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9" r:id="rId4"/>
    <p:sldId id="270" r:id="rId5"/>
    <p:sldId id="272" r:id="rId6"/>
    <p:sldId id="286" r:id="rId7"/>
    <p:sldId id="283" r:id="rId8"/>
    <p:sldId id="284" r:id="rId9"/>
    <p:sldId id="274" r:id="rId10"/>
    <p:sldId id="287" r:id="rId11"/>
    <p:sldId id="289" r:id="rId12"/>
    <p:sldId id="260" r:id="rId13"/>
    <p:sldId id="288" r:id="rId14"/>
    <p:sldId id="258" r:id="rId15"/>
    <p:sldId id="268" r:id="rId16"/>
    <p:sldId id="259" r:id="rId17"/>
    <p:sldId id="266" r:id="rId18"/>
    <p:sldId id="265" r:id="rId19"/>
    <p:sldId id="262" r:id="rId20"/>
    <p:sldId id="261" r:id="rId21"/>
    <p:sldId id="26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30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770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246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47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670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5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769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21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61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76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726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86154-D24D-4296-AEAE-BD5D400734E8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3CAF5-F08F-441B-B25E-C289CF340E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166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8" y="166254"/>
            <a:ext cx="8765309" cy="6493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28136" y="304800"/>
            <a:ext cx="8070919" cy="96026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МБДОУ «Детский сад </a:t>
            </a:r>
            <a:r>
              <a:rPr lang="ru-RU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</a:t>
            </a:r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«Н</a:t>
            </a:r>
            <a:r>
              <a:rPr lang="ru-RU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аукоград»</a:t>
            </a:r>
          </a:p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Интегрированные занятия как форма</a:t>
            </a:r>
          </a:p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формирования экологической культуры</a:t>
            </a:r>
          </a:p>
          <a:p>
            <a:pPr algn="ctr"/>
            <a:r>
              <a:rPr lang="ru-RU" sz="24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у</a:t>
            </a:r>
            <a:r>
              <a:rPr lang="ru-RU" sz="24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детей с тяжёлыми нарушениями речи</a:t>
            </a: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endParaRPr lang="ru-RU" sz="2400" b="1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endParaRPr lang="ru-RU" sz="2400" b="1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  <a:p>
            <a:pPr algn="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Автор: учитель-логопед</a:t>
            </a:r>
          </a:p>
          <a:p>
            <a:pPr algn="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Старостина М.А.</a:t>
            </a:r>
          </a:p>
          <a:p>
            <a:pPr algn="r"/>
            <a:endParaRPr lang="ru-RU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  <a:p>
            <a:pPr algn="r"/>
            <a:endParaRPr lang="ru-RU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Чусовой-2021</a:t>
            </a: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928" y="624585"/>
            <a:ext cx="1108363" cy="102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135" y="471056"/>
            <a:ext cx="8070920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Фоторепортаж</a:t>
            </a:r>
          </a:p>
          <a:p>
            <a:pPr algn="ctr"/>
            <a:r>
              <a:rPr lang="ru-RU" sz="2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с интегрированного занятия </a:t>
            </a:r>
          </a:p>
          <a:p>
            <a:pPr algn="ctr"/>
            <a:r>
              <a:rPr lang="ru-RU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</a:t>
            </a:r>
            <a:r>
              <a:rPr lang="ru-RU" sz="2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о формированию экологической культуры для детей с ТНР</a:t>
            </a:r>
          </a:p>
          <a:p>
            <a:pPr algn="ctr"/>
            <a:r>
              <a:rPr lang="ru-RU" sz="2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в</a:t>
            </a:r>
            <a:r>
              <a:rPr lang="ru-RU" sz="2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рамках лексической темы «Насекомые»</a:t>
            </a:r>
          </a:p>
          <a:p>
            <a:pPr algn="ctr"/>
            <a:endParaRPr lang="ru-RU" sz="2400" b="1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  <a:p>
            <a:pPr algn="ctr"/>
            <a:r>
              <a:rPr lang="ru-RU" sz="3600" b="1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«Как  Баба Яга </a:t>
            </a:r>
          </a:p>
          <a:p>
            <a:pPr algn="ctr"/>
            <a:r>
              <a:rPr lang="ru-RU" sz="3600" b="1" dirty="0" smtClean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с насекомыми подружилась»</a:t>
            </a:r>
          </a:p>
          <a:p>
            <a:pPr algn="ctr"/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096" y="4184073"/>
            <a:ext cx="1999585" cy="21913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42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658" y="4367451"/>
            <a:ext cx="2377209" cy="25786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4182" r="955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28526" y="4243223"/>
            <a:ext cx="1374304" cy="1708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890" l="667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68006">
            <a:off x="5820194" y="5496467"/>
            <a:ext cx="957347" cy="74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8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135" y="110836"/>
            <a:ext cx="807091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На </a:t>
            </a:r>
            <a:r>
              <a:rPr lang="ru-RU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лесной полянке жили –были насекомые. </a:t>
            </a:r>
          </a:p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Логоритмика «Весёлые насекомые»</a:t>
            </a:r>
            <a:endParaRPr lang="ru-RU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90" y="1108364"/>
            <a:ext cx="8006264" cy="537556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9645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36" y="1154545"/>
            <a:ext cx="8311895" cy="5375564"/>
          </a:xfrm>
          <a:prstGeom prst="rect">
            <a:avLst/>
          </a:prstGeom>
          <a:ln w="76200">
            <a:solidFill>
              <a:schemeClr val="bg2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28136" y="304800"/>
            <a:ext cx="8006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Но однажды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к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«насекомым» пожаловала Баба Яга.</a:t>
            </a:r>
          </a:p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Она захотела избавиться от всех насекомых.</a:t>
            </a:r>
          </a:p>
          <a:p>
            <a:pPr algn="ctr"/>
            <a:endParaRPr lang="ru-RU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4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136" y="304800"/>
            <a:ext cx="80062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Баба Яга принесла с собой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бутылочку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,в которой было средство от насекомых  и стала брызгать прямо в них</a:t>
            </a:r>
            <a:endParaRPr lang="ru-RU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1" y="1540938"/>
            <a:ext cx="5235353" cy="495943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072" y="1025236"/>
            <a:ext cx="5069728" cy="4119417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004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64" y="3926804"/>
            <a:ext cx="3867252" cy="276956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935" y="3926804"/>
            <a:ext cx="3756120" cy="278685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247" y="1034669"/>
            <a:ext cx="3841495" cy="2602912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36" y="1069897"/>
            <a:ext cx="3939480" cy="2602912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016001" y="134343"/>
            <a:ext cx="7324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Паучок хотел помочь бабе Яге 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переловить </a:t>
            </a: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всех насекомых.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Подвижная игра «Пролезь через паутину»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6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7" y="1708726"/>
            <a:ext cx="8137237" cy="4830617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528135" y="304800"/>
            <a:ext cx="817251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Ребята узнали и  назвали всех насекомых  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из 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загадок.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Рассказали непрошенным гостям стишки о разных насекомых.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9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51" y="4201311"/>
            <a:ext cx="3266539" cy="235840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15" y="1508462"/>
            <a:ext cx="3294275" cy="247178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103" y="1434571"/>
            <a:ext cx="3451322" cy="247178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509" y="4201312"/>
            <a:ext cx="3380510" cy="235840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28136" y="157018"/>
            <a:ext cx="775688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Тактильная игра с коробкой ощущений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«Узнай насекомое»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50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36" y="1274618"/>
            <a:ext cx="7941609" cy="510771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528136" y="304800"/>
            <a:ext cx="79416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Ребята рассказали о пользе насекомых.</a:t>
            </a:r>
          </a:p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Показали на своих рисунках красоту бабочек.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4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87" y="2918690"/>
            <a:ext cx="5030739" cy="377305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258" y="1384108"/>
            <a:ext cx="5248054" cy="393604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528136" y="175491"/>
            <a:ext cx="761833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По  серии сюжетных картинок ребята рассказали историю появления бабочки Паучку и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Б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абе Яге.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95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98" y="3998471"/>
            <a:ext cx="3067247" cy="2558472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894" y="3877049"/>
            <a:ext cx="3759199" cy="263236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797" y="1477818"/>
            <a:ext cx="3852844" cy="288963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28136" y="203200"/>
            <a:ext cx="78492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Игра «бильбоке» на формирование ловкости.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«Помоги пчёлке залететь в цветочек»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7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764" y="3124064"/>
            <a:ext cx="3509818" cy="35052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89891" y="397164"/>
            <a:ext cx="7148945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«Как красива и щедра природа!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трав, деревьев и цветов!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окружает нас народа: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Мошек, бабочек, жуков и муравьёв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разведи рукой 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травинки:</a:t>
            </a: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листочком светлячок,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вот кузнечик, чешет лапкой спинку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Паутинку тянет крошка-паучок.»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36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58" y="1206528"/>
            <a:ext cx="3637464" cy="250484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5" y="4008581"/>
            <a:ext cx="3731490" cy="262065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486" y="1182351"/>
            <a:ext cx="3907423" cy="252902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86" y="3988870"/>
            <a:ext cx="4030009" cy="266007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812800" y="129310"/>
            <a:ext cx="778625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Ребята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оценили 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труд пчёлы и любят медок.</a:t>
            </a:r>
          </a:p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 Поэтому они помогли  пчёлкам собрать нектар с цветка.</a:t>
            </a: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815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36" y="877455"/>
            <a:ext cx="8172519" cy="5551054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28136" y="83127"/>
            <a:ext cx="75721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Дети убедили гостей в огромной пользе насекомых в природе.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Теперь у насекомых с Бабой Ягой  дружба!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41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7" y="1041143"/>
            <a:ext cx="963611" cy="919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0" y="2116783"/>
            <a:ext cx="899283" cy="8576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01" y="3131070"/>
            <a:ext cx="955388" cy="9112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6" y="4184750"/>
            <a:ext cx="963611" cy="9190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7" y="5379388"/>
            <a:ext cx="967536" cy="9227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26836" y="147782"/>
            <a:ext cx="7712364" cy="639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u="sng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Природа как средство развития </a:t>
            </a:r>
          </a:p>
          <a:p>
            <a:pPr algn="ctr">
              <a:spcAft>
                <a:spcPts val="0"/>
              </a:spcAft>
            </a:pPr>
            <a:r>
              <a:rPr lang="ru-RU" sz="2400" b="1" u="sng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дошкольного возрас</a:t>
            </a:r>
            <a:r>
              <a:rPr lang="ru-RU" sz="2000" b="1" u="sng" dirty="0">
                <a:solidFill>
                  <a:schemeClr val="bg1"/>
                </a:solidFill>
                <a:latin typeface="Century Schoolbook" panose="020406040505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Природа – неиссякаемый источник духовного обогащения детей. 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Дети постоянно в той или иной форме соприкасаются с природой.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Их привлекают зеленые луга и леса, яркие цветы, бабочки жуки, птицы, звери, падающие хлопья снега, ручейки и лужицы. 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Бесконечно разнообразный мир природы пробуждает у детей живой интерес, любознательность, побуждает к игре, художественно – речевой деятельности.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Впечатляет от родной природы, полученные в детстве, запоминаются на всю жизнь и часто влияют на отношение      человека к природе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, к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Родине.</a:t>
            </a:r>
          </a:p>
        </p:txBody>
      </p:sp>
    </p:spTree>
    <p:extLst>
      <p:ext uri="{BB962C8B-B14F-4D97-AF65-F5344CB8AC3E}">
        <p14:creationId xmlns:p14="http://schemas.microsoft.com/office/powerpoint/2010/main" val="5781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11" y="964476"/>
            <a:ext cx="1157847" cy="13604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11" y="4811642"/>
            <a:ext cx="1220506" cy="120000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08214" y="496955"/>
            <a:ext cx="66752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и развитие речи дошкольника с   тяжёлыми нарушениями речи актуальная проблема в современном мире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b="1" dirty="0" smtClean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Одно из путей ее решения нам представляется ознакомление с природой, формирование у детей эмоциональной отзывчивости и эстетического 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созерцания.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Century Schoolbook" panose="020406040505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Интегрированные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  <a:cs typeface="Times New Roman" panose="02020603050405020304" pitchFamily="18" charset="0"/>
              </a:rPr>
              <a:t>занятия являются достаточно эффективной формой формирования экологической культуры детей с ТНР.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66" y="2769122"/>
            <a:ext cx="1157847" cy="136045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8136" y="203200"/>
            <a:ext cx="788619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u="sng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Проблема и пути решения</a:t>
            </a:r>
            <a:endParaRPr lang="ru-RU" sz="2400" b="1" u="sng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51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26834" y="544945"/>
            <a:ext cx="7684657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 </a:t>
            </a:r>
            <a:r>
              <a:rPr lang="ru-RU" sz="24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Что такое интеграция </a:t>
            </a:r>
          </a:p>
          <a:p>
            <a:pPr algn="ctr"/>
            <a:r>
              <a:rPr lang="ru-RU" sz="24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и интегрированное занятие?</a:t>
            </a:r>
          </a:p>
          <a:p>
            <a:pPr algn="ctr"/>
            <a:endParaRPr lang="ru-RU" sz="2400" b="1" u="sng" dirty="0" smtClean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Интеграция </a:t>
            </a:r>
            <a:r>
              <a:rPr lang="ru-RU" sz="20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в педагогике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- это такой подход, который способствует формированию целостного понимания ребенком окружающего мира и себя в этом мире.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0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Интегрированное занятие 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– это занятие, которое направлено на раскрытие целостной сущности определенной темы средствами разных видов деятельности, которые объединяются в широком информационном поле занятия через взаимное проникновение и обогащение.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0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Интегрированное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 - это занятие, на котором соединяют знания из разных образовательных областей на равноправной основе, дополняя друг друга, при этом решается несколько задач 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развития.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23" y="1775987"/>
            <a:ext cx="963611" cy="919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23" y="3278821"/>
            <a:ext cx="963611" cy="9190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22" y="5138971"/>
            <a:ext cx="963611" cy="91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7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073" y="0"/>
            <a:ext cx="8857672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Актуальность использования </a:t>
            </a:r>
          </a:p>
          <a:p>
            <a:pPr algn="ctr"/>
            <a:r>
              <a:rPr lang="ru-RU" sz="24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интегрированных занятий для детей С ТНР</a:t>
            </a:r>
          </a:p>
          <a:p>
            <a:endParaRPr lang="ru-RU" sz="16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1. Мир, окружающий детей, познается ими в многообразии и единстве;</a:t>
            </a:r>
          </a:p>
          <a:p>
            <a:endParaRPr lang="ru-RU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2. Использование интегрированного подхода развивает потенциал детей, побуждает к активному познанию окружающей действительности, развитию логики, мышления, речи;</a:t>
            </a:r>
          </a:p>
          <a:p>
            <a:endParaRPr lang="ru-RU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3. Форма проведения интегрированного занятия нестандартна, интересна.</a:t>
            </a:r>
          </a:p>
          <a:p>
            <a:r>
              <a:rPr lang="ru-RU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 </a:t>
            </a:r>
          </a:p>
          <a:p>
            <a:r>
              <a:rPr lang="ru-RU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4. Использование различных видов деятельности в течение занятия поддерживает внимание детей на высоком уровне, снижается утомляемость, формируется и  повышается познавательный интерес;</a:t>
            </a:r>
          </a:p>
          <a:p>
            <a:endParaRPr lang="ru-RU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5.Высвобождается время для самостоятельной деятельности детей, для занятий физическими упражнениями.</a:t>
            </a:r>
          </a:p>
          <a:p>
            <a:endParaRPr lang="ru-RU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6.Целостно-интегративный подход к  коррекционно-педагогическому процессу позволит дать будущим школьникам целостную картину мира, сформировать у них системные знания и обобщенные умения.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8" y="1791732"/>
            <a:ext cx="996059" cy="108878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98726" y="203200"/>
            <a:ext cx="76605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Основные  цели </a:t>
            </a:r>
            <a:r>
              <a:rPr lang="ru-RU" sz="28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использования интегрированных занятий </a:t>
            </a:r>
            <a:endParaRPr lang="ru-RU" sz="2800" b="1" u="sng" dirty="0" smtClean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для </a:t>
            </a:r>
            <a:r>
              <a:rPr lang="ru-RU" sz="28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детей с ТНР  </a:t>
            </a:r>
            <a:r>
              <a:rPr lang="ru-RU" sz="28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 </a:t>
            </a:r>
          </a:p>
          <a:p>
            <a:endParaRPr lang="ru-RU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 Формировании </a:t>
            </a:r>
            <a:r>
              <a:rPr lang="ru-RU" sz="2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у детей осознанного, правильного, отношения к природе родного </a:t>
            </a:r>
            <a:r>
              <a:rPr lang="ru-RU" sz="24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края, к </a:t>
            </a:r>
            <a:r>
              <a:rPr lang="ru-RU" sz="2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природным явлениям и объектам; </a:t>
            </a:r>
            <a:endParaRPr lang="ru-RU" sz="2400" b="1" dirty="0" smtClean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endParaRPr lang="ru-RU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endParaRPr lang="ru-RU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Развитие </a:t>
            </a:r>
            <a:r>
              <a:rPr lang="ru-RU" sz="2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связной речи и познавательных процессов, связанных с речевой деятельностью средствами экологического </a:t>
            </a:r>
            <a:r>
              <a:rPr lang="ru-RU" sz="24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материала</a:t>
            </a: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8" y="3548783"/>
            <a:ext cx="1091925" cy="104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54607" y="-387927"/>
            <a:ext cx="80140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sz="2000" b="1" dirty="0">
              <a:solidFill>
                <a:schemeClr val="bg1"/>
              </a:solidFill>
            </a:endParaRPr>
          </a:p>
          <a:p>
            <a:pPr algn="ctr"/>
            <a:r>
              <a:rPr lang="ru-RU" sz="20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В </a:t>
            </a:r>
            <a:r>
              <a:rPr lang="ru-RU" sz="20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ходе коррекционно-образовательной деятельности </a:t>
            </a:r>
            <a:endParaRPr lang="ru-RU" sz="2000" b="1" u="sng" dirty="0" smtClean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ru-RU" sz="20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учителя-логопеда </a:t>
            </a:r>
            <a:r>
              <a:rPr lang="ru-RU" sz="2000" b="1" u="sng" dirty="0">
                <a:solidFill>
                  <a:schemeClr val="bg1"/>
                </a:solidFill>
                <a:latin typeface="Century Schoolbook" panose="02040604050505020304" pitchFamily="18" charset="0"/>
              </a:rPr>
              <a:t>по формированию экологической культуры дошкольников решается целый ряд </a:t>
            </a:r>
            <a:r>
              <a:rPr lang="ru-RU" sz="2000" b="1" u="sng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задач </a:t>
            </a:r>
          </a:p>
          <a:p>
            <a:endParaRPr lang="ru-RU" sz="2000" b="1" u="sng" dirty="0" smtClean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Идет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развитие и активизация словарного запаса детей, его обогащение и уточнение за счёт расширения представлений об окружающей природе и её явлениях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;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 </a:t>
            </a: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Ф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ормируется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умение правильно строить предложения разного типа; </a:t>
            </a:r>
            <a:endParaRPr lang="ru-RU" sz="2000" b="1" dirty="0" smtClean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Р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азвивается </a:t>
            </a:r>
            <a:r>
              <a:rPr lang="ru-RU" sz="20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связная речь и формы монологической и диалогической речи дошкольника на экологическом </a:t>
            </a:r>
            <a:r>
              <a:rPr lang="ru-RU" sz="2000" b="1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материале.</a:t>
            </a:r>
            <a:endParaRPr lang="ru-RU" sz="20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6" y="1548474"/>
            <a:ext cx="996059" cy="10887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8" y="3011332"/>
            <a:ext cx="996059" cy="10887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8" y="4262828"/>
            <a:ext cx="996059" cy="108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136" y="304800"/>
            <a:ext cx="8070919" cy="40626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2400" b="1" cap="none" spc="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9964" y="474345"/>
            <a:ext cx="7555345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pPr algn="ctr"/>
            <a:endParaRPr lang="ru-RU" sz="24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дают воспитаннику достаточно широкое и яркое представление о мире, в котором он живет, взаимосвязи явлений и предметов, взаимопомощи, существовании многообразного мира материальной и художественной культуры.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позволяет использовать содержание всех разделов программы, привлекать сведения из различных областей науки, культуры, искусства, обращаясь к явлениям и событиям окружающей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частности формировать экологическую культуру.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85" y="1256698"/>
            <a:ext cx="987497" cy="10794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67" y="4033830"/>
            <a:ext cx="987497" cy="107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29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619</Words>
  <Application>Microsoft Office PowerPoint</Application>
  <PresentationFormat>Экран (4:3)</PresentationFormat>
  <Paragraphs>311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Century Schoolbook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43</cp:revision>
  <dcterms:created xsi:type="dcterms:W3CDTF">2021-12-06T10:59:00Z</dcterms:created>
  <dcterms:modified xsi:type="dcterms:W3CDTF">2021-12-09T06:59:35Z</dcterms:modified>
</cp:coreProperties>
</file>