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71" r:id="rId3"/>
    <p:sldId id="257" r:id="rId4"/>
    <p:sldId id="268" r:id="rId5"/>
    <p:sldId id="274" r:id="rId6"/>
    <p:sldId id="275" r:id="rId7"/>
    <p:sldId id="258" r:id="rId8"/>
    <p:sldId id="276" r:id="rId9"/>
    <p:sldId id="277" r:id="rId10"/>
    <p:sldId id="278" r:id="rId11"/>
    <p:sldId id="279" r:id="rId12"/>
    <p:sldId id="280" r:id="rId13"/>
    <p:sldId id="259" r:id="rId14"/>
    <p:sldId id="260" r:id="rId15"/>
    <p:sldId id="261" r:id="rId16"/>
    <p:sldId id="281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827" autoAdjust="0"/>
    <p:restoredTop sz="94660"/>
  </p:normalViewPr>
  <p:slideViewPr>
    <p:cSldViewPr snapToGrid="0">
      <p:cViewPr varScale="1">
        <p:scale>
          <a:sx n="75" d="100"/>
          <a:sy n="75" d="100"/>
        </p:scale>
        <p:origin x="6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0" d="100"/>
          <a:sy n="60" d="100"/>
        </p:scale>
        <p:origin x="1806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32A5A7-1BBC-4C3A-85D5-FE1B77940A47}" type="datetimeFigureOut">
              <a:rPr lang="ru-RU" smtClean="0"/>
              <a:t>21.07.2022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F7242A-412A-4AE4-8744-7D4E04131E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62177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F7242A-412A-4AE4-8744-7D4E04131EFF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95031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F7242A-412A-4AE4-8744-7D4E04131EFF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72125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F7242A-412A-4AE4-8744-7D4E04131EFF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56978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F7242A-412A-4AE4-8744-7D4E04131EFF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81401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F7242A-412A-4AE4-8744-7D4E04131EFF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86116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F7242A-412A-4AE4-8744-7D4E04131EFF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96264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B86A-59C6-4C79-87D2-559A92E7E14D}" type="datetimeFigureOut">
              <a:rPr lang="ru-RU" smtClean="0"/>
              <a:t>21.07.2022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9C2B9-8044-4833-B2F1-0CEE676A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2455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B86A-59C6-4C79-87D2-559A92E7E14D}" type="datetimeFigureOut">
              <a:rPr lang="ru-RU" smtClean="0"/>
              <a:t>21.07.2022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9C2B9-8044-4833-B2F1-0CEE676A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67576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B86A-59C6-4C79-87D2-559A92E7E14D}" type="datetimeFigureOut">
              <a:rPr lang="ru-RU" smtClean="0"/>
              <a:t>21.07.2022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9C2B9-8044-4833-B2F1-0CEE676A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3818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B86A-59C6-4C79-87D2-559A92E7E14D}" type="datetimeFigureOut">
              <a:rPr lang="ru-RU" smtClean="0"/>
              <a:t>21.07.2022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9C2B9-8044-4833-B2F1-0CEE676A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5322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B86A-59C6-4C79-87D2-559A92E7E14D}" type="datetimeFigureOut">
              <a:rPr lang="ru-RU" smtClean="0"/>
              <a:t>21.07.2022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9C2B9-8044-4833-B2F1-0CEE676A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59915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B86A-59C6-4C79-87D2-559A92E7E14D}" type="datetimeFigureOut">
              <a:rPr lang="ru-RU" smtClean="0"/>
              <a:t>21.07.2022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9C2B9-8044-4833-B2F1-0CEE676A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29150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B86A-59C6-4C79-87D2-559A92E7E14D}" type="datetimeFigureOut">
              <a:rPr lang="ru-RU" smtClean="0"/>
              <a:t>21.07.2022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9C2B9-8044-4833-B2F1-0CEE676A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61758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B86A-59C6-4C79-87D2-559A92E7E14D}" type="datetimeFigureOut">
              <a:rPr lang="ru-RU" smtClean="0"/>
              <a:t>21.07.2022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9C2B9-8044-4833-B2F1-0CEE676A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7963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B86A-59C6-4C79-87D2-559A92E7E14D}" type="datetimeFigureOut">
              <a:rPr lang="ru-RU" smtClean="0"/>
              <a:t>21.07.2022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9C2B9-8044-4833-B2F1-0CEE676A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15359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B86A-59C6-4C79-87D2-559A92E7E14D}" type="datetimeFigureOut">
              <a:rPr lang="ru-RU" smtClean="0"/>
              <a:t>21.07.2022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9C2B9-8044-4833-B2F1-0CEE676A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9101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B86A-59C6-4C79-87D2-559A92E7E14D}" type="datetimeFigureOut">
              <a:rPr lang="ru-RU" smtClean="0"/>
              <a:t>21.07.2022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9C2B9-8044-4833-B2F1-0CEE676A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91560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5B86A-59C6-4C79-87D2-559A92E7E14D}" type="datetimeFigureOut">
              <a:rPr lang="ru-RU" smtClean="0"/>
              <a:t>21.07.2022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09C2B9-8044-4833-B2F1-0CEE676A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8011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7000">
              <a:schemeClr val="accent1">
                <a:lumMod val="40000"/>
                <a:lumOff val="60000"/>
              </a:schemeClr>
            </a:gs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3390900" cy="2387600"/>
          </a:xfrm>
        </p:spPr>
        <p:txBody>
          <a:bodyPr>
            <a:normAutofit/>
          </a:bodyPr>
          <a:lstStyle/>
          <a:p>
            <a:r>
              <a:rPr lang="ru-RU" sz="15000" i="1" dirty="0" err="1" smtClean="0">
                <a:latin typeface="+mn-lt"/>
              </a:rPr>
              <a:t>Лл</a:t>
            </a:r>
            <a:r>
              <a:rPr lang="ru-RU" sz="15000" i="1" dirty="0" smtClean="0">
                <a:latin typeface="+mn-lt"/>
              </a:rPr>
              <a:t> </a:t>
            </a:r>
            <a:endParaRPr lang="ru-RU" sz="15000" i="1" dirty="0">
              <a:latin typeface="+mn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12121" y="3657600"/>
            <a:ext cx="3239862" cy="92333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5000"/>
                  <a:lumOff val="95000"/>
                </a:schemeClr>
              </a:gs>
              <a:gs pos="74000">
                <a:schemeClr val="accent6">
                  <a:lumMod val="45000"/>
                  <a:lumOff val="55000"/>
                </a:schemeClr>
              </a:gs>
              <a:gs pos="83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5400000" scaled="1"/>
            <a:tileRect/>
          </a:gradFill>
          <a:effectLst>
            <a:innerShdw blurRad="114300">
              <a:srgbClr val="00B050"/>
            </a:inn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/>
              <a:t>согласный</a:t>
            </a:r>
            <a:endParaRPr lang="ru-RU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316980" y="1122363"/>
            <a:ext cx="3390900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9600" dirty="0" smtClean="0">
                <a:solidFill>
                  <a:schemeClr val="accent5"/>
                </a:solidFill>
              </a:rPr>
              <a:t>Звук </a:t>
            </a:r>
            <a:r>
              <a:rPr lang="en-US" sz="15000" i="1" dirty="0" smtClean="0">
                <a:solidFill>
                  <a:schemeClr val="accent5"/>
                </a:solidFill>
                <a:latin typeface="+mn-lt"/>
              </a:rPr>
              <a:t>[</a:t>
            </a:r>
            <a:r>
              <a:rPr lang="ru-RU" sz="15000" i="1" dirty="0">
                <a:solidFill>
                  <a:schemeClr val="accent5"/>
                </a:solidFill>
                <a:latin typeface="+mn-lt"/>
              </a:rPr>
              <a:t>л</a:t>
            </a:r>
            <a:r>
              <a:rPr lang="en-US" sz="15000" i="1" dirty="0" smtClean="0">
                <a:solidFill>
                  <a:schemeClr val="accent5"/>
                </a:solidFill>
                <a:latin typeface="+mn-lt"/>
              </a:rPr>
              <a:t>]</a:t>
            </a:r>
            <a:endParaRPr lang="ru-RU" sz="15000" i="1" dirty="0">
              <a:solidFill>
                <a:schemeClr val="accent5"/>
              </a:solidFill>
              <a:latin typeface="+mn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273896" y="3578226"/>
            <a:ext cx="2698880" cy="92333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5000"/>
                  <a:lumOff val="95000"/>
                </a:schemeClr>
              </a:gs>
              <a:gs pos="74000">
                <a:schemeClr val="accent6">
                  <a:lumMod val="45000"/>
                  <a:lumOff val="55000"/>
                </a:schemeClr>
              </a:gs>
              <a:gs pos="83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5400000" scaled="1"/>
            <a:tileRect/>
          </a:gradFill>
          <a:effectLst>
            <a:innerShdw blurRad="114300">
              <a:srgbClr val="00B050"/>
            </a:inn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solidFill>
                  <a:srgbClr val="0070C0"/>
                </a:solidFill>
              </a:rPr>
              <a:t>твёрдый</a:t>
            </a:r>
            <a:endParaRPr lang="ru-RU" sz="5400" b="0" cap="none" spc="0" dirty="0">
              <a:ln w="0"/>
              <a:solidFill>
                <a:srgbClr val="0070C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8501380" y="952500"/>
            <a:ext cx="3390900" cy="255746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9600" dirty="0" smtClean="0">
                <a:solidFill>
                  <a:srgbClr val="00B050"/>
                </a:solidFill>
              </a:rPr>
              <a:t>Звук </a:t>
            </a:r>
            <a:r>
              <a:rPr lang="en-US" sz="15000" i="1" dirty="0" smtClean="0">
                <a:solidFill>
                  <a:srgbClr val="00B050"/>
                </a:solidFill>
                <a:latin typeface="+mn-lt"/>
              </a:rPr>
              <a:t>[</a:t>
            </a:r>
            <a:r>
              <a:rPr lang="ru-RU" sz="15000" i="1" dirty="0">
                <a:solidFill>
                  <a:srgbClr val="00B050"/>
                </a:solidFill>
                <a:latin typeface="+mn-lt"/>
              </a:rPr>
              <a:t>л</a:t>
            </a:r>
            <a:r>
              <a:rPr lang="en-US" sz="15000" i="1" dirty="0" smtClean="0">
                <a:solidFill>
                  <a:srgbClr val="00B050"/>
                </a:solidFill>
                <a:latin typeface="+mn-lt"/>
              </a:rPr>
              <a:t>’]</a:t>
            </a:r>
            <a:endParaRPr lang="ru-RU" sz="15000" i="1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9074376" y="3578226"/>
            <a:ext cx="2448107" cy="92333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5000"/>
                  <a:lumOff val="95000"/>
                </a:schemeClr>
              </a:gs>
              <a:gs pos="74000">
                <a:schemeClr val="accent6">
                  <a:lumMod val="45000"/>
                  <a:lumOff val="55000"/>
                </a:schemeClr>
              </a:gs>
              <a:gs pos="83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5400000" scaled="1"/>
            <a:tileRect/>
          </a:gradFill>
          <a:effectLst>
            <a:innerShdw blurRad="114300">
              <a:srgbClr val="00B050"/>
            </a:innerShdw>
          </a:effectLst>
        </p:spPr>
        <p:txBody>
          <a:bodyPr wrap="none" lIns="91440" tIns="45720" rIns="91440" bIns="4572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5400" dirty="0" smtClean="0">
                <a:solidFill>
                  <a:srgbClr val="00B050"/>
                </a:solidFill>
              </a:rPr>
              <a:t>мягкий</a:t>
            </a:r>
            <a:r>
              <a:rPr lang="ru-RU" sz="5400" dirty="0" smtClean="0"/>
              <a:t> </a:t>
            </a:r>
            <a:endParaRPr lang="ru-RU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87753" y="4953000"/>
            <a:ext cx="2616422" cy="92333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5000"/>
                  <a:lumOff val="95000"/>
                </a:schemeClr>
              </a:gs>
              <a:gs pos="74000">
                <a:schemeClr val="accent6">
                  <a:lumMod val="45000"/>
                  <a:lumOff val="55000"/>
                </a:schemeClr>
              </a:gs>
              <a:gs pos="83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5400000" scaled="1"/>
            <a:tileRect/>
          </a:gradFill>
          <a:effectLst>
            <a:innerShdw blurRad="114300">
              <a:srgbClr val="00B050"/>
            </a:inn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/>
              <a:t>звонкий</a:t>
            </a:r>
            <a:endParaRPr lang="ru-RU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98364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/>
      <p:bldP spid="7" grpId="0" animBg="1"/>
      <p:bldP spid="9" grpId="0"/>
      <p:bldP spid="10" grpId="0" animBg="1"/>
      <p:bldP spid="1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33161"/>
          </a:xfrm>
        </p:spPr>
        <p:txBody>
          <a:bodyPr>
            <a:noAutofit/>
          </a:bodyPr>
          <a:lstStyle/>
          <a:p>
            <a:r>
              <a:rPr lang="ru-RU" sz="1300" i="1" dirty="0" smtClean="0"/>
              <a:t>Вставь вместо свечек букву М или Л  что бы получились слова</a:t>
            </a:r>
            <a:endParaRPr lang="ru-RU" sz="1300" i="1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/>
          <a:srcRect l="35995" t="22151" r="50879" b="63507"/>
          <a:stretch/>
        </p:blipFill>
        <p:spPr>
          <a:xfrm>
            <a:off x="1549400" y="2809461"/>
            <a:ext cx="9219478" cy="3308813"/>
          </a:xfrm>
          <a:prstGeom prst="rect">
            <a:avLst/>
          </a:prstGeom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5100" t="34858" r="37137" b="33390"/>
          <a:stretch/>
        </p:blipFill>
        <p:spPr bwMode="auto">
          <a:xfrm>
            <a:off x="3479800" y="1295689"/>
            <a:ext cx="4635500" cy="1577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Заголовок 1"/>
          <p:cNvSpPr txBox="1">
            <a:spLocks/>
          </p:cNvSpPr>
          <p:nvPr/>
        </p:nvSpPr>
        <p:spPr>
          <a:xfrm>
            <a:off x="3473089" y="1449765"/>
            <a:ext cx="5245821" cy="1359696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  <a:bevel/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0000" i="1" dirty="0" smtClean="0"/>
              <a:t>СМОЛА</a:t>
            </a:r>
            <a:endParaRPr lang="ru-RU" sz="10000" i="1" dirty="0"/>
          </a:p>
        </p:txBody>
      </p:sp>
    </p:spTree>
    <p:extLst>
      <p:ext uri="{BB962C8B-B14F-4D97-AF65-F5344CB8AC3E}">
        <p14:creationId xmlns:p14="http://schemas.microsoft.com/office/powerpoint/2010/main" val="2394380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33161"/>
          </a:xfrm>
        </p:spPr>
        <p:txBody>
          <a:bodyPr>
            <a:noAutofit/>
          </a:bodyPr>
          <a:lstStyle/>
          <a:p>
            <a:r>
              <a:rPr lang="ru-RU" sz="1300" i="1" dirty="0" smtClean="0"/>
              <a:t>Вставь вместо свечек букву М или Л  что бы получились слова</a:t>
            </a:r>
            <a:endParaRPr lang="ru-RU" sz="1300" i="1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/>
          <a:srcRect l="35995" t="22151" r="50879" b="63507"/>
          <a:stretch/>
        </p:blipFill>
        <p:spPr>
          <a:xfrm>
            <a:off x="1549400" y="2809461"/>
            <a:ext cx="9219478" cy="3308813"/>
          </a:xfrm>
          <a:prstGeom prst="rect">
            <a:avLst/>
          </a:prstGeom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415" t="34578" r="72652" b="33670"/>
          <a:stretch/>
        </p:blipFill>
        <p:spPr bwMode="auto">
          <a:xfrm>
            <a:off x="3613150" y="1282044"/>
            <a:ext cx="4635500" cy="1577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Заголовок 1"/>
          <p:cNvSpPr txBox="1">
            <a:spLocks/>
          </p:cNvSpPr>
          <p:nvPr/>
        </p:nvSpPr>
        <p:spPr>
          <a:xfrm>
            <a:off x="3473089" y="1365905"/>
            <a:ext cx="5245821" cy="1359696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  <a:bevel/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0000" i="1" dirty="0" smtClean="0"/>
              <a:t>СОЛОМА</a:t>
            </a:r>
            <a:endParaRPr lang="ru-RU" sz="10000" i="1" dirty="0"/>
          </a:p>
        </p:txBody>
      </p:sp>
    </p:spTree>
    <p:extLst>
      <p:ext uri="{BB962C8B-B14F-4D97-AF65-F5344CB8AC3E}">
        <p14:creationId xmlns:p14="http://schemas.microsoft.com/office/powerpoint/2010/main" val="3889142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33161"/>
          </a:xfrm>
        </p:spPr>
        <p:txBody>
          <a:bodyPr>
            <a:noAutofit/>
          </a:bodyPr>
          <a:lstStyle/>
          <a:p>
            <a:r>
              <a:rPr lang="ru-RU" sz="1300" i="1" dirty="0" smtClean="0"/>
              <a:t>Вставь вместо свечек букву М или Л  что бы получились слова</a:t>
            </a:r>
            <a:endParaRPr lang="ru-RU" sz="1300" i="1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/>
          <a:srcRect l="35995" t="22151" r="50879" b="63507"/>
          <a:stretch/>
        </p:blipFill>
        <p:spPr>
          <a:xfrm>
            <a:off x="1549400" y="2809461"/>
            <a:ext cx="9219478" cy="3308813"/>
          </a:xfrm>
          <a:prstGeom prst="rect">
            <a:avLst/>
          </a:prstGeom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4685" t="67358" r="37552" b="890"/>
          <a:stretch/>
        </p:blipFill>
        <p:spPr bwMode="auto">
          <a:xfrm>
            <a:off x="3574474" y="1079500"/>
            <a:ext cx="4635500" cy="1729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Заголовок 1"/>
          <p:cNvSpPr txBox="1">
            <a:spLocks/>
          </p:cNvSpPr>
          <p:nvPr/>
        </p:nvSpPr>
        <p:spPr>
          <a:xfrm>
            <a:off x="3536228" y="1309158"/>
            <a:ext cx="5245821" cy="1359696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  <a:bevel/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0000" i="1" dirty="0" smtClean="0"/>
              <a:t>МОЛЬ</a:t>
            </a:r>
            <a:endParaRPr lang="ru-RU" sz="10000" i="1" dirty="0"/>
          </a:p>
        </p:txBody>
      </p:sp>
    </p:spTree>
    <p:extLst>
      <p:ext uri="{BB962C8B-B14F-4D97-AF65-F5344CB8AC3E}">
        <p14:creationId xmlns:p14="http://schemas.microsoft.com/office/powerpoint/2010/main" val="3878894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29341" y="1823701"/>
            <a:ext cx="2580910" cy="68534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Телевизор  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7877964" y="2686155"/>
            <a:ext cx="2367646" cy="6853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лень</a:t>
            </a:r>
            <a:endParaRPr lang="ru-RU" sz="4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Объект 2"/>
          <p:cNvSpPr txBox="1">
            <a:spLocks/>
          </p:cNvSpPr>
          <p:nvPr/>
        </p:nvSpPr>
        <p:spPr>
          <a:xfrm>
            <a:off x="643121" y="2749768"/>
            <a:ext cx="2064657" cy="6853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олень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flipV="1">
            <a:off x="1197249" y="2400025"/>
            <a:ext cx="391885" cy="14514"/>
          </a:xfrm>
          <a:prstGeom prst="line">
            <a:avLst/>
          </a:prstGeom>
          <a:ln w="666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V="1">
            <a:off x="1197248" y="4185285"/>
            <a:ext cx="391885" cy="14514"/>
          </a:xfrm>
          <a:prstGeom prst="line">
            <a:avLst/>
          </a:prstGeom>
          <a:ln w="666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V="1">
            <a:off x="915536" y="3334162"/>
            <a:ext cx="391885" cy="14514"/>
          </a:xfrm>
          <a:prstGeom prst="line">
            <a:avLst/>
          </a:prstGeom>
          <a:ln w="666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Объект 2"/>
          <p:cNvSpPr txBox="1">
            <a:spLocks/>
          </p:cNvSpPr>
          <p:nvPr/>
        </p:nvSpPr>
        <p:spPr>
          <a:xfrm>
            <a:off x="3603165" y="2498276"/>
            <a:ext cx="2064657" cy="6853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ru-RU" sz="4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Объект 2"/>
          <p:cNvSpPr txBox="1">
            <a:spLocks/>
          </p:cNvSpPr>
          <p:nvPr/>
        </p:nvSpPr>
        <p:spPr>
          <a:xfrm>
            <a:off x="7711768" y="3514453"/>
            <a:ext cx="2064657" cy="6853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марка</a:t>
            </a:r>
            <a:endParaRPr lang="ru-RU" sz="4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Объект 2"/>
          <p:cNvSpPr txBox="1">
            <a:spLocks/>
          </p:cNvSpPr>
          <p:nvPr/>
        </p:nvSpPr>
        <p:spPr>
          <a:xfrm>
            <a:off x="729341" y="4386076"/>
            <a:ext cx="2367646" cy="6853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черёмуха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Объект 2"/>
          <p:cNvSpPr txBox="1">
            <a:spLocks/>
          </p:cNvSpPr>
          <p:nvPr/>
        </p:nvSpPr>
        <p:spPr>
          <a:xfrm>
            <a:off x="610907" y="3528268"/>
            <a:ext cx="2367646" cy="6853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ярмарка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 flipV="1">
            <a:off x="1794730" y="4825958"/>
            <a:ext cx="391885" cy="14514"/>
          </a:xfrm>
          <a:prstGeom prst="line">
            <a:avLst/>
          </a:prstGeom>
          <a:ln w="666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Объект 2"/>
          <p:cNvSpPr txBox="1">
            <a:spLocks/>
          </p:cNvSpPr>
          <p:nvPr/>
        </p:nvSpPr>
        <p:spPr>
          <a:xfrm>
            <a:off x="7711769" y="4420515"/>
            <a:ext cx="2064657" cy="6853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муха</a:t>
            </a:r>
            <a:endParaRPr lang="ru-RU" sz="4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38199" y="885968"/>
            <a:ext cx="56854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/>
              <a:t>Найди спрятавшиеся слова на букву </a:t>
            </a:r>
            <a:r>
              <a:rPr lang="ru-RU" i="1" dirty="0" smtClean="0"/>
              <a:t>Л и М.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877964" y="1812431"/>
            <a:ext cx="90441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лев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144681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9" grpId="0"/>
      <p:bldP spid="11" grpId="0"/>
      <p:bldP spid="17" grpId="0"/>
      <p:bldP spid="18" grpId="0"/>
      <p:bldP spid="30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65125"/>
            <a:ext cx="10744200" cy="850900"/>
          </a:xfrm>
        </p:spPr>
        <p:txBody>
          <a:bodyPr>
            <a:normAutofit fontScale="90000"/>
          </a:bodyPr>
          <a:lstStyle/>
          <a:p>
            <a:r>
              <a:rPr lang="ru-RU" sz="3000" i="1" dirty="0" smtClean="0"/>
              <a:t>Спиши, вставь пропущенные буквы. Объясни их написание. Докажи, что это предложение. </a:t>
            </a:r>
            <a:endParaRPr lang="ru-RU" sz="3000" i="1" dirty="0"/>
          </a:p>
        </p:txBody>
      </p:sp>
      <p:sp>
        <p:nvSpPr>
          <p:cNvPr id="22" name="Объект 2"/>
          <p:cNvSpPr>
            <a:spLocks noGrp="1"/>
          </p:cNvSpPr>
          <p:nvPr>
            <p:ph idx="1"/>
          </p:nvPr>
        </p:nvSpPr>
        <p:spPr>
          <a:xfrm>
            <a:off x="611577" y="1773433"/>
            <a:ext cx="10742223" cy="68534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__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и_о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__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юдочки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про_ча_сь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_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ашина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__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ихаи_а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Объект 2"/>
          <p:cNvSpPr txBox="1">
            <a:spLocks/>
          </p:cNvSpPr>
          <p:nvPr/>
        </p:nvSpPr>
        <p:spPr>
          <a:xfrm>
            <a:off x="645159" y="1770529"/>
            <a:ext cx="739241" cy="6853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</a:p>
        </p:txBody>
      </p:sp>
      <p:sp>
        <p:nvSpPr>
          <p:cNvPr id="24" name="Объект 2"/>
          <p:cNvSpPr txBox="1">
            <a:spLocks/>
          </p:cNvSpPr>
          <p:nvPr/>
        </p:nvSpPr>
        <p:spPr>
          <a:xfrm>
            <a:off x="2318082" y="1770529"/>
            <a:ext cx="739241" cy="6853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</a:p>
        </p:txBody>
      </p:sp>
      <p:sp>
        <p:nvSpPr>
          <p:cNvPr id="25" name="Объект 2"/>
          <p:cNvSpPr txBox="1">
            <a:spLocks/>
          </p:cNvSpPr>
          <p:nvPr/>
        </p:nvSpPr>
        <p:spPr>
          <a:xfrm>
            <a:off x="5136941" y="1760877"/>
            <a:ext cx="739241" cy="6853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</a:p>
        </p:txBody>
      </p:sp>
      <p:sp>
        <p:nvSpPr>
          <p:cNvPr id="26" name="Объект 2"/>
          <p:cNvSpPr txBox="1">
            <a:spLocks/>
          </p:cNvSpPr>
          <p:nvPr/>
        </p:nvSpPr>
        <p:spPr>
          <a:xfrm>
            <a:off x="1358323" y="1772270"/>
            <a:ext cx="739241" cy="6853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</a:p>
        </p:txBody>
      </p:sp>
      <p:cxnSp>
        <p:nvCxnSpPr>
          <p:cNvPr id="35" name="Прямая соединительная линия 34"/>
          <p:cNvCxnSpPr/>
          <p:nvPr/>
        </p:nvCxnSpPr>
        <p:spPr>
          <a:xfrm flipV="1">
            <a:off x="745920" y="2438456"/>
            <a:ext cx="391885" cy="14514"/>
          </a:xfrm>
          <a:prstGeom prst="line">
            <a:avLst/>
          </a:prstGeom>
          <a:ln w="666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Объект 2"/>
          <p:cNvSpPr txBox="1">
            <a:spLocks/>
          </p:cNvSpPr>
          <p:nvPr/>
        </p:nvSpPr>
        <p:spPr>
          <a:xfrm>
            <a:off x="5909764" y="1770529"/>
            <a:ext cx="739241" cy="6853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 flipV="1">
            <a:off x="10508413" y="2302649"/>
            <a:ext cx="391885" cy="14514"/>
          </a:xfrm>
          <a:prstGeom prst="line">
            <a:avLst/>
          </a:prstGeom>
          <a:ln w="666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Объект 2"/>
          <p:cNvSpPr txBox="1">
            <a:spLocks/>
          </p:cNvSpPr>
          <p:nvPr/>
        </p:nvSpPr>
        <p:spPr>
          <a:xfrm>
            <a:off x="8686845" y="1760367"/>
            <a:ext cx="739241" cy="6853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</a:p>
        </p:txBody>
      </p:sp>
      <p:sp>
        <p:nvSpPr>
          <p:cNvPr id="13" name="Объект 2"/>
          <p:cNvSpPr txBox="1">
            <a:spLocks/>
          </p:cNvSpPr>
          <p:nvPr/>
        </p:nvSpPr>
        <p:spPr>
          <a:xfrm>
            <a:off x="6829734" y="1760367"/>
            <a:ext cx="739241" cy="6853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</a:p>
        </p:txBody>
      </p:sp>
      <p:sp>
        <p:nvSpPr>
          <p:cNvPr id="15" name="Объект 2"/>
          <p:cNvSpPr txBox="1">
            <a:spLocks/>
          </p:cNvSpPr>
          <p:nvPr/>
        </p:nvSpPr>
        <p:spPr>
          <a:xfrm>
            <a:off x="10174335" y="1760153"/>
            <a:ext cx="739241" cy="6853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</a:p>
        </p:txBody>
      </p:sp>
    </p:spTree>
    <p:extLst>
      <p:ext uri="{BB962C8B-B14F-4D97-AF65-F5344CB8AC3E}">
        <p14:creationId xmlns:p14="http://schemas.microsoft.com/office/powerpoint/2010/main" val="2092260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  <p:bldP spid="26" grpId="0"/>
      <p:bldP spid="11" grpId="0"/>
      <p:bldP spid="13" grpId="0"/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l="34480" t="71006" r="33114" b="10417"/>
          <a:stretch/>
        </p:blipFill>
        <p:spPr>
          <a:xfrm>
            <a:off x="1231900" y="774700"/>
            <a:ext cx="10426700" cy="2197100"/>
          </a:xfrm>
          <a:prstGeom prst="rect">
            <a:avLst/>
          </a:prstGeo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1656628" y="3963458"/>
            <a:ext cx="5245821" cy="1359696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  <a:bevel/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000" i="1" dirty="0" smtClean="0"/>
              <a:t>Что за ЛИ?</a:t>
            </a:r>
          </a:p>
          <a:p>
            <a:r>
              <a:rPr lang="ru-RU" sz="3000" i="1" dirty="0" smtClean="0"/>
              <a:t>Что за МОН?</a:t>
            </a:r>
          </a:p>
          <a:p>
            <a:r>
              <a:rPr lang="ru-RU" sz="3000" i="1" dirty="0" smtClean="0"/>
              <a:t>В звуках нету смысла,</a:t>
            </a:r>
          </a:p>
          <a:p>
            <a:r>
              <a:rPr lang="ru-RU" sz="3000" i="1" dirty="0" smtClean="0"/>
              <a:t>Но едва скажу ЛИМОН,</a:t>
            </a:r>
          </a:p>
          <a:p>
            <a:r>
              <a:rPr lang="ru-RU" sz="3000" i="1" dirty="0" smtClean="0"/>
              <a:t>Сразу станет кисло.</a:t>
            </a:r>
            <a:endParaRPr lang="ru-RU" sz="3000" i="1" dirty="0"/>
          </a:p>
        </p:txBody>
      </p:sp>
    </p:spTree>
    <p:extLst>
      <p:ext uri="{BB962C8B-B14F-4D97-AF65-F5344CB8AC3E}">
        <p14:creationId xmlns:p14="http://schemas.microsoft.com/office/powerpoint/2010/main" val="2666636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32332" t="68923" r="32724"/>
          <a:stretch/>
        </p:blipFill>
        <p:spPr>
          <a:xfrm>
            <a:off x="571500" y="584200"/>
            <a:ext cx="11264900" cy="5816600"/>
          </a:xfrm>
          <a:prstGeom prst="rect">
            <a:avLst/>
          </a:prstGeom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7549429" y="3042179"/>
            <a:ext cx="2178772" cy="900642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  <a:bevel/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000" b="1" i="1" dirty="0" smtClean="0"/>
              <a:t>ОТМЕТКА</a:t>
            </a: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8070129" y="3942821"/>
            <a:ext cx="2178772" cy="609600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  <a:bevel/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000" b="1" i="1" dirty="0" smtClean="0"/>
              <a:t>ДНЕВНИК</a:t>
            </a: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7981229" y="4562210"/>
            <a:ext cx="2178772" cy="609600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  <a:bevel/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000" b="1" i="1" dirty="0" smtClean="0"/>
              <a:t>ПАРТА</a:t>
            </a:r>
          </a:p>
        </p:txBody>
      </p:sp>
    </p:spTree>
    <p:extLst>
      <p:ext uri="{BB962C8B-B14F-4D97-AF65-F5344CB8AC3E}">
        <p14:creationId xmlns:p14="http://schemas.microsoft.com/office/powerpoint/2010/main" val="668076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7000">
              <a:schemeClr val="accent1">
                <a:lumMod val="40000"/>
                <a:lumOff val="60000"/>
              </a:schemeClr>
            </a:gs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3390900" cy="2387600"/>
          </a:xfrm>
        </p:spPr>
        <p:txBody>
          <a:bodyPr>
            <a:normAutofit/>
          </a:bodyPr>
          <a:lstStyle/>
          <a:p>
            <a:r>
              <a:rPr lang="ru-RU" sz="15000" i="1" dirty="0" smtClean="0">
                <a:latin typeface="+mn-lt"/>
              </a:rPr>
              <a:t>Мм</a:t>
            </a:r>
            <a:endParaRPr lang="ru-RU" sz="15000" i="1" dirty="0">
              <a:latin typeface="+mn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12121" y="3657600"/>
            <a:ext cx="3239862" cy="92333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5000"/>
                  <a:lumOff val="95000"/>
                </a:schemeClr>
              </a:gs>
              <a:gs pos="74000">
                <a:schemeClr val="accent6">
                  <a:lumMod val="45000"/>
                  <a:lumOff val="55000"/>
                </a:schemeClr>
              </a:gs>
              <a:gs pos="83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5400000" scaled="1"/>
            <a:tileRect/>
          </a:gradFill>
          <a:effectLst>
            <a:innerShdw blurRad="114300">
              <a:srgbClr val="00B050"/>
            </a:inn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/>
              <a:t>согласный</a:t>
            </a:r>
            <a:endParaRPr lang="ru-RU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316980" y="1122363"/>
            <a:ext cx="3390900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9600" dirty="0" smtClean="0">
                <a:solidFill>
                  <a:schemeClr val="accent5"/>
                </a:solidFill>
              </a:rPr>
              <a:t>Звук </a:t>
            </a:r>
            <a:r>
              <a:rPr lang="en-US" sz="15000" i="1" dirty="0" smtClean="0">
                <a:solidFill>
                  <a:schemeClr val="accent5"/>
                </a:solidFill>
                <a:latin typeface="+mn-lt"/>
              </a:rPr>
              <a:t>[</a:t>
            </a:r>
            <a:r>
              <a:rPr lang="ru-RU" sz="15000" i="1" dirty="0" smtClean="0">
                <a:solidFill>
                  <a:schemeClr val="accent5"/>
                </a:solidFill>
                <a:latin typeface="+mn-lt"/>
              </a:rPr>
              <a:t>м</a:t>
            </a:r>
            <a:r>
              <a:rPr lang="en-US" sz="15000" i="1" dirty="0" smtClean="0">
                <a:solidFill>
                  <a:schemeClr val="accent5"/>
                </a:solidFill>
                <a:latin typeface="+mn-lt"/>
              </a:rPr>
              <a:t>]</a:t>
            </a:r>
            <a:endParaRPr lang="ru-RU" sz="15000" i="1" dirty="0">
              <a:solidFill>
                <a:schemeClr val="accent5"/>
              </a:solidFill>
              <a:latin typeface="+mn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273896" y="3578226"/>
            <a:ext cx="2698880" cy="92333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5000"/>
                  <a:lumOff val="95000"/>
                </a:schemeClr>
              </a:gs>
              <a:gs pos="74000">
                <a:schemeClr val="accent6">
                  <a:lumMod val="45000"/>
                  <a:lumOff val="55000"/>
                </a:schemeClr>
              </a:gs>
              <a:gs pos="83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5400000" scaled="1"/>
            <a:tileRect/>
          </a:gradFill>
          <a:effectLst>
            <a:innerShdw blurRad="114300">
              <a:srgbClr val="00B050"/>
            </a:inn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solidFill>
                  <a:srgbClr val="0070C0"/>
                </a:solidFill>
              </a:rPr>
              <a:t>твёрдый</a:t>
            </a:r>
            <a:endParaRPr lang="ru-RU" sz="5400" b="0" cap="none" spc="0" dirty="0">
              <a:ln w="0"/>
              <a:solidFill>
                <a:srgbClr val="0070C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8501380" y="952500"/>
            <a:ext cx="3390900" cy="255746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9600" dirty="0" smtClean="0">
                <a:solidFill>
                  <a:srgbClr val="00B050"/>
                </a:solidFill>
              </a:rPr>
              <a:t>Звук </a:t>
            </a:r>
            <a:r>
              <a:rPr lang="en-US" sz="15000" i="1" dirty="0" smtClean="0">
                <a:solidFill>
                  <a:srgbClr val="00B050"/>
                </a:solidFill>
                <a:latin typeface="+mn-lt"/>
              </a:rPr>
              <a:t>[</a:t>
            </a:r>
            <a:r>
              <a:rPr lang="ru-RU" sz="15000" i="1" dirty="0" smtClean="0">
                <a:solidFill>
                  <a:srgbClr val="00B050"/>
                </a:solidFill>
                <a:latin typeface="+mn-lt"/>
              </a:rPr>
              <a:t>м</a:t>
            </a:r>
            <a:r>
              <a:rPr lang="en-US" sz="15000" i="1" dirty="0" smtClean="0">
                <a:solidFill>
                  <a:srgbClr val="00B050"/>
                </a:solidFill>
                <a:latin typeface="+mn-lt"/>
              </a:rPr>
              <a:t>’]</a:t>
            </a:r>
            <a:endParaRPr lang="ru-RU" sz="15000" i="1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9074376" y="3578226"/>
            <a:ext cx="2448107" cy="92333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5000"/>
                  <a:lumOff val="95000"/>
                </a:schemeClr>
              </a:gs>
              <a:gs pos="74000">
                <a:schemeClr val="accent6">
                  <a:lumMod val="45000"/>
                  <a:lumOff val="55000"/>
                </a:schemeClr>
              </a:gs>
              <a:gs pos="83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5400000" scaled="1"/>
            <a:tileRect/>
          </a:gradFill>
          <a:effectLst>
            <a:innerShdw blurRad="114300">
              <a:srgbClr val="00B050"/>
            </a:innerShdw>
          </a:effectLst>
        </p:spPr>
        <p:txBody>
          <a:bodyPr wrap="none" lIns="91440" tIns="45720" rIns="91440" bIns="4572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5400" dirty="0" smtClean="0">
                <a:solidFill>
                  <a:srgbClr val="00B050"/>
                </a:solidFill>
              </a:rPr>
              <a:t>мягкий</a:t>
            </a:r>
            <a:r>
              <a:rPr lang="ru-RU" sz="5400" dirty="0" smtClean="0"/>
              <a:t> </a:t>
            </a:r>
            <a:endParaRPr lang="ru-RU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87755" y="4953000"/>
            <a:ext cx="2616422" cy="92333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5000"/>
                  <a:lumOff val="95000"/>
                </a:schemeClr>
              </a:gs>
              <a:gs pos="74000">
                <a:schemeClr val="accent6">
                  <a:lumMod val="45000"/>
                  <a:lumOff val="55000"/>
                </a:schemeClr>
              </a:gs>
              <a:gs pos="83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5400000" scaled="1"/>
            <a:tileRect/>
          </a:gradFill>
          <a:effectLst>
            <a:innerShdw blurRad="114300">
              <a:srgbClr val="00B050"/>
            </a:inn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/>
              <a:t>звонкий</a:t>
            </a:r>
            <a:endParaRPr lang="ru-RU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81925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/>
      <p:bldP spid="7" grpId="0" animBg="1"/>
      <p:bldP spid="9" grpId="0"/>
      <p:bldP spid="10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3733800" cy="1325563"/>
          </a:xfrm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Звук </a:t>
            </a:r>
            <a:r>
              <a:rPr lang="en-US" dirty="0" smtClean="0">
                <a:solidFill>
                  <a:srgbClr val="0070C0"/>
                </a:solidFill>
              </a:rPr>
              <a:t>[</a:t>
            </a:r>
            <a:r>
              <a:rPr lang="ru-RU" dirty="0" smtClean="0">
                <a:solidFill>
                  <a:srgbClr val="0070C0"/>
                </a:solidFill>
              </a:rPr>
              <a:t>л</a:t>
            </a:r>
            <a:r>
              <a:rPr lang="en-US" dirty="0" smtClean="0">
                <a:solidFill>
                  <a:srgbClr val="0070C0"/>
                </a:solidFill>
              </a:rPr>
              <a:t>]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91457" y="1825625"/>
            <a:ext cx="2224314" cy="670832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i="1" dirty="0" smtClean="0">
                <a:solidFill>
                  <a:schemeClr val="accent5"/>
                </a:solidFill>
              </a:rPr>
              <a:t>Согласный, твердый, звонкий</a:t>
            </a:r>
            <a:endParaRPr lang="ru-RU" i="1" dirty="0">
              <a:solidFill>
                <a:schemeClr val="accent5"/>
              </a:solidFill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3062515" y="1825625"/>
            <a:ext cx="2224314" cy="6708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ru-RU" i="1" dirty="0">
              <a:solidFill>
                <a:srgbClr val="0070C0"/>
              </a:solidFill>
            </a:endParaRP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714829" y="2496457"/>
            <a:ext cx="2224314" cy="6708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 smtClean="0"/>
              <a:t>лошадь</a:t>
            </a:r>
            <a:endParaRPr lang="ru-RU" dirty="0"/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714829" y="3167289"/>
            <a:ext cx="2224314" cy="6708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 smtClean="0"/>
              <a:t>полоса</a:t>
            </a:r>
            <a:endParaRPr lang="ru-RU" dirty="0"/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714829" y="3838121"/>
            <a:ext cx="2224314" cy="6708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 smtClean="0"/>
              <a:t>укол</a:t>
            </a:r>
            <a:endParaRPr lang="ru-RU" dirty="0"/>
          </a:p>
        </p:txBody>
      </p:sp>
      <p:sp>
        <p:nvSpPr>
          <p:cNvPr id="16" name="Объект 2"/>
          <p:cNvSpPr txBox="1">
            <a:spLocks/>
          </p:cNvSpPr>
          <p:nvPr/>
        </p:nvSpPr>
        <p:spPr>
          <a:xfrm>
            <a:off x="6036131" y="1825625"/>
            <a:ext cx="2224314" cy="670832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i="1" dirty="0">
                <a:solidFill>
                  <a:schemeClr val="accent5"/>
                </a:solidFill>
              </a:rPr>
              <a:t>Согласный, </a:t>
            </a:r>
            <a:r>
              <a:rPr lang="ru-RU" i="1" dirty="0" smtClean="0">
                <a:solidFill>
                  <a:schemeClr val="accent5"/>
                </a:solidFill>
              </a:rPr>
              <a:t>твердый, глухой</a:t>
            </a:r>
            <a:endParaRPr lang="ru-RU" i="1" dirty="0">
              <a:solidFill>
                <a:schemeClr val="accent5"/>
              </a:solidFill>
            </a:endParaRPr>
          </a:p>
          <a:p>
            <a:pPr marL="0" indent="0">
              <a:buNone/>
            </a:pP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17" name="Объект 2"/>
          <p:cNvSpPr txBox="1">
            <a:spLocks/>
          </p:cNvSpPr>
          <p:nvPr/>
        </p:nvSpPr>
        <p:spPr>
          <a:xfrm>
            <a:off x="8260445" y="1825625"/>
            <a:ext cx="2224314" cy="6708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ru-RU" i="1" dirty="0">
              <a:solidFill>
                <a:schemeClr val="accent6"/>
              </a:solidFill>
            </a:endParaRPr>
          </a:p>
        </p:txBody>
      </p:sp>
      <p:sp>
        <p:nvSpPr>
          <p:cNvPr id="18" name="Объект 2"/>
          <p:cNvSpPr txBox="1">
            <a:spLocks/>
          </p:cNvSpPr>
          <p:nvPr/>
        </p:nvSpPr>
        <p:spPr>
          <a:xfrm>
            <a:off x="5912759" y="2496457"/>
            <a:ext cx="2224314" cy="6708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 smtClean="0"/>
              <a:t>Москва </a:t>
            </a:r>
            <a:endParaRPr lang="ru-RU" dirty="0"/>
          </a:p>
        </p:txBody>
      </p:sp>
      <p:sp>
        <p:nvSpPr>
          <p:cNvPr id="19" name="Объект 2"/>
          <p:cNvSpPr txBox="1">
            <a:spLocks/>
          </p:cNvSpPr>
          <p:nvPr/>
        </p:nvSpPr>
        <p:spPr>
          <a:xfrm>
            <a:off x="5912759" y="3167289"/>
            <a:ext cx="2224314" cy="6708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 smtClean="0"/>
              <a:t>комок</a:t>
            </a:r>
            <a:endParaRPr lang="ru-RU" dirty="0"/>
          </a:p>
        </p:txBody>
      </p:sp>
      <p:sp>
        <p:nvSpPr>
          <p:cNvPr id="20" name="Объект 2"/>
          <p:cNvSpPr txBox="1">
            <a:spLocks/>
          </p:cNvSpPr>
          <p:nvPr/>
        </p:nvSpPr>
        <p:spPr>
          <a:xfrm>
            <a:off x="5912759" y="3838121"/>
            <a:ext cx="2347686" cy="6708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 smtClean="0"/>
              <a:t>сом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3062515" y="669791"/>
            <a:ext cx="2805259" cy="9053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>
                <a:solidFill>
                  <a:srgbClr val="00B050"/>
                </a:solidFill>
              </a:rPr>
              <a:t>Звук </a:t>
            </a:r>
            <a:r>
              <a:rPr lang="en-US" dirty="0" smtClean="0">
                <a:solidFill>
                  <a:srgbClr val="00B050"/>
                </a:solidFill>
              </a:rPr>
              <a:t>[</a:t>
            </a:r>
            <a:r>
              <a:rPr lang="ru-RU" dirty="0">
                <a:solidFill>
                  <a:srgbClr val="00B050"/>
                </a:solidFill>
              </a:rPr>
              <a:t>л</a:t>
            </a:r>
            <a:r>
              <a:rPr lang="en-US" dirty="0" smtClean="0">
                <a:solidFill>
                  <a:srgbClr val="00B050"/>
                </a:solidFill>
              </a:rPr>
              <a:t>’]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22" name="Объект 2"/>
          <p:cNvSpPr txBox="1">
            <a:spLocks/>
          </p:cNvSpPr>
          <p:nvPr/>
        </p:nvSpPr>
        <p:spPr>
          <a:xfrm>
            <a:off x="2605316" y="3790180"/>
            <a:ext cx="2224314" cy="6708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 smtClean="0"/>
              <a:t>соль</a:t>
            </a:r>
            <a:endParaRPr lang="ru-RU" dirty="0"/>
          </a:p>
        </p:txBody>
      </p:sp>
      <p:sp>
        <p:nvSpPr>
          <p:cNvPr id="23" name="Объект 2"/>
          <p:cNvSpPr txBox="1">
            <a:spLocks/>
          </p:cNvSpPr>
          <p:nvPr/>
        </p:nvSpPr>
        <p:spPr>
          <a:xfrm>
            <a:off x="2605316" y="3110324"/>
            <a:ext cx="2224314" cy="6708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 smtClean="0"/>
              <a:t>колесо</a:t>
            </a:r>
            <a:endParaRPr lang="ru-RU" dirty="0"/>
          </a:p>
        </p:txBody>
      </p:sp>
      <p:sp>
        <p:nvSpPr>
          <p:cNvPr id="24" name="Объект 2"/>
          <p:cNvSpPr txBox="1">
            <a:spLocks/>
          </p:cNvSpPr>
          <p:nvPr/>
        </p:nvSpPr>
        <p:spPr>
          <a:xfrm>
            <a:off x="2699660" y="2505481"/>
            <a:ext cx="2224314" cy="6708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 smtClean="0"/>
              <a:t>лиса</a:t>
            </a:r>
            <a:endParaRPr lang="ru-RU" dirty="0"/>
          </a:p>
        </p:txBody>
      </p:sp>
      <p:sp>
        <p:nvSpPr>
          <p:cNvPr id="25" name="Заголовок 1"/>
          <p:cNvSpPr txBox="1">
            <a:spLocks/>
          </p:cNvSpPr>
          <p:nvPr/>
        </p:nvSpPr>
        <p:spPr>
          <a:xfrm>
            <a:off x="5912759" y="388869"/>
            <a:ext cx="216807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>
                <a:solidFill>
                  <a:srgbClr val="0070C0"/>
                </a:solidFill>
              </a:rPr>
              <a:t>Звук </a:t>
            </a:r>
            <a:r>
              <a:rPr lang="en-US" dirty="0" smtClean="0">
                <a:solidFill>
                  <a:srgbClr val="0070C0"/>
                </a:solidFill>
              </a:rPr>
              <a:t>[</a:t>
            </a:r>
            <a:r>
              <a:rPr lang="ru-RU" dirty="0" smtClean="0">
                <a:solidFill>
                  <a:srgbClr val="0070C0"/>
                </a:solidFill>
              </a:rPr>
              <a:t>м</a:t>
            </a:r>
            <a:r>
              <a:rPr lang="en-US" dirty="0" smtClean="0">
                <a:solidFill>
                  <a:srgbClr val="0070C0"/>
                </a:solidFill>
              </a:rPr>
              <a:t>]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26" name="Заголовок 1"/>
          <p:cNvSpPr txBox="1">
            <a:spLocks/>
          </p:cNvSpPr>
          <p:nvPr/>
        </p:nvSpPr>
        <p:spPr>
          <a:xfrm>
            <a:off x="8672288" y="432593"/>
            <a:ext cx="242751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>
                <a:solidFill>
                  <a:srgbClr val="00B050"/>
                </a:solidFill>
              </a:rPr>
              <a:t>Звук </a:t>
            </a:r>
            <a:r>
              <a:rPr lang="en-US" dirty="0" smtClean="0">
                <a:solidFill>
                  <a:srgbClr val="00B050"/>
                </a:solidFill>
              </a:rPr>
              <a:t>[</a:t>
            </a:r>
            <a:r>
              <a:rPr lang="ru-RU" dirty="0" smtClean="0">
                <a:solidFill>
                  <a:srgbClr val="00B050"/>
                </a:solidFill>
              </a:rPr>
              <a:t>м</a:t>
            </a:r>
            <a:r>
              <a:rPr lang="en-US" dirty="0" smtClean="0">
                <a:solidFill>
                  <a:srgbClr val="00B050"/>
                </a:solidFill>
              </a:rPr>
              <a:t>’]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27" name="Объект 2"/>
          <p:cNvSpPr txBox="1">
            <a:spLocks/>
          </p:cNvSpPr>
          <p:nvPr/>
        </p:nvSpPr>
        <p:spPr>
          <a:xfrm>
            <a:off x="8672288" y="1718809"/>
            <a:ext cx="2224314" cy="67083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i="1" dirty="0" smtClean="0">
                <a:solidFill>
                  <a:srgbClr val="00B050"/>
                </a:solidFill>
              </a:rPr>
              <a:t>Согласный, мягкий, глухой</a:t>
            </a:r>
            <a:endParaRPr lang="ru-RU" i="1" dirty="0">
              <a:solidFill>
                <a:srgbClr val="00B050"/>
              </a:solidFill>
            </a:endParaRPr>
          </a:p>
        </p:txBody>
      </p:sp>
      <p:sp>
        <p:nvSpPr>
          <p:cNvPr id="28" name="Объект 2"/>
          <p:cNvSpPr txBox="1">
            <a:spLocks/>
          </p:cNvSpPr>
          <p:nvPr/>
        </p:nvSpPr>
        <p:spPr>
          <a:xfrm>
            <a:off x="8264074" y="3847145"/>
            <a:ext cx="2224314" cy="6708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 smtClean="0"/>
              <a:t>мюсли</a:t>
            </a:r>
            <a:endParaRPr lang="ru-RU" dirty="0"/>
          </a:p>
        </p:txBody>
      </p:sp>
      <p:sp>
        <p:nvSpPr>
          <p:cNvPr id="29" name="Объект 2"/>
          <p:cNvSpPr txBox="1">
            <a:spLocks/>
          </p:cNvSpPr>
          <p:nvPr/>
        </p:nvSpPr>
        <p:spPr>
          <a:xfrm>
            <a:off x="8213277" y="3167289"/>
            <a:ext cx="2224314" cy="6708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 err="1" smtClean="0"/>
              <a:t>сомик</a:t>
            </a:r>
            <a:endParaRPr lang="ru-RU" dirty="0"/>
          </a:p>
        </p:txBody>
      </p:sp>
      <p:sp>
        <p:nvSpPr>
          <p:cNvPr id="30" name="Объект 2"/>
          <p:cNvSpPr txBox="1">
            <a:spLocks/>
          </p:cNvSpPr>
          <p:nvPr/>
        </p:nvSpPr>
        <p:spPr>
          <a:xfrm>
            <a:off x="8213277" y="2389641"/>
            <a:ext cx="2224314" cy="6708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 smtClean="0"/>
              <a:t>мимоза</a:t>
            </a:r>
            <a:endParaRPr lang="ru-RU" dirty="0"/>
          </a:p>
        </p:txBody>
      </p:sp>
      <p:sp>
        <p:nvSpPr>
          <p:cNvPr id="33" name="Объект 2"/>
          <p:cNvSpPr txBox="1">
            <a:spLocks/>
          </p:cNvSpPr>
          <p:nvPr/>
        </p:nvSpPr>
        <p:spPr>
          <a:xfrm>
            <a:off x="2939143" y="1633723"/>
            <a:ext cx="2224314" cy="670832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i="1" dirty="0" smtClean="0">
                <a:solidFill>
                  <a:srgbClr val="00B050"/>
                </a:solidFill>
              </a:rPr>
              <a:t>Согласный, мягкий, звонкий</a:t>
            </a:r>
            <a:endParaRPr lang="ru-RU" i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6500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7" grpId="0"/>
      <p:bldP spid="8" grpId="0"/>
      <p:bldP spid="9" grpId="0"/>
      <p:bldP spid="16" grpId="0"/>
      <p:bldP spid="18" grpId="0"/>
      <p:bldP spid="19" grpId="0"/>
      <p:bldP spid="20" grpId="0"/>
      <p:bldP spid="14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l="31845" t="33681" r="49902" b="45068"/>
          <a:stretch/>
        </p:blipFill>
        <p:spPr>
          <a:xfrm>
            <a:off x="1117600" y="673100"/>
            <a:ext cx="9474200" cy="557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653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33700" t="18750" r="32138" b="50347"/>
          <a:stretch/>
        </p:blipFill>
        <p:spPr>
          <a:xfrm>
            <a:off x="140746" y="434436"/>
            <a:ext cx="11606754" cy="5902864"/>
          </a:xfrm>
          <a:prstGeom prst="rect">
            <a:avLst/>
          </a:prstGeo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5638800" y="5364163"/>
            <a:ext cx="838200" cy="8207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5000" b="1" i="1" dirty="0" smtClean="0">
                <a:latin typeface="+mn-lt"/>
              </a:rPr>
              <a:t>л</a:t>
            </a:r>
            <a:endParaRPr lang="ru-RU" sz="15000" b="1" i="1" dirty="0">
              <a:latin typeface="+mn-lt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6311900" y="5364163"/>
            <a:ext cx="838200" cy="8207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5000" b="1" i="1" dirty="0" smtClean="0">
                <a:latin typeface="+mn-lt"/>
              </a:rPr>
              <a:t>и</a:t>
            </a:r>
            <a:endParaRPr lang="ru-RU" sz="15000" b="1" i="1" dirty="0">
              <a:latin typeface="+mn-lt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6781800" y="5364163"/>
            <a:ext cx="838200" cy="8207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5000" b="1" i="1" dirty="0" smtClean="0">
                <a:latin typeface="+mn-lt"/>
              </a:rPr>
              <a:t>м</a:t>
            </a:r>
            <a:endParaRPr lang="ru-RU" sz="15000" b="1" i="1" dirty="0">
              <a:latin typeface="+mn-lt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7404100" y="5364163"/>
            <a:ext cx="838200" cy="8207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5000" b="1" i="1" dirty="0" smtClean="0">
                <a:latin typeface="+mn-lt"/>
              </a:rPr>
              <a:t>о</a:t>
            </a:r>
            <a:endParaRPr lang="ru-RU" sz="15000" b="1" i="1" dirty="0">
              <a:latin typeface="+mn-lt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8077200" y="5364163"/>
            <a:ext cx="838200" cy="8207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5000" b="1" i="1" dirty="0" smtClean="0">
                <a:latin typeface="+mn-lt"/>
              </a:rPr>
              <a:t>н</a:t>
            </a:r>
            <a:endParaRPr lang="ru-RU" sz="15000" b="1" i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23131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55700" y="4200411"/>
            <a:ext cx="10566400" cy="20424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35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Рнапалфавитдлоальбомвкенрпарбузлорпеншбарабанорнепзщгбаранмсчберёзалорнемабольшойтисяавы</a:t>
            </a: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35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билетбыстроронгеветертгнедртл</a:t>
            </a:r>
            <a:endParaRPr lang="ru-RU" sz="35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30747" t="50695" r="61347" b="43010"/>
          <a:stretch/>
        </p:blipFill>
        <p:spPr>
          <a:xfrm>
            <a:off x="1612899" y="1079500"/>
            <a:ext cx="3962401" cy="26924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/>
          <a:srcRect l="30007" t="66900" r="61987" b="24083"/>
          <a:stretch/>
        </p:blipFill>
        <p:spPr>
          <a:xfrm>
            <a:off x="1460499" y="249583"/>
            <a:ext cx="4012649" cy="3522317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075140" y="4231164"/>
            <a:ext cx="1754006" cy="6309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500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алфавит</a:t>
            </a:r>
            <a:endParaRPr lang="ru-RU" sz="3500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96532" y="4209822"/>
            <a:ext cx="1619354" cy="6309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500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альбом</a:t>
            </a:r>
            <a:endParaRPr lang="ru-RU" sz="3500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054094" y="4226595"/>
            <a:ext cx="1263616" cy="6309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500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арбуз</a:t>
            </a:r>
            <a:endParaRPr lang="ru-RU" sz="3500" dirty="0"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9854210" y="4200411"/>
            <a:ext cx="1782860" cy="6309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500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барабан</a:t>
            </a:r>
            <a:endParaRPr lang="ru-RU" sz="3500" dirty="0">
              <a:solidFill>
                <a:srgbClr val="FF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971929" y="4842029"/>
            <a:ext cx="1329210" cy="6309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500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баран</a:t>
            </a:r>
            <a:endParaRPr lang="ru-RU" sz="3500" dirty="0">
              <a:solidFill>
                <a:srgbClr val="FF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820927" y="4862106"/>
            <a:ext cx="1508746" cy="6309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500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берёза</a:t>
            </a:r>
            <a:endParaRPr lang="ru-RU" sz="3500" dirty="0">
              <a:solidFill>
                <a:srgbClr val="FF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817719" y="4831353"/>
            <a:ext cx="1899559" cy="6309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500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большой</a:t>
            </a:r>
            <a:endParaRPr lang="ru-RU" sz="3500" dirty="0">
              <a:solidFill>
                <a:srgbClr val="FF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155700" y="5617226"/>
            <a:ext cx="1289007" cy="6309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500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билет</a:t>
            </a:r>
            <a:endParaRPr lang="ru-RU" sz="3500" dirty="0">
              <a:solidFill>
                <a:srgbClr val="FF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272310" y="5586011"/>
            <a:ext cx="1556836" cy="6309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500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быстро</a:t>
            </a:r>
            <a:endParaRPr lang="ru-RU" sz="3500" dirty="0">
              <a:solidFill>
                <a:srgbClr val="FF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698297" y="5586011"/>
            <a:ext cx="1248162" cy="6309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500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ветер</a:t>
            </a:r>
            <a:endParaRPr lang="ru-RU" sz="35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3494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33161"/>
          </a:xfrm>
        </p:spPr>
        <p:txBody>
          <a:bodyPr>
            <a:noAutofit/>
          </a:bodyPr>
          <a:lstStyle/>
          <a:p>
            <a:r>
              <a:rPr lang="ru-RU" sz="1300" i="1" dirty="0" smtClean="0"/>
              <a:t>Вставь вместо свечек букву М или Л  что бы получились слова</a:t>
            </a:r>
            <a:endParaRPr lang="ru-RU" sz="1300" i="1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/>
          <a:srcRect l="35995" t="22151" r="50879" b="63507"/>
          <a:stretch/>
        </p:blipFill>
        <p:spPr>
          <a:xfrm>
            <a:off x="1549400" y="2809461"/>
            <a:ext cx="9219478" cy="3308813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72237" b="68248"/>
          <a:stretch/>
        </p:blipFill>
        <p:spPr bwMode="auto">
          <a:xfrm>
            <a:off x="3911601" y="1231900"/>
            <a:ext cx="4635500" cy="1577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Заголовок 1"/>
          <p:cNvSpPr txBox="1">
            <a:spLocks/>
          </p:cNvSpPr>
          <p:nvPr/>
        </p:nvSpPr>
        <p:spPr>
          <a:xfrm>
            <a:off x="3285260" y="1171136"/>
            <a:ext cx="4944339" cy="1359696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  <a:bevel/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0000" i="1" dirty="0" smtClean="0"/>
              <a:t>МЕЛКИЙ</a:t>
            </a:r>
            <a:endParaRPr lang="ru-RU" sz="10000" i="1" dirty="0"/>
          </a:p>
        </p:txBody>
      </p:sp>
    </p:spTree>
    <p:extLst>
      <p:ext uri="{BB962C8B-B14F-4D97-AF65-F5344CB8AC3E}">
        <p14:creationId xmlns:p14="http://schemas.microsoft.com/office/powerpoint/2010/main" val="2181773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33161"/>
          </a:xfrm>
        </p:spPr>
        <p:txBody>
          <a:bodyPr>
            <a:noAutofit/>
          </a:bodyPr>
          <a:lstStyle/>
          <a:p>
            <a:r>
              <a:rPr lang="ru-RU" sz="1300" i="1" dirty="0" smtClean="0"/>
              <a:t>Вставь вместо свечек букву М или Л  что бы получились слова</a:t>
            </a:r>
            <a:endParaRPr lang="ru-RU" sz="1300" i="1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/>
          <a:srcRect l="35995" t="22151" r="50879" b="63507"/>
          <a:stretch/>
        </p:blipFill>
        <p:spPr>
          <a:xfrm>
            <a:off x="1549400" y="2809461"/>
            <a:ext cx="9219478" cy="3308813"/>
          </a:xfrm>
          <a:prstGeom prst="rect">
            <a:avLst/>
          </a:prstGeom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4685" t="-2230" r="37552" b="70478"/>
          <a:stretch/>
        </p:blipFill>
        <p:spPr bwMode="auto">
          <a:xfrm>
            <a:off x="3326679" y="1333282"/>
            <a:ext cx="4635500" cy="1577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Заголовок 1"/>
          <p:cNvSpPr txBox="1">
            <a:spLocks/>
          </p:cNvSpPr>
          <p:nvPr/>
        </p:nvSpPr>
        <p:spPr>
          <a:xfrm>
            <a:off x="3364779" y="1446344"/>
            <a:ext cx="4944339" cy="1359696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  <a:bevel/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0000" i="1" dirty="0" smtClean="0"/>
              <a:t>МЫЛО</a:t>
            </a:r>
            <a:endParaRPr lang="ru-RU" sz="10000" i="1" dirty="0"/>
          </a:p>
        </p:txBody>
      </p:sp>
    </p:spTree>
    <p:extLst>
      <p:ext uri="{BB962C8B-B14F-4D97-AF65-F5344CB8AC3E}">
        <p14:creationId xmlns:p14="http://schemas.microsoft.com/office/powerpoint/2010/main" val="2750293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33161"/>
          </a:xfrm>
        </p:spPr>
        <p:txBody>
          <a:bodyPr>
            <a:noAutofit/>
          </a:bodyPr>
          <a:lstStyle/>
          <a:p>
            <a:r>
              <a:rPr lang="ru-RU" sz="1300" i="1" dirty="0" smtClean="0"/>
              <a:t>Вставь вместо свечек букву М или Л  что бы получились слова</a:t>
            </a:r>
            <a:endParaRPr lang="ru-RU" sz="1300" i="1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/>
          <a:srcRect l="35995" t="22151" r="50879" b="63507"/>
          <a:stretch/>
        </p:blipFill>
        <p:spPr>
          <a:xfrm>
            <a:off x="1549400" y="2809461"/>
            <a:ext cx="9219478" cy="3308813"/>
          </a:xfrm>
          <a:prstGeom prst="rect">
            <a:avLst/>
          </a:prstGeom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3" t="65531" r="72154" b="2717"/>
          <a:stretch/>
        </p:blipFill>
        <p:spPr bwMode="auto">
          <a:xfrm>
            <a:off x="3317297" y="1288958"/>
            <a:ext cx="4635500" cy="1577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Заголовок 1"/>
          <p:cNvSpPr txBox="1">
            <a:spLocks/>
          </p:cNvSpPr>
          <p:nvPr/>
        </p:nvSpPr>
        <p:spPr>
          <a:xfrm>
            <a:off x="3192608" y="1449330"/>
            <a:ext cx="5245821" cy="1359696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  <a:bevel/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0000" i="1" dirty="0" smtClean="0"/>
              <a:t>МОЛОКО</a:t>
            </a:r>
            <a:endParaRPr lang="ru-RU" sz="10000" i="1" dirty="0"/>
          </a:p>
        </p:txBody>
      </p:sp>
    </p:spTree>
    <p:extLst>
      <p:ext uri="{BB962C8B-B14F-4D97-AF65-F5344CB8AC3E}">
        <p14:creationId xmlns:p14="http://schemas.microsoft.com/office/powerpoint/2010/main" val="133711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716</TotalTime>
  <Words>245</Words>
  <Application>Microsoft Office PowerPoint</Application>
  <PresentationFormat>Широкоэкранный</PresentationFormat>
  <Paragraphs>96</Paragraphs>
  <Slides>16</Slides>
  <Notes>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Times New Roman</vt:lpstr>
      <vt:lpstr>Тема Office</vt:lpstr>
      <vt:lpstr>Лл </vt:lpstr>
      <vt:lpstr>Мм</vt:lpstr>
      <vt:lpstr>Звук [л]</vt:lpstr>
      <vt:lpstr>Презентация PowerPoint</vt:lpstr>
      <vt:lpstr>Презентация PowerPoint</vt:lpstr>
      <vt:lpstr>Презентация PowerPoint</vt:lpstr>
      <vt:lpstr>Вставь вместо свечек букву М или Л  что бы получились слова</vt:lpstr>
      <vt:lpstr>Вставь вместо свечек букву М или Л  что бы получились слова</vt:lpstr>
      <vt:lpstr>Вставь вместо свечек букву М или Л  что бы получились слова</vt:lpstr>
      <vt:lpstr>Вставь вместо свечек букву М или Л  что бы получились слова</vt:lpstr>
      <vt:lpstr>Вставь вместо свечек букву М или Л  что бы получились слова</vt:lpstr>
      <vt:lpstr>Вставь вместо свечек букву М или Л  что бы получились слова</vt:lpstr>
      <vt:lpstr>Презентация PowerPoint</vt:lpstr>
      <vt:lpstr>Спиши, вставь пропущенные буквы. Объясни их написание. Докажи, что это предложение. 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 д</dc:title>
  <dc:creator>Лисёнок</dc:creator>
  <cp:lastModifiedBy>Лисёнок</cp:lastModifiedBy>
  <cp:revision>75</cp:revision>
  <dcterms:created xsi:type="dcterms:W3CDTF">2022-06-28T08:28:56Z</dcterms:created>
  <dcterms:modified xsi:type="dcterms:W3CDTF">2022-07-21T15:08:58Z</dcterms:modified>
</cp:coreProperties>
</file>