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4" r:id="rId8"/>
    <p:sldId id="265" r:id="rId9"/>
    <p:sldId id="266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99694-8B17-4510-8C72-DC46A6538260}" type="datetimeFigureOut">
              <a:rPr lang="ru-RU" smtClean="0"/>
              <a:t>24.02.2020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A2CE7-C214-4613-A989-1655044408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4287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99694-8B17-4510-8C72-DC46A6538260}" type="datetimeFigureOut">
              <a:rPr lang="ru-RU" smtClean="0"/>
              <a:t>24.02.2020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A2CE7-C214-4613-A989-1655044408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15428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99694-8B17-4510-8C72-DC46A6538260}" type="datetimeFigureOut">
              <a:rPr lang="ru-RU" smtClean="0"/>
              <a:t>24.02.2020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A2CE7-C214-4613-A989-1655044408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67639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99694-8B17-4510-8C72-DC46A6538260}" type="datetimeFigureOut">
              <a:rPr lang="ru-RU" smtClean="0"/>
              <a:t>24.02.2020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A2CE7-C214-4613-A989-1655044408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2958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99694-8B17-4510-8C72-DC46A6538260}" type="datetimeFigureOut">
              <a:rPr lang="ru-RU" smtClean="0"/>
              <a:t>24.02.2020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A2CE7-C214-4613-A989-1655044408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65155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99694-8B17-4510-8C72-DC46A6538260}" type="datetimeFigureOut">
              <a:rPr lang="ru-RU" smtClean="0"/>
              <a:t>24.02.2020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A2CE7-C214-4613-A989-1655044408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04512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99694-8B17-4510-8C72-DC46A6538260}" type="datetimeFigureOut">
              <a:rPr lang="ru-RU" smtClean="0"/>
              <a:t>24.02.2020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A2CE7-C214-4613-A989-1655044408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02533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99694-8B17-4510-8C72-DC46A6538260}" type="datetimeFigureOut">
              <a:rPr lang="ru-RU" smtClean="0"/>
              <a:t>24.02.2020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A2CE7-C214-4613-A989-1655044408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78445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99694-8B17-4510-8C72-DC46A6538260}" type="datetimeFigureOut">
              <a:rPr lang="ru-RU" smtClean="0"/>
              <a:t>24.02.2020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A2CE7-C214-4613-A989-1655044408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47957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99694-8B17-4510-8C72-DC46A6538260}" type="datetimeFigureOut">
              <a:rPr lang="ru-RU" smtClean="0"/>
              <a:t>24.02.2020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A2CE7-C214-4613-A989-1655044408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26124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99694-8B17-4510-8C72-DC46A6538260}" type="datetimeFigureOut">
              <a:rPr lang="ru-RU" smtClean="0"/>
              <a:t>24.02.2020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A2CE7-C214-4613-A989-1655044408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755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499694-8B17-4510-8C72-DC46A6538260}" type="datetimeFigureOut">
              <a:rPr lang="ru-RU" smtClean="0"/>
              <a:t>24.02.2020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3A2CE7-C214-4613-A989-1655044408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3304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196752"/>
            <a:ext cx="7772400" cy="2043658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«2020 год – ГОД ПАМЯТИ И СЛАВЫ»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https://molchanovo.social.tomsk.gov.ru/media/2019/12/16/1265120066/75_pobeda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1" y="3284984"/>
            <a:ext cx="3096345" cy="246423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4327012" y="4221088"/>
            <a:ext cx="46085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Автор: </a:t>
            </a:r>
            <a:r>
              <a:rPr lang="ru-RU" b="1" dirty="0" err="1"/>
              <a:t>Проневич</a:t>
            </a:r>
            <a:r>
              <a:rPr lang="ru-RU" b="1" dirty="0"/>
              <a:t> Елена Николаевна, </a:t>
            </a:r>
            <a:endParaRPr lang="ru-RU" b="1" dirty="0" smtClean="0"/>
          </a:p>
          <a:p>
            <a:r>
              <a:rPr lang="ru-RU" b="1" dirty="0" smtClean="0"/>
              <a:t>учитель </a:t>
            </a:r>
            <a:r>
              <a:rPr lang="ru-RU" b="1" dirty="0"/>
              <a:t>начальных </a:t>
            </a:r>
            <a:r>
              <a:rPr lang="ru-RU" b="1" dirty="0" smtClean="0"/>
              <a:t>классов</a:t>
            </a:r>
          </a:p>
          <a:p>
            <a:r>
              <a:rPr lang="ru-RU" b="1" dirty="0" smtClean="0"/>
              <a:t>МОУ СШ №1 г. Фурманова</a:t>
            </a:r>
            <a:endParaRPr lang="ru-RU" dirty="0"/>
          </a:p>
          <a:p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425827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2" name="Picture 4" descr="http://pobeda.elar.ru/images/grom/1-11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4509120"/>
            <a:ext cx="2714019" cy="1785950"/>
          </a:xfrm>
          <a:prstGeom prst="rect">
            <a:avLst/>
          </a:prstGeom>
          <a:noFill/>
        </p:spPr>
      </p:pic>
      <p:pic>
        <p:nvPicPr>
          <p:cNvPr id="58374" name="Picture 6" descr="http://www.istpravda.ru/upload/medialibrary/84e/84eccae44052b692040a57d67e5ee7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2151936"/>
            <a:ext cx="2714644" cy="1868972"/>
          </a:xfrm>
          <a:prstGeom prst="rect">
            <a:avLst/>
          </a:prstGeom>
          <a:noFill/>
        </p:spPr>
      </p:pic>
      <p:pic>
        <p:nvPicPr>
          <p:cNvPr id="58376" name="Picture 8" descr="https://encrypted-tbn3.gstatic.com/images?q=tbn:ANd9GcT3ifpo8v7u-jQVej6-G-4FOlrLTMiWjXoMABfnqtF62iPLBEp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4653136"/>
            <a:ext cx="2659513" cy="1785950"/>
          </a:xfrm>
          <a:prstGeom prst="rect">
            <a:avLst/>
          </a:prstGeom>
          <a:noFill/>
        </p:spPr>
      </p:pic>
      <p:pic>
        <p:nvPicPr>
          <p:cNvPr id="58378" name="Picture 10" descr="http://pics.livejournal.com/patrik1990/pic/0004rs4h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2151936"/>
            <a:ext cx="4643470" cy="2446651"/>
          </a:xfrm>
          <a:prstGeom prst="rect">
            <a:avLst/>
          </a:prstGeom>
          <a:noFill/>
        </p:spPr>
      </p:pic>
      <p:sp>
        <p:nvSpPr>
          <p:cNvPr id="7" name="WordArt 3"/>
          <p:cNvSpPr>
            <a:spLocks noChangeArrowheads="1" noChangeShapeType="1" noTextEdit="1"/>
          </p:cNvSpPr>
          <p:nvPr/>
        </p:nvSpPr>
        <p:spPr bwMode="auto">
          <a:xfrm>
            <a:off x="1782992" y="548680"/>
            <a:ext cx="6583771" cy="132046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6600"/>
                    </a:gs>
                    <a:gs pos="50000">
                      <a:srgbClr val="FF9933"/>
                    </a:gs>
                    <a:gs pos="100000">
                      <a:srgbClr val="FF66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Блокада </a:t>
            </a:r>
            <a:r>
              <a:rPr lang="ru-RU" sz="3600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6600"/>
                    </a:gs>
                    <a:gs pos="50000">
                      <a:srgbClr val="FF9933"/>
                    </a:gs>
                    <a:gs pos="100000">
                      <a:srgbClr val="FF66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за освобождение </a:t>
            </a:r>
            <a:r>
              <a:rPr lang="ru-RU" sz="3600" kern="10" spc="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6600"/>
                    </a:gs>
                    <a:gs pos="50000">
                      <a:srgbClr val="FF9933"/>
                    </a:gs>
                    <a:gs pos="100000">
                      <a:srgbClr val="FF66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Ленинграда</a:t>
            </a:r>
          </a:p>
          <a:p>
            <a:pPr algn="ctr" rtl="0"/>
            <a:r>
              <a:rPr lang="ru-RU" sz="3600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6600"/>
                    </a:gs>
                    <a:gs pos="50000">
                      <a:srgbClr val="FF9933"/>
                    </a:gs>
                    <a:gs pos="100000">
                      <a:srgbClr val="FF66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8 сентября </a:t>
            </a:r>
            <a:r>
              <a:rPr lang="ru-RU" sz="3600" kern="10" spc="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6600"/>
                    </a:gs>
                    <a:gs pos="50000">
                      <a:srgbClr val="FF9933"/>
                    </a:gs>
                    <a:gs pos="100000">
                      <a:srgbClr val="FF66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1941 — 27 января 1944г.</a:t>
            </a:r>
            <a:endParaRPr lang="ru-RU" sz="3600" kern="10" spc="0" dirty="0">
              <a:ln w="12700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6600"/>
                  </a:gs>
                  <a:gs pos="50000">
                    <a:srgbClr val="FF9933"/>
                  </a:gs>
                  <a:gs pos="100000">
                    <a:srgbClr val="FF6600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2531753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ТОЛКОВЫЙ СЛОВАРЬ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28800"/>
            <a:ext cx="8229600" cy="4680520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sz="3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ПАМЯТЬ</a:t>
            </a:r>
            <a:r>
              <a:rPr lang="ru-RU" sz="3900" dirty="0" smtClean="0"/>
              <a:t> </a:t>
            </a:r>
            <a:r>
              <a:rPr lang="ru-RU" dirty="0" smtClean="0"/>
              <a:t>-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Способность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сохранять и воспроизводить в сознании прежние впечатления, опыт, а также самый запас хранящихся в сознании впечатлений, опыта.</a:t>
            </a:r>
            <a:r>
              <a:rPr lang="ru-RU" sz="4000" dirty="0"/>
              <a:t> </a:t>
            </a:r>
            <a:endParaRPr lang="ru-RU" sz="4000" dirty="0" smtClean="0"/>
          </a:p>
          <a:p>
            <a:pPr algn="just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СЛАВА</a:t>
            </a:r>
            <a:r>
              <a:rPr lang="ru-RU" sz="4000" dirty="0" smtClean="0"/>
              <a:t> -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Почетная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известность как свидетельство всеобщего уважения, признания заслуг, таланта.</a:t>
            </a:r>
          </a:p>
        </p:txBody>
      </p:sp>
    </p:spTree>
    <p:extLst>
      <p:ext uri="{BB962C8B-B14F-4D97-AF65-F5344CB8AC3E}">
        <p14:creationId xmlns:p14="http://schemas.microsoft.com/office/powerpoint/2010/main" val="4128062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47862377"/>
              </p:ext>
            </p:extLst>
          </p:nvPr>
        </p:nvGraphicFramePr>
        <p:xfrm>
          <a:off x="467544" y="1124744"/>
          <a:ext cx="8229600" cy="3535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70784"/>
                <a:gridCol w="4258816"/>
              </a:tblGrid>
              <a:tr h="370840">
                <a:tc>
                  <a:txBody>
                    <a:bodyPr/>
                    <a:lstStyle/>
                    <a:p>
                      <a:endParaRPr lang="ru-RU" sz="4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8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СОЛДАТ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РУЖЬЁ</a:t>
                      </a:r>
                      <a:endParaRPr lang="ru-RU" sz="40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ТАНКИСТ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ПУШКИ</a:t>
                      </a:r>
                      <a:endParaRPr lang="ru-RU" sz="40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ЛЕНЧИК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000" b="1" dirty="0" smtClean="0"/>
                        <a:t>ПЕХОТА</a:t>
                      </a:r>
                    </a:p>
                    <a:p>
                      <a:endParaRPr lang="ru-RU" sz="40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4898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96568850"/>
              </p:ext>
            </p:extLst>
          </p:nvPr>
        </p:nvGraphicFramePr>
        <p:xfrm>
          <a:off x="467544" y="1124744"/>
          <a:ext cx="8229600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70784"/>
                <a:gridCol w="4258816"/>
              </a:tblGrid>
              <a:tr h="370840">
                <a:tc>
                  <a:txBody>
                    <a:bodyPr/>
                    <a:lstStyle/>
                    <a:p>
                      <a:endParaRPr lang="ru-RU" sz="4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8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СОЛДАТ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РУЖЬЁ</a:t>
                      </a:r>
                      <a:endParaRPr lang="ru-RU" sz="40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000" b="1" dirty="0" smtClean="0"/>
                        <a:t>ТАНКИСТ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ПУШКИ</a:t>
                      </a:r>
                      <a:endParaRPr lang="ru-RU" sz="40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ЛЕНЧИК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000" b="1" dirty="0" smtClean="0"/>
                        <a:t>ПЕХОТА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467544" y="980728"/>
            <a:ext cx="40324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000" b="1" dirty="0">
                <a:solidFill>
                  <a:prstClr val="white"/>
                </a:solidFill>
              </a:rPr>
              <a:t>ОДУШЕВЛЁННОЕ</a:t>
            </a:r>
            <a:endParaRPr lang="ru-RU" sz="4800" b="1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99991" y="1014816"/>
            <a:ext cx="4392487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800" b="1" dirty="0">
                <a:solidFill>
                  <a:prstClr val="white"/>
                </a:solidFill>
              </a:rPr>
              <a:t>НЕОДУШЕВЛЕННОЕ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4336377"/>
            <a:ext cx="31997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1" dirty="0" smtClean="0">
                <a:solidFill>
                  <a:srgbClr val="FF0000"/>
                </a:solidFill>
              </a:rPr>
              <a:t>ОДУШЕВЛЁННОЕ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395283" y="5084600"/>
            <a:ext cx="36513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1" dirty="0" smtClean="0">
                <a:solidFill>
                  <a:srgbClr val="FF0000"/>
                </a:solidFill>
              </a:rPr>
              <a:t>НЕОДУШЕВЛЁННОЕ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74302" y="5138027"/>
            <a:ext cx="32440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НЕСОВЕРШЕННОЕ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432497" y="4397932"/>
            <a:ext cx="39484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СОВЕРШЕННОЕ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787956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74642"/>
          </a:xfrm>
        </p:spPr>
        <p:txBody>
          <a:bodyPr>
            <a:normAutofit/>
          </a:bodyPr>
          <a:lstStyle/>
          <a:p>
            <a:r>
              <a:rPr lang="ru-RU" dirty="0" smtClean="0"/>
              <a:t>ТЕМА УРОКА: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«ИМЕНА СУЩЕСТВИТЕЛЬНЫЕ </a:t>
            </a:r>
            <a:b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ОДУШЕВЛЕННЫЕ И НЕОДУШЕВЛЕННЫЕ»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60716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19864076"/>
              </p:ext>
            </p:extLst>
          </p:nvPr>
        </p:nvGraphicFramePr>
        <p:xfrm>
          <a:off x="323528" y="404664"/>
          <a:ext cx="8229600" cy="594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prstClr val="white"/>
                          </a:solidFill>
                        </a:rPr>
                        <a:t>ОДУШЕВЛЁННОЕ</a:t>
                      </a:r>
                      <a:endParaRPr lang="ru-RU" sz="3200" b="1" dirty="0" smtClean="0">
                        <a:solidFill>
                          <a:prstClr val="white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prstClr val="white"/>
                          </a:solidFill>
                        </a:rPr>
                        <a:t>НЕОДУШЕВЛЁННОЕ</a:t>
                      </a:r>
                      <a:endParaRPr lang="ru-RU" sz="3200" b="1" dirty="0" smtClean="0">
                        <a:solidFill>
                          <a:prstClr val="white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/>
                        </a:rPr>
                        <a:t>ДЕДУШКА</a:t>
                      </a:r>
                      <a:endParaRPr lang="ru-RU" sz="2400" b="1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/>
                        </a:rPr>
                        <a:t>УТРО</a:t>
                      </a:r>
                      <a:endParaRPr lang="ru-RU" sz="2400" b="1" dirty="0">
                        <a:effectLst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/>
                        </a:rPr>
                        <a:t>БАБУШКА</a:t>
                      </a:r>
                      <a:endParaRPr lang="ru-RU" sz="2400" b="1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/>
                        </a:rPr>
                        <a:t>ВОЙСКО</a:t>
                      </a:r>
                      <a:endParaRPr lang="ru-RU" sz="2400" b="1" dirty="0">
                        <a:effectLst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/>
                        </a:rPr>
                        <a:t>ОТЕЦ</a:t>
                      </a:r>
                      <a:endParaRPr lang="ru-RU" sz="2400" b="1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/>
                        </a:rPr>
                        <a:t>ВОЙНА</a:t>
                      </a:r>
                      <a:endParaRPr lang="ru-RU" sz="2400" b="1" dirty="0">
                        <a:effectLst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/>
                        </a:rPr>
                        <a:t>МАТЬ</a:t>
                      </a:r>
                      <a:endParaRPr lang="ru-RU" sz="2400" b="1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/>
                        </a:rPr>
                        <a:t>РОДИНА</a:t>
                      </a:r>
                      <a:endParaRPr lang="ru-RU" sz="2400" b="1" dirty="0">
                        <a:effectLst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/>
                        </a:rPr>
                        <a:t>РЕБЕНОК</a:t>
                      </a:r>
                      <a:endParaRPr lang="ru-RU" sz="2400" b="1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/>
                        </a:rPr>
                        <a:t>ГОРОД</a:t>
                      </a:r>
                      <a:endParaRPr lang="ru-RU" sz="2400" b="1" dirty="0">
                        <a:effectLst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effectLst/>
                        </a:rPr>
                        <a:t>ФАШИСТ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/>
                        </a:rPr>
                        <a:t>СЕЛО</a:t>
                      </a:r>
                      <a:endParaRPr lang="ru-RU" sz="2400" b="1" dirty="0">
                        <a:effectLst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dirty="0" smtClean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/>
                        </a:rPr>
                        <a:t>САМОЛЕТ</a:t>
                      </a:r>
                      <a:endParaRPr lang="ru-RU" sz="2400" b="1" dirty="0">
                        <a:effectLst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2400" b="1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/>
                        </a:rPr>
                        <a:t>ТАНК</a:t>
                      </a:r>
                      <a:endParaRPr lang="ru-RU" sz="2400" b="1" dirty="0">
                        <a:effectLst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2400" b="1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/>
                        </a:rPr>
                        <a:t>ПУШКА</a:t>
                      </a:r>
                      <a:endParaRPr lang="ru-RU" sz="2400" b="1" dirty="0">
                        <a:effectLst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2400" b="1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/>
                        </a:rPr>
                        <a:t>ПОБЕДА</a:t>
                      </a:r>
                      <a:endParaRPr lang="ru-RU" sz="2400" b="1" dirty="0">
                        <a:effectLst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2400" b="1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/>
                        </a:rPr>
                        <a:t>СТРАНА</a:t>
                      </a:r>
                      <a:endParaRPr lang="ru-RU" sz="2400" b="1" dirty="0">
                        <a:effectLst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2400" b="1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/>
                        </a:rPr>
                        <a:t>ДЕНЬ</a:t>
                      </a:r>
                      <a:endParaRPr lang="ru-RU" sz="2400" b="1" dirty="0">
                        <a:effectLst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8964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71736" y="3554370"/>
            <a:ext cx="403695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dirty="0"/>
              <a:t>В течение </a:t>
            </a:r>
            <a:r>
              <a:rPr lang="ru-RU" sz="2200" b="1" dirty="0"/>
              <a:t>203</a:t>
            </a:r>
            <a:r>
              <a:rPr lang="ru-RU" sz="2200" dirty="0"/>
              <a:t> суток шли яростные, ожесточенные и кровопролитные </a:t>
            </a:r>
            <a:r>
              <a:rPr lang="ru-RU" sz="2200" dirty="0" smtClean="0"/>
              <a:t>бои</a:t>
            </a:r>
          </a:p>
        </p:txBody>
      </p:sp>
      <p:pic>
        <p:nvPicPr>
          <p:cNvPr id="24578" name="Picture 2" descr="http://razvitie-48.ru/filestore/70%20let%20pobedi/moscow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3905" y="375477"/>
            <a:ext cx="2290800" cy="1643074"/>
          </a:xfrm>
          <a:prstGeom prst="rect">
            <a:avLst/>
          </a:prstGeom>
          <a:noFill/>
        </p:spPr>
      </p:pic>
      <p:sp>
        <p:nvSpPr>
          <p:cNvPr id="24580" name="AutoShape 4" descr="data:image/jpeg;base64,/9j/4AAQSkZJRgABAQAAAQABAAD/2wCEAAkGBxMTEhUSExMWFhUXGBkaGRgYGBgdIBgYHRoYGhgYGhgYHSggGBomHRYXITEhJiktLi4vGB8zODMtNygtLi0BCgoKDg0OFQ8PFSsZFRkrKysrKy0rKy0rKy0tLSs3Ky03LS03KzctLSs3Nzc3LSstLSstKzcrKystKystKy0rK//AABEIANQAlwMBIgACEQEDEQH/xAAcAAACAgMBAQAAAAAAAAAAAAAEBQMGAAIHAQj/xABAEAABAwIEBAMFBgUCBQUAAAABAgMRACEEEjFBBSJRYQYTcTKBkaHBBxQjQlKxYoLR4fAz8RVDcpLSY6KjsuL/xAAXAQEBAQEAAAAAAAAAAAAAAAAAAQID/8QAGhEBAQEAAwEAAAAAAAAAAAAAAAERAiExQf/aAAwDAQACEQMRAD8A6WEivFKGlQ+ZWq3Kw2nA61kVAl2t0uRSCSKhe1qVCqieMm1Kod0VGXABJMCpVGh8RsZEDURc9BP+aVFY5jmwJzitMPxFC1ZUzMTEHTrNIeLPgLWkgWFu5iY7UQhwqaa/ISBcaAmbTtp76auLWyobUSFUoZsAJJ7nU96JRJ3qs4NC63C6HQakCqsQYl6pEqoFKqIbJoC0UU2aCSqp2jVSi6yvEmvKrKklVepTXjbZKqlctXN0aOKivQ5aoXDWiXhFiD6EH60BQdqN1wzQ5JrC5GsUMSzQ3EXIbnfMk/8AuFeLxyB+dPxmhcZjJCQkEiQTAN+nziik/EHAp2dZWnWNClQ/pRuAH4dzywmL6c4H1ihn2JIOVc67fAE3olGGMEeW5oCDm5pkkW0y1GlhQanbNKmeIbltQi2k++RRrGLB2V/2na9WMmKKloP7xFghRt0H7kxXoxZtIAvuoH9rVUGRWyVHavEes1sBerqCUUW1QaDRTaqsQYmsrVs15VZVDxZjlYbDlxtAWuQEgmEyYuSYkdpqneE/Fa33Sy/lLhGYKQLSPaR8II99X7i2HQ+2ppwcqxB7XsROhBrkx4O9g8SBnTBkocUkxIFwQLjUWnprYVzrrF+xOJShNyAdh192tLscsoAGVBvaU6G2nxFKeKYoKHmIgpcSVJIIGghQKh0Nra2pnxJ0y3cxO/WUkfsajWF+MxOUSG0e8HWRY3odnGK2S0BvKdL9SdK8dcbKVBIKbidIuTpUQUlObzBmSdpjUp/tUBLnEVpElQA0skC8aC01GHlC5ccgAaGde3vqRT2XLKAqVCAZ5eWxHeK0VmTdImAkGRI70VOHTlK8ysoEi99tveN+tD4smEmTBvBJ0OWZqX70vJmEZt9P4Rcfy0PjXlcqlG8XJIGhH0Hyohrw7HgtlWQgJSTr+kEkdzb50y4Pjg/dIKRvJ9f6UC26lfskEzoCNDbY0z4aUlQykQDFoO1tNN6qVjuMKAJbKiSAIM63kz60yYZKkqzATzAQOkga0sxz6xGQkHfT9I6034fOQk9SfmdTVShuF8ShCQuRAjMLi1OMI8lYlJB9KprSI0n2yLToevamGCeUHkgGAddOYW7xJ0oWLSNaKZoRhVpolpVbYHIrytWzWUZInjSLxDgvMaIEyINoGneLdPQ07eoV1NjOkGfTesujneEcTKsLIGbMUkkWVG/c6X1gdKcLbJBCrenyN5g1WPEIKXQ7AyyoGN1j2ZgAjlItP6vdZWcSFNhajsJnvpOgntFZbRI4cifaMm14qR3BA3USewjt6nYUHwfEqCnQ6qB5hyZlD2bxBnTSoMHiXFYU5lfjTopQB9oWmRt+1QOfuSZkhRMjWbRMWHv+FeutpiLH1+WpoF/EjzWlBQgIyq1Jk6QPjetcHhS2XMxzBbpWImwtH7el6Bg15UAnJEEzKY2GsxqR8aReKMRlcSW1QnICMsRMqBjbamzOFbCcgTygEC53g6z1SPhSTxWgBSMoEZNP5lUFj4U3yojUpBOk6DoOs0cpYRGQi+vs7SLxSzhDiQlsxzeWnpMR+01riOfEBpLim0+XnITHtFapM9xHwqobl46lRG0yB6bUbhFCRcn1NJX+GJ1cfdCJmSpKQD6qHanXDmAhISMxA/UZN+p3qpUTeDChJMknN09RIm1eOYJWcZTA0vePhrWjT7gKsokDIACJvmIc0v7MamjsLijKhc5Vkeo2v8BQMeFohsXmaYt0Bw1EJAJ09PpTButs0U1WV61WUYI1IoXEqASZ0gg60RlIUSVkj9MC1AYhC4PP6W0HeRWXRTeIYXzHCiEltwGTa0BV4mdY260q4Rifu61Nu3QTlIJmNgZ6RH+CrvjlLABCx6kHW2wFVLxDgVOAukpJ0lII5eqgbkj6VhuFr2EW2tYWQRMoPVFzPKLDQX71ErFyhWVUE2SQCN5MEim3hx9a2QlSiFIJAIsSABIUJsf7damDyE/mCgTqpQGvprRSPzSVNKkwgQoQbm1wN79asZ4kkmQhz/t+NK2sMCLvn3Kj9ldxUp4eCJOIXHqdfiaIzCcjHleWu+8W22nt861xuHLqUAIUAhGWw13sNvfUiuDtkXdcPu/tWw4WzGUlxXx/8aKlwrRS405kMob8u5Am55idtflUnDsEG31PZkgnNYrbA5jPygV5huF4cGzaj6z9YpxhcI2P+Ufh/wDqiPcUsOoLZKIUfyuJJm4953HpRqMSfZSpoHuqTYfpBBmo3MM2EkqbJTvM+mk+lEYDDJAkNhM3/wBiTWmagbUkKPMM1gYQr6mKLYgz7ZmTFtuw91TpQOg99Ts3sSIiLAk/KiCcNIGkfE0a25ccw73FUbD49YKkFRJSVAK0gJUem5iL3p5wvEEmDqfh896uli2tEbVlCYRVZWmCl0jS0++g3gOxorFpHl503MHX1qsLWM0ideX5VhsTiMOCDp3En3fWkYYCSsKISkka/OL21/amHHlZReL/AE+n96U8Hw6VqcTPLCCASTElQOvu+FZahKyCxiPa5FGMwj2oEEx2AHuA2ps6UQlcpCVacsiRBN9tJpJjMOQ46hUlKlzb9UmNLgHT4WtTXgK0KbVh3VgZvZO/qB/CrbofSiisO+1s6O1h/SiBiUCcyjbqnftCapPFcO404pskgpNwDaYGnUXBq2Y7DgsA75ZueqJ2oC/viCSApR30j6CtTjkCJzX0v/eqrwduH2pUo8xmDOx3pn4owYhJ2t1P6qB0jHoMkBSrjcz666f0o1riCATymxgxeqz4Kw6Q470IT/8AYinKsDLgXcZVLte4J3qh4HwtBgCFAgkn2dZ99bMcSbEJA10J07b1rw5oeS4P+v4lP+9J8e8GkIXY87YuToSAdKrJ9isaURCElR2mNKGwfFnVkiyYjQTabiOtHcaCAUzAjN9Kr3CcUv8A4gW0n8LyZiBGbMJ5okm2lQM2RzLJSBeTIEq7kEazen2BaJ5gnTQwBQ60jMokaXJvSv7OfMH3gOlUlwRmVmkQruYFtLelUq74QnvWVjCv8tWVtzKH0fhR2Pwmq86wEg7yZ6RYWqzLTyRNvpVT4g+ULM3TaNI71mtxD4uSFJEbE/WkfhyfON4MJkHpJ6d9qeeInRG4N+mvNVSbxWUrMmcoM+8/SsNwZxZkFw+/9/3pV5LmVt2CFkmIAkEEA2kCeYGf7U/XzZSf09gZgG1L14dx4JUpYbQQR5a5GVYNlARaeX50BWIDeNSRIL6J9i8gG6FE+0RFu3rFGYlv8NKQDJSgAfyx8TVQw2NdZdlRIyrBMASnYz+oDp0J7VdThklw4pCpadRZMkgKsbdrbd6oV4ThJbWhRmyh+b06C9F8YwvmZARyx1PvMpqu4TIoNq82FExEK5dObMelzReLQPuygHw+fMnMCTk5RyG59f5qgdcBwQbWsp3SJuo6GRqfWi8Q2ouBQOWFKnoofGqdhEpUHAtzyknLKgCYuYEDrNWPBpJbY8lzMhKrqMjzEW2ImbG1qCw8OchtzMbZj80gdYqu49beVKlkJQO4SDp+aLb3FReIcSttOUGMwkAdQpHw/tSTEcRadbyOEoFjypJiDbSf2qmOjcZdOVBSbyrpe2uh+lI+GvIGLyEku5CqD5nsm9ieXXYVK5xYZEmDGZMCBvM320/ahcPjcOcUFhKi+pAQFbZL2iYBt0miLi60VEgeyRoQDPxtvUHg3EtupdWhJRlcLZSQ2LpAMjIBbn3O1Y1xGFwoflCpnufjYCt/DHFG1qdQ2wGwlRJy5ec25iABcgb1plZ8K3v9ayo8G5MgRY6e4VlaYLXDlaM7JP1qncWeJSd+g9N6uCeZqdii3qR/hql8VxEBRMCQcivn+xFYrpGviZ5OQ7HN/wCQ0PuqoJc5Soz0/f6RVz4thA+nzGUqMlBHQghRVbrIA94quOcAxOQy0qTqApFjcfrjpUWDGsSfLbjXIL+5NCPNsvqafU8AsEBKZSAchJHtXuTFMsBwt/y20ZMpSi4zt22BPN2pU74XDeMQl0jy1j8KFp/CdTzhtdzZVyDvf3sXUPEcCpxxxxopkEBU2AMAJIJsQQFJI1sIonwjjy1mwjyVJbWVeSoggAzK0pJsQDBBHU9qHxjzmCxLGIBcUw+2Vrb2bkpAJB9g3SeaIk31pVxbHrxDziAMiEqHk3OVLjYiEqVFvaOl5PagfYLw85yylQCVqQSVI50ge2lKRZJCbXm9DtHDFvIwtRSpcrIveLQVASCmjcRxcqYS+gqC2rOJk2E+2E9iL2uFDYULgsA1iS55ORmeYwFqJWpJGcEKgI9rlAF96DxOFw6Aov8AmZFDUzqIyxkg/Sj0cUZaaa8lJLS1htBMjWLnNePa71LwnwoE5g+55oN7trVBgj2YUbSDtNOmeBoQMrasotADLgA0Biw3E1MNU7xjiTmagflWPW6dvfVcZEiD/g6V0Tifg9eIyKU5BTmnIzlBnLoFukjTrSbFeAcSgENgOp2ulKtT+RSjcAjQ/wBKYamxbwGGQZ3ROm4MG1614I4kvt8qZmJGuh2pljeEPJwRztFJQEkypF4EGyVE/KlvhzDrViWlIQSErubgRFwVR0FUXPGNJkEq1RuDcT0i1zRfh+zhGWJQfyxJ/wAND8YwyypshNoUnlzEg6i0dd+1T+HGnC8CUlKcitZjNIy7TOtqv1n4sLCwlShH+QKyvHWF55iZA0n029PnXtaYLEpUlHlhoqATBMgX3En36dqTqKEGAwSRF1yu2lhePhTpXDVAyCmfQ/0pXi+DlS1rXlSlQF7QMsxMm2uvas1qBxxNailIaSEmBPSff9Khd4gpK1IyBRuEkFFzcbqtNv6VLh+HMIhQXnMajTsbDQQb16lpkKzBoqXMhRnW9wZPU7b0VswnEGSoNoNhcBRIvqUmIkzE9ah4xwt19DjKkNltcc1wqQBChGikkAg9qbsElMkQTFvj/b41mKWoBJESVoB9CYPviqmuLeIeBYpanVLTlcbypfAcmc90PJTp5agLwfaBgVnCUJcS5gVaglSVmxKvymJISRJFjea6t4nwJIGJaRncbSQtsf8APw5u40ep/MnooWiTXLeN4LIoLbOfKEOMOaea0q6SY1VYpV0NKspxw7FuMguLRMKDeKQbzp+JE3lKoJOtq14fjmk4hCGlL8nJ5SlIsUpSt2CVe0eUpE6zm6VFjcfnQnFAZm3EFp9sQFrAkJsL50qVEzcHsKFwTLjiXGkqQAG0+XltnCEpWQnQyrNlvuO9ZV0F7g6ilHlPuT5iSSta1AomSmc06Eesd6IZ4Ov8QqdVmPsZVLABg6zfWNOk6k0p8G8W83DBE/ipFrRmAAuZGv8AarCwt78wRHqZPqAIqpSzi/DVNkeW6+mUzMJd5gYP+qrltGkaUTgncraAsOLXluSYzG17mx91OULjfp89qnUsRJ0G5Fo99EIsU+HE5QlxCozBQVlINxruLSRoa9w+HkCVPd5ePN30ke7amYw7aiFCCIiBEXOsDpRbWGSI5B8BagCZwUmR5gE6FxR3ne9xaaPawCdcn/yOH9zRjSLaUYyK1jNqHD4JMSBl95M/Gso6sq4ml2KypSSqQkC5GvuiqJx8FYdDygYbWQBPLExBi8lN5qx4leYLGZRURYT20AP7VVuPLysLWSpI8pYSVm6uUzY3is1uKf4I4tiV8gdOQKyqQScvllBUspTIyqhJjvFdG4Jj2nUBKFcyOVSDIIKbG06SDfSuc/ZdgnV+ctttUDLBIgKzWUAVWPKDp1FWLiHhZbTT2KU6fNEuAJtlJVKgVgyddra61Gl1WzawSD1I0rV1jMlIMAhSVaC+UgkVLhmlBIBVnP6iACfhaakANVhiBXMPtG4CWleYhZQycy29YadN3Gkx7AdgLB0zN7TfqEGouKcMRiGVsOiULSUmNU9FA7KBuD1FUfObilNHzG1EoJ3ghR/iTobSRO8088KY9ILq0FXmoTmYTcy2m7qEzbPGQ94ofxxhktOIbCPLcQnI6hKShvMkw282nYOJlUbFJ61XvvpCU5eVSXVOJKbZcyUAgReOQHpWcb10fEYsBbOKayKwz+qCEkBw/wCogpUNCOZPU5uldC4SyhLctJQEqkjKEpk3/SkAnQVx3gOLQEKYe/0MSYBTfyHySUqynQBV7WIzVbfAHHCytWCxMhYcCQLmFGExfRJIBB/jHWiVavF+Fdew6Us5s4cQoCYNpKTIOysqo7U9Dusg67zeYkjLfX00rdpIneudeLPErvnONIK20oMAAkE/xqjrt29TVqRdmWhGXylhJsVFRBVaZ1k9L9d68xLiWkq8lJCkkWIUStOhSkk/X3VSvBPi11T4YeWVIWFEKVcpUlJVOY3ghJt2+N+ONV5hQlOYJiTfcSAO96FmCeGcQzAZpEjcXmd9vT305YWOopGOJlMS0r2gm14OoBinzYqxmpAqsr0VlaZDvtyIM+oJB+Ig0IWB321JJjpJNMVColIqYugiyYoLiOCDrLjJMBaSknsd+9OvLrnn2i+MnMI593w6R5mWStQkAn2QEzc7z3qVZ2tGESciATJCQCesWn4g1LlrnH2ceOlvPDB4gJBVm8pSRlkiVFBT6SQbaRXTw1SLQ8VsOlLvEvHG8E2HHQpRM5UoiTGvtEAba9aTt+PMMtttaCErcc8vK6QjyzlKyVqAVywIkTcgU0a+MfBjXEHGXFrU2UJUlWQCVgkEcx9mDm2PtVxvxP4bVhcS4xOYouNitBukjrIifQ133AcfwrpSlLzeZSsoRnSTm6WMH3a1z77XsThluqaKVJxbTaVJdtC0kk+UYMgiZBjtUWVzPhLqQcq7IcTlJvyqJ5HO5SR8KfYzHOfhJCgHgQy5ypk5CpTTgVGblEDuMtV7AuNhz8dJUhQIUBYpn84P6k+0BoYqRWIWXfMKwsgFOZQ/KQUJJFyDHrBqNO5Y/wATKU1hTgw247iVABC5sB7ajlukAyCdhpe1V37TWVISlxTZla21LWnYIjOAZzJSTYE6zFc4Y4itCIC+YIShKsxzNpBkBtQPLF9P1GsxvEXViFvOuC0hbi1A5ScsBRIsDM9SaVMOfCHEkpxqVrRyHMiSVHy8yFJC7a+1Bnb0rrOI4mUY5lCUgtOtqWrKhRUFDkSdJiJFx02MVwdvFlMAQB3AP+aV237K+MDE4ZWc5nW1BBJ/RlGS+psCPdSHI84/xFLWHccShZUShIhtU5o5VG0iOp0tVP8ACvjB/wC9tNLU4tDigClQUSJITmE3gEiT3rouKxTbSStZyp0n42t77+tcHXxx1GLGIbXGRUNyT/phROVR/MCDcHqKXqpJsfR6TWUo8NcfaxjXmNm4gKTukxMHt3rK6RiiXeKtJMFV/Q9j9aEf8QNpPsOEdgPqRQ33dBmZIiQZUNTuf80r3EKaEJK0C8yVjtNyaztWSMT4mBJAZXYjUpHv1Nq5Z9oGJZxGLzKC2VQQpROcGAAiAm6QIM9cw6V0h13DtoU4oIUEJKus9BJ6muQ8d4ol5SzlTJkyBud7a+tZrfGTTD7PiWcQ6802l/IgpuYiVcpTY3ISfnV9V4jx0KhhqQkxdwyoAkJBjUxa1Uf7LeNhD7uGXdDgzoCUic4gESYJBSZjbL3qyfac6s4KWgUFLifai4IUkBETzc2piBN6F9UviGPaxmbG4rEBKnCmGgTmYQnlUEoIurOIjcLnpVMKwZymUgqien+wn31a8R4eYZ8oKeQ6XUhanAuEouc9vaMbE3KgbCaR8cwLLSmktOqdzNJW4rlhJWJCExckfmJ3NhRYD4fj1MPtPp9ppaVif4TMe/SifE2IfViT95MuhKAo2vIkEEa+1E9qBadyKKsqVyhSYVtmTGaP1DUGhnFE6z75+tBj5kzHwpjj2koS22k5uQLcP/qLAOXuEgJA7lVAQQnNtMT3gGPmKNxuCdbAW5POY9SADMehFAC6oaA239akbAt2qJQqdpJtcXi2/wDhqAhxurf9k/Ffu+NCCpKUPAoM/qHMi+gNlCqg47e9x6VbPs6w7ReK1lN5ASYtrME6mLX7C80KuH2g8fSp8YVJCkpSPMvaSqSkx/ClPxNcyxig66coA6T0B+unuojjvDfu+MdZUspSk2ABPIq4iToEmw7UK4tDZPlmZm53ECxG1Ks6X77JMb5OJfQcyklsSRspKjFv5j8TWVRuAeJncJiPOSMySCFIOigZg9iDB+NeVZWLx19A+IMEp1CAhKc6MsZgIEkTE9hUWI4SQkkSoxImwzAbka60z49iC0w442kqWlPKACb7W3rlOF49jWXlPFLqs4haVIWQSfZVGlrxprVqRbPGqgnBrTMKJbtuAVE3Gw5VfCuKFZJg6zVv4pjV4l0uqRDqvLbSCFXRzBxZChYJTN+5qs4jDLi6Y16g61mt8UnCMaWFpdEFaPZMWTIhUARMi0Vtxfjz2J/1llcaTEJ9BoDFqWtMrWtKEiVKUEpHVSiEpF7XJAqXivCH2FlDyMixEpPpO1jqKKXPLk20+lG+FEoOOw6XkBxoqUVIOi/w1mCN7gUMyBN0z6GK2SMhDiSQUmx376UKsPjrDYf7444wMrfJlASAByDQdPdNLOIeUhCCsBRUCQmJIg7k6DSlyVQBA022j/c1YPCvh9vHFXmYgMhsJiROYlRgWIO0QL3FDxXDlHKRPXtpIHUCjPEKHEqDS3FKSkBSQTKQVCZT3gjoa6b4E+z8I/HxbYXmeSGkGbJEypY6zaD+md6pfi1ptvHYhbYGVDxKAkABJQElIjYZxpEWokuqohvlJtaPnsPgamw41PT99PlU+JbAZSTGZbi12/SlKABHqtZrGmFhpTiRyhQCo2kWnsYPwooZ350x8L8Xcw7hKIM3yqFioaE7gxaR75pWa8BKVBQ2oLL4ueU8pL2TKpH4TkGQDdbYneyl67BNV4JmrvinUf8ADnmyiHlqacn+BJskiLGVq9yh0qms3MAa0BOC4Yt6EoSFLk2kaRNZR3DGylQUNp/aKyoPpR3DZj7a0/8ASY+lDY4FtBIWskdTWVldK5RyviOLW5iXXlHnyJSOwJvHwFVfHC+vT561lZXN1hSk5VJUNQpKh2IVIPxAqwfaPiFKxapjlCEiw0ib9bk1lZVFS1I9aIfw6Upkdf6f1rKygPZwaS1N7hUjY7XFWz7Ek5nHWzdJbmLakpuD10+Fe1lIl8dQ8PPEtuA6IxDiE9khdh8zXFvtMw6U8SxASIByqjupIJ+dZWVrl4xx9U97QDpP+fKt0vqQJSopJBBg6i+vWsrKy6I2ECDWzzYrKygtAaCcICJki9/4R/QUr4Th0lwDrWVlRVx4PgkKBBGg+tZWVlB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4583" name="Picture 7" descr="http://img.kakfb.ru/kakfb/v-okopah-stalingrada-kratkoe-soderzhanie-po-glavam_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3906" y="2583128"/>
            <a:ext cx="2299156" cy="1724367"/>
          </a:xfrm>
          <a:prstGeom prst="rect">
            <a:avLst/>
          </a:prstGeom>
          <a:noFill/>
        </p:spPr>
      </p:pic>
      <p:pic>
        <p:nvPicPr>
          <p:cNvPr id="24585" name="Picture 9" descr="http://topwar.ru/uploads/posts/2013-05/1367984583_von_moskau_41.9f4q6uududs8wcc0cwgcwk8g0.ejcuplo1l0oo0sk8c40s8osc4.th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2564904"/>
            <a:ext cx="2556041" cy="1766864"/>
          </a:xfrm>
          <a:prstGeom prst="rect">
            <a:avLst/>
          </a:prstGeom>
          <a:noFill/>
        </p:spPr>
      </p:pic>
      <p:pic>
        <p:nvPicPr>
          <p:cNvPr id="24587" name="Picture 11" descr="http://losinka.mos.ru/Foto/%D0%91%D0%B8%D1%82%D0%B2%D0%B0%20%D0%B7%D0%B0%20%D0%9C%D0%BE%D1%81%D0%BA%D0%B2%D1%8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216" y="308306"/>
            <a:ext cx="2500330" cy="1665845"/>
          </a:xfrm>
          <a:prstGeom prst="rect">
            <a:avLst/>
          </a:prstGeom>
          <a:noFill/>
        </p:spPr>
      </p:pic>
      <p:pic>
        <p:nvPicPr>
          <p:cNvPr id="24589" name="Picture 13" descr="http://cdn11.img22.ria.ru/images/44834/14/44834145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4857760"/>
            <a:ext cx="2798689" cy="1585924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3071802" y="5072074"/>
            <a:ext cx="54292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Битва под Москвой явилась решающим военным событием первого года Великой Отечественной войны.</a:t>
            </a:r>
            <a:endParaRPr lang="ru-RU" sz="2400" dirty="0"/>
          </a:p>
        </p:txBody>
      </p:sp>
      <p:pic>
        <p:nvPicPr>
          <p:cNvPr id="66562" name="Picture 2" descr="http://cloud-3.steamusercontent.com/ugc/307739466825794994/1F8A49D0A294692B3845783869D3753B4C1CB0E3/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71802" y="714356"/>
            <a:ext cx="3017781" cy="2286016"/>
          </a:xfrm>
          <a:prstGeom prst="rect">
            <a:avLst/>
          </a:prstGeom>
          <a:noFill/>
        </p:spPr>
      </p:pic>
      <p:sp>
        <p:nvSpPr>
          <p:cNvPr id="11" name="WordArt 3"/>
          <p:cNvSpPr>
            <a:spLocks noChangeArrowheads="1" noChangeShapeType="1" noTextEdit="1"/>
          </p:cNvSpPr>
          <p:nvPr/>
        </p:nvSpPr>
        <p:spPr bwMode="auto">
          <a:xfrm>
            <a:off x="2571736" y="142852"/>
            <a:ext cx="3786214" cy="50006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6600"/>
                    </a:gs>
                    <a:gs pos="50000">
                      <a:srgbClr val="FF9933"/>
                    </a:gs>
                    <a:gs pos="100000">
                      <a:srgbClr val="FF66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Битва за Москву</a:t>
            </a:r>
            <a:endParaRPr lang="ru-RU" sz="3600" kern="10" spc="0" dirty="0">
              <a:ln w="12700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6600"/>
                  </a:gs>
                  <a:gs pos="50000">
                    <a:srgbClr val="FF9933"/>
                  </a:gs>
                  <a:gs pos="100000">
                    <a:srgbClr val="FF6600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1402853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60" name="Picture 4" descr="Битва на курской дуг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3643314"/>
            <a:ext cx="4683370" cy="2810022"/>
          </a:xfrm>
          <a:prstGeom prst="rect">
            <a:avLst/>
          </a:prstGeom>
          <a:noFill/>
        </p:spPr>
      </p:pic>
      <p:pic>
        <p:nvPicPr>
          <p:cNvPr id="70662" name="Picture 6" descr="битва на курской дуг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6817" y="1700808"/>
            <a:ext cx="2434985" cy="1509691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5275367" y="4365104"/>
            <a:ext cx="345521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Самое крупное танковое сражение в истории, в нём участвовали около двух миллионов человек, шесть тысяч танков, четыре тысячи самолётов</a:t>
            </a:r>
            <a:endParaRPr lang="ru-RU" dirty="0"/>
          </a:p>
        </p:txBody>
      </p:sp>
      <p:pic>
        <p:nvPicPr>
          <p:cNvPr id="11" name="Picture 4" descr="http://maxpark.com/static/u/article_image/13/08/04/tmpz49B2l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1565767"/>
            <a:ext cx="5040560" cy="2367289"/>
          </a:xfrm>
          <a:prstGeom prst="rect">
            <a:avLst/>
          </a:prstGeom>
          <a:noFill/>
        </p:spPr>
      </p:pic>
      <p:sp>
        <p:nvSpPr>
          <p:cNvPr id="13" name="WordArt 1"/>
          <p:cNvSpPr>
            <a:spLocks noChangeArrowheads="1" noChangeShapeType="1" noTextEdit="1"/>
          </p:cNvSpPr>
          <p:nvPr/>
        </p:nvSpPr>
        <p:spPr bwMode="auto">
          <a:xfrm>
            <a:off x="2051720" y="620688"/>
            <a:ext cx="4824536" cy="78809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5875">
                  <a:solidFill>
                    <a:srgbClr val="8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CC3300"/>
                    </a:gs>
                    <a:gs pos="50000">
                      <a:srgbClr val="FF5050"/>
                    </a:gs>
                    <a:gs pos="100000">
                      <a:srgbClr val="CC33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Курская битва </a:t>
            </a:r>
            <a:endParaRPr lang="ru-RU" sz="3600" kern="10" spc="0" dirty="0">
              <a:ln w="15875">
                <a:solidFill>
                  <a:srgbClr val="80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CC3300"/>
                  </a:gs>
                  <a:gs pos="50000">
                    <a:srgbClr val="FF5050"/>
                  </a:gs>
                  <a:gs pos="100000">
                    <a:srgbClr val="CC3300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2745677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71736" y="1772816"/>
            <a:ext cx="421484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dirty="0" smtClean="0"/>
              <a:t>19 ноября началось осуществление операции «Уран». Советские войска повергли союзников Германии, а 23 ноября окружили немецкое войско </a:t>
            </a:r>
          </a:p>
          <a:p>
            <a:pPr fontAlgn="base"/>
            <a:r>
              <a:rPr lang="ru-RU" dirty="0" smtClean="0"/>
              <a:t>(330 тысяч человек). </a:t>
            </a:r>
          </a:p>
          <a:p>
            <a:pPr fontAlgn="base"/>
            <a:r>
              <a:rPr lang="ru-RU" dirty="0" smtClean="0"/>
              <a:t>2 февраля остатки обороняющейся армии сдались в плен. Взят был и сам Паулюс.</a:t>
            </a:r>
            <a:endParaRPr lang="ru-RU" dirty="0"/>
          </a:p>
        </p:txBody>
      </p:sp>
      <p:sp>
        <p:nvSpPr>
          <p:cNvPr id="75778" name="AutoShape 2" descr="Картинки по запросу сталинградская битва и ее историческое значение кратк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577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428604"/>
            <a:ext cx="2357454" cy="1495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81" name="Picture 5" descr="http://selomoty.ru/uploads/posts/2013-01/1358736812_stalingradskaya-bitv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357430"/>
            <a:ext cx="2357454" cy="1571636"/>
          </a:xfrm>
          <a:prstGeom prst="rect">
            <a:avLst/>
          </a:prstGeom>
          <a:noFill/>
        </p:spPr>
      </p:pic>
      <p:pic>
        <p:nvPicPr>
          <p:cNvPr id="75783" name="Picture 7" descr="http://file-rf.ru/uploads/view/analitics/012013/f71049a72fc6d08204adf950613be0814cf347c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2264" y="285728"/>
            <a:ext cx="2333616" cy="1602826"/>
          </a:xfrm>
          <a:prstGeom prst="rect">
            <a:avLst/>
          </a:prstGeom>
          <a:noFill/>
        </p:spPr>
      </p:pic>
      <p:pic>
        <p:nvPicPr>
          <p:cNvPr id="75785" name="Picture 9" descr="http://vsr.mil.by/wp-content/uploads/2011/11/219_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43702" y="2357430"/>
            <a:ext cx="2289215" cy="1533774"/>
          </a:xfrm>
          <a:prstGeom prst="rect">
            <a:avLst/>
          </a:prstGeom>
          <a:noFill/>
        </p:spPr>
      </p:pic>
      <p:pic>
        <p:nvPicPr>
          <p:cNvPr id="75791" name="Picture 15" descr="http://www.russlav.ru/pict/stalingradskaya-bitva-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44577" y="4221088"/>
            <a:ext cx="3783407" cy="1357298"/>
          </a:xfrm>
          <a:prstGeom prst="rect">
            <a:avLst/>
          </a:prstGeom>
          <a:noFill/>
        </p:spPr>
      </p:pic>
      <p:pic>
        <p:nvPicPr>
          <p:cNvPr id="75787" name="Picture 11" descr="http://fb.ru/misc/i/gallery/25663/58857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2844" y="4357694"/>
            <a:ext cx="2357454" cy="1679838"/>
          </a:xfrm>
          <a:prstGeom prst="rect">
            <a:avLst/>
          </a:prstGeom>
          <a:noFill/>
        </p:spPr>
      </p:pic>
      <p:pic>
        <p:nvPicPr>
          <p:cNvPr id="75789" name="Picture 13" descr="http://fb.ru/misc/i/gallery/25663/58857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643702" y="4429132"/>
            <a:ext cx="2361368" cy="1643074"/>
          </a:xfrm>
          <a:prstGeom prst="rect">
            <a:avLst/>
          </a:prstGeom>
          <a:noFill/>
        </p:spPr>
      </p:pic>
      <p:sp>
        <p:nvSpPr>
          <p:cNvPr id="11" name="WordArt 3"/>
          <p:cNvSpPr>
            <a:spLocks noChangeArrowheads="1" noChangeShapeType="1" noTextEdit="1"/>
          </p:cNvSpPr>
          <p:nvPr/>
        </p:nvSpPr>
        <p:spPr bwMode="auto">
          <a:xfrm>
            <a:off x="2500298" y="428604"/>
            <a:ext cx="4071966" cy="120019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0000"/>
                    </a:gs>
                    <a:gs pos="50000">
                      <a:srgbClr val="FF505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Сталинградская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0000"/>
                    </a:gs>
                    <a:gs pos="50000">
                      <a:srgbClr val="FF505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 битва</a:t>
            </a:r>
            <a:endParaRPr lang="ru-RU" sz="3600" kern="10" spc="0" dirty="0">
              <a:ln w="9525">
                <a:solidFill>
                  <a:srgbClr val="80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0000"/>
                  </a:gs>
                  <a:gs pos="50000">
                    <a:srgbClr val="FF5050"/>
                  </a:gs>
                  <a:gs pos="100000">
                    <a:srgbClr val="FF0000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1686266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188</Words>
  <Application>Microsoft Office PowerPoint</Application>
  <PresentationFormat>Экран (4:3)</PresentationFormat>
  <Paragraphs>59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«2020 год – ГОД ПАМЯТИ И СЛАВЫ»</vt:lpstr>
      <vt:lpstr>ТОЛКОВЫЙ СЛОВАРЬ</vt:lpstr>
      <vt:lpstr>Презентация PowerPoint</vt:lpstr>
      <vt:lpstr>Презентация PowerPoint</vt:lpstr>
      <vt:lpstr>ТЕМА УРОКА:  «ИМЕНА СУЩЕСТВИТЕЛЬНЫЕ  ОДУШЕВЛЕННЫЕ И НЕОДУШЕВЛЕННЫЕ»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«2020 год – ГОД ПАМЯТИ И СЛАВЫ»</dc:title>
  <dc:creator>Admin</dc:creator>
  <cp:lastModifiedBy>Admin</cp:lastModifiedBy>
  <cp:revision>10</cp:revision>
  <dcterms:created xsi:type="dcterms:W3CDTF">2020-02-20T18:39:39Z</dcterms:created>
  <dcterms:modified xsi:type="dcterms:W3CDTF">2020-02-24T20:28:14Z</dcterms:modified>
</cp:coreProperties>
</file>