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9" r:id="rId3"/>
    <p:sldId id="275" r:id="rId4"/>
    <p:sldId id="271" r:id="rId5"/>
    <p:sldId id="272" r:id="rId6"/>
    <p:sldId id="273" r:id="rId7"/>
    <p:sldId id="276" r:id="rId8"/>
    <p:sldId id="277" r:id="rId9"/>
    <p:sldId id="256" r:id="rId10"/>
    <p:sldId id="259" r:id="rId11"/>
    <p:sldId id="278" r:id="rId12"/>
    <p:sldId id="279" r:id="rId13"/>
    <p:sldId id="281" r:id="rId14"/>
    <p:sldId id="282" r:id="rId15"/>
    <p:sldId id="280" r:id="rId16"/>
    <p:sldId id="283" r:id="rId17"/>
    <p:sldId id="284" r:id="rId18"/>
    <p:sldId id="285" r:id="rId19"/>
    <p:sldId id="286" r:id="rId20"/>
    <p:sldId id="287" r:id="rId21"/>
    <p:sldId id="288" r:id="rId22"/>
    <p:sldId id="260" r:id="rId23"/>
    <p:sldId id="266" r:id="rId24"/>
    <p:sldId id="289" r:id="rId25"/>
    <p:sldId id="291" r:id="rId26"/>
    <p:sldId id="292" r:id="rId27"/>
    <p:sldId id="293" r:id="rId28"/>
    <p:sldId id="294" r:id="rId29"/>
    <p:sldId id="296" r:id="rId30"/>
    <p:sldId id="297" r:id="rId31"/>
    <p:sldId id="298" r:id="rId32"/>
    <p:sldId id="299" r:id="rId33"/>
    <p:sldId id="262" r:id="rId34"/>
    <p:sldId id="267" r:id="rId35"/>
    <p:sldId id="263" r:id="rId36"/>
    <p:sldId id="301" r:id="rId37"/>
    <p:sldId id="302" r:id="rId38"/>
    <p:sldId id="303" r:id="rId39"/>
    <p:sldId id="304" r:id="rId40"/>
    <p:sldId id="305" r:id="rId41"/>
    <p:sldId id="258" r:id="rId42"/>
    <p:sldId id="257" r:id="rId43"/>
    <p:sldId id="264" r:id="rId44"/>
    <p:sldId id="306" r:id="rId45"/>
    <p:sldId id="307" r:id="rId4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4" d="100"/>
          <a:sy n="74" d="100"/>
        </p:scale>
        <p:origin x="-1266" y="-7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99923-A301-41BF-80D9-F378B2DB87C8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87B89-6E95-466D-8A9F-F11D4C8038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5526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99923-A301-41BF-80D9-F378B2DB87C8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87B89-6E95-466D-8A9F-F11D4C8038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3805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99923-A301-41BF-80D9-F378B2DB87C8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87B89-6E95-466D-8A9F-F11D4C8038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75075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99923-A301-41BF-80D9-F378B2DB87C8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87B89-6E95-466D-8A9F-F11D4C8038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63369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99923-A301-41BF-80D9-F378B2DB87C8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87B89-6E95-466D-8A9F-F11D4C8038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178039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99923-A301-41BF-80D9-F378B2DB87C8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87B89-6E95-466D-8A9F-F11D4C8038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29688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99923-A301-41BF-80D9-F378B2DB87C8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87B89-6E95-466D-8A9F-F11D4C8038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893247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99923-A301-41BF-80D9-F378B2DB87C8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87B89-6E95-466D-8A9F-F11D4C8038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52994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99923-A301-41BF-80D9-F378B2DB87C8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87B89-6E95-466D-8A9F-F11D4C8038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77291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99923-A301-41BF-80D9-F378B2DB87C8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87B89-6E95-466D-8A9F-F11D4C8038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3180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99923-A301-41BF-80D9-F378B2DB87C8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87B89-6E95-466D-8A9F-F11D4C8038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8452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599923-A301-41BF-80D9-F378B2DB87C8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D87B89-6E95-466D-8A9F-F11D4C8038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81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3-1\Desktop\ЛЕС.png"/>
          <p:cNvPicPr>
            <a:picLocks noChangeAspect="1" noChangeArrowheads="1"/>
          </p:cNvPicPr>
          <p:nvPr/>
        </p:nvPicPr>
        <p:blipFill>
          <a:blip r:embed="rId2" cstate="print"/>
          <a:srcRect l="1191" t="3599" r="1463" b="233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История Эвенкии и села Байкит в математических задачах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3-1\Desktop\Лес 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737118" y="771266"/>
            <a:ext cx="10775303" cy="43513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Задача №1. 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Село 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Байкит было образовано в 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1927. Сколько 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лет исполнится в этом году со дня образования села Байкит?</a:t>
            </a:r>
          </a:p>
        </p:txBody>
      </p:sp>
    </p:spTree>
    <p:extLst>
      <p:ext uri="{BB962C8B-B14F-4D97-AF65-F5344CB8AC3E}">
        <p14:creationId xmlns:p14="http://schemas.microsoft.com/office/powerpoint/2010/main" xmlns="" val="197000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/>
              <a:t>Историческая справка. </a:t>
            </a:r>
            <a:r>
              <a:rPr lang="ru-RU" dirty="0" smtClean="0"/>
              <a:t>Площадь муниципального образования составляет 1 253 га</a:t>
            </a:r>
            <a:endParaRPr lang="ru-RU" dirty="0"/>
          </a:p>
        </p:txBody>
      </p:sp>
      <p:pic>
        <p:nvPicPr>
          <p:cNvPr id="4" name="Picture 2" descr="C:\Users\3-1\Desktop\ЛЕС.png"/>
          <p:cNvPicPr>
            <a:picLocks noChangeAspect="1" noChangeArrowheads="1"/>
          </p:cNvPicPr>
          <p:nvPr/>
        </p:nvPicPr>
        <p:blipFill>
          <a:blip r:embed="rId2" cstate="print"/>
          <a:srcRect l="1191" t="3599" r="1463" b="233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3-1\Desktop\Лес 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Задача №1.</a:t>
            </a:r>
            <a:endParaRPr lang="ru-RU" dirty="0" smtClean="0"/>
          </a:p>
          <a:p>
            <a:r>
              <a:rPr lang="ru-RU" dirty="0" smtClean="0"/>
              <a:t>Площадь муниципального образования составляет 1 253 га. Вычисли в километрах квадратных.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3-1\Desktop\ЛЕС.png"/>
          <p:cNvPicPr>
            <a:picLocks noChangeAspect="1" noChangeArrowheads="1"/>
          </p:cNvPicPr>
          <p:nvPr/>
        </p:nvPicPr>
        <p:blipFill>
          <a:blip r:embed="rId2" cstate="print"/>
          <a:srcRect l="1191" t="3599" r="1463" b="233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92746" y="808194"/>
            <a:ext cx="10515600" cy="4351338"/>
          </a:xfrm>
        </p:spPr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Историческая справка.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настоящее время Эвенкийский район входит в состав Красноярского края, а до 2007 года являлся Эвенкийским автономным округом. Эвенкия занимает площадь в 763 197 квадратных километров, что, примерно, в десять раз больше Чехии. При этом, население Эвенкийского района всего 17 000 человек. Получается, что на каждого жителя приходится почти 45 квадратных километров.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3-1\Desktop\Лес 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5321" y="1104408"/>
            <a:ext cx="10515600" cy="4351338"/>
          </a:xfrm>
        </p:spPr>
        <p:txBody>
          <a:bodyPr/>
          <a:lstStyle/>
          <a:p>
            <a:r>
              <a:rPr lang="ru-RU" b="1" dirty="0" smtClean="0"/>
              <a:t>Задача №1.</a:t>
            </a:r>
            <a:endParaRPr lang="ru-RU" dirty="0" smtClean="0"/>
          </a:p>
          <a:p>
            <a:r>
              <a:rPr lang="ru-RU" dirty="0" smtClean="0"/>
              <a:t>Эвенкия занимает площадь в 763 197 квадратных километров, что, примерно, в десять раз больше Чехии.  Найдите площадь Чехии.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3-1\Desktop\ЛЕС.png"/>
          <p:cNvPicPr>
            <a:picLocks noChangeAspect="1" noChangeArrowheads="1"/>
          </p:cNvPicPr>
          <p:nvPr/>
        </p:nvPicPr>
        <p:blipFill>
          <a:blip r:embed="rId2" cstate="print"/>
          <a:srcRect l="1191" t="3599" r="1463" b="233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24567" y="859710"/>
            <a:ext cx="10515600" cy="4351338"/>
          </a:xfrm>
        </p:spPr>
        <p:txBody>
          <a:bodyPr/>
          <a:lstStyle/>
          <a:p>
            <a:r>
              <a:rPr lang="ru-RU" b="1" i="1" dirty="0" smtClean="0"/>
              <a:t>Историческая справка: </a:t>
            </a:r>
            <a:r>
              <a:rPr lang="ru-RU" dirty="0" smtClean="0"/>
              <a:t>Населенные пункты Эвенкийского района отделены друг от друга труднодоступной лесной местностью. Наземное сообщение между ними из-за этого невозможно. Единственным видом сообщения между ними является воздушный. В летний период сообщение между некоторыми населенными пунктами возможно по реке, а в зимний период времени – по зимним дорогам.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3-1\Desktop\Лес 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46974" y="1210614"/>
            <a:ext cx="10671220" cy="4631498"/>
          </a:xfrm>
        </p:spPr>
        <p:txBody>
          <a:bodyPr/>
          <a:lstStyle/>
          <a:p>
            <a:r>
              <a:rPr lang="ru-RU" b="1" dirty="0" smtClean="0"/>
              <a:t>Задача № 1.</a:t>
            </a:r>
            <a:endParaRPr lang="ru-RU" dirty="0" smtClean="0"/>
          </a:p>
          <a:p>
            <a:r>
              <a:rPr lang="ru-RU" dirty="0" smtClean="0"/>
              <a:t>Расстояние полета авиатранспортом от п. Тура до с. Байкит составляет 350 км, от п. Тура до с. Ванавара – 410 км. На сколько километров расстояние от п. Тура до с. Байкит короче, чем от п. Туры до с. Ванавара?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3-1\Desktop\ЛЕС.png"/>
          <p:cNvPicPr>
            <a:picLocks noChangeAspect="1" noChangeArrowheads="1"/>
          </p:cNvPicPr>
          <p:nvPr/>
        </p:nvPicPr>
        <p:blipFill>
          <a:blip r:embed="rId2" cstate="print"/>
          <a:srcRect l="1191" t="3599" r="1463" b="233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/>
              <a:t>Историческая справка. </a:t>
            </a:r>
            <a:r>
              <a:rPr lang="ru-RU" dirty="0" smtClean="0"/>
              <a:t>Село Байкит расположено на правом берегу реки</a:t>
            </a:r>
            <a:r>
              <a:rPr lang="en-US" dirty="0" smtClean="0"/>
              <a:t> </a:t>
            </a:r>
            <a:r>
              <a:rPr lang="ru-RU" dirty="0" smtClean="0"/>
              <a:t>Подкаменная Тунгуска, в 350 км от административного центра района — посёлка Туры и в 670 км от Красноярска.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3-1\Desktop\Лес 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46975" y="592429"/>
            <a:ext cx="11057586" cy="5236805"/>
          </a:xfrm>
        </p:spPr>
        <p:txBody>
          <a:bodyPr>
            <a:normAutofit/>
          </a:bodyPr>
          <a:lstStyle/>
          <a:p>
            <a:r>
              <a:rPr lang="ru-RU" b="1" dirty="0" smtClean="0"/>
              <a:t>Задача №1.</a:t>
            </a:r>
            <a:r>
              <a:rPr lang="ru-RU" dirty="0" smtClean="0"/>
              <a:t>Расстояние по воздуху от </a:t>
            </a:r>
            <a:r>
              <a:rPr lang="ru-RU" dirty="0" err="1" smtClean="0"/>
              <a:t>Байкита</a:t>
            </a:r>
            <a:r>
              <a:rPr lang="ru-RU" dirty="0" smtClean="0"/>
              <a:t> до Туры составляет 350 км, от </a:t>
            </a:r>
            <a:r>
              <a:rPr lang="ru-RU" dirty="0" err="1" smtClean="0"/>
              <a:t>Байкита</a:t>
            </a:r>
            <a:r>
              <a:rPr lang="ru-RU" dirty="0" smtClean="0"/>
              <a:t> до Красноярска — 670 км. На сколько км расстояние от </a:t>
            </a:r>
            <a:r>
              <a:rPr lang="ru-RU" dirty="0" err="1" smtClean="0"/>
              <a:t>Байкита</a:t>
            </a:r>
            <a:r>
              <a:rPr lang="ru-RU" dirty="0" smtClean="0"/>
              <a:t> до Красноярска больше, чем от </a:t>
            </a:r>
            <a:r>
              <a:rPr lang="ru-RU" dirty="0" err="1" smtClean="0"/>
              <a:t>Байкита</a:t>
            </a:r>
            <a:r>
              <a:rPr lang="ru-RU" dirty="0" smtClean="0"/>
              <a:t> до Туры?</a:t>
            </a:r>
          </a:p>
          <a:p>
            <a:r>
              <a:rPr lang="ru-RU" b="1" dirty="0" smtClean="0"/>
              <a:t>Задача №2.</a:t>
            </a:r>
            <a:endParaRPr lang="ru-RU" dirty="0" smtClean="0"/>
          </a:p>
          <a:p>
            <a:r>
              <a:rPr lang="ru-RU" dirty="0" smtClean="0"/>
              <a:t>Расстояние от </a:t>
            </a:r>
            <a:r>
              <a:rPr lang="ru-RU" dirty="0" err="1" smtClean="0"/>
              <a:t>Байкита</a:t>
            </a:r>
            <a:r>
              <a:rPr lang="ru-RU" dirty="0" smtClean="0"/>
              <a:t> до Красноярска в 670 км самолёт преодолеет за 2 часа. С какой скоростью летит самолёт?</a:t>
            </a:r>
          </a:p>
          <a:p>
            <a:r>
              <a:rPr lang="ru-RU" b="1" dirty="0" smtClean="0"/>
              <a:t>Задача №3.</a:t>
            </a:r>
            <a:endParaRPr lang="ru-RU" dirty="0" smtClean="0"/>
          </a:p>
          <a:p>
            <a:r>
              <a:rPr lang="ru-RU" dirty="0" smtClean="0"/>
              <a:t>Сколько часов находятся в пути пассажиры, которые летят по маршруту «Байкит – Тура», если расстояние по воздуху в 350 км вертолёт пролетает со скоростью 175 км ч?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3-1\Desktop\ЛЕС.png"/>
          <p:cNvPicPr>
            <a:picLocks noChangeAspect="1" noChangeArrowheads="1"/>
          </p:cNvPicPr>
          <p:nvPr/>
        </p:nvPicPr>
        <p:blipFill>
          <a:blip r:embed="rId2" cstate="print"/>
          <a:srcRect l="1191" t="3599" r="1463" b="233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34414" y="1052892"/>
            <a:ext cx="10515600" cy="4351338"/>
          </a:xfrm>
        </p:spPr>
        <p:txBody>
          <a:bodyPr/>
          <a:lstStyle/>
          <a:p>
            <a:r>
              <a:rPr lang="ru-RU" b="1" i="1" dirty="0" smtClean="0"/>
              <a:t>Историческая справка. </a:t>
            </a:r>
            <a:r>
              <a:rPr lang="ru-RU" dirty="0" smtClean="0"/>
              <a:t>Расстояние от с. Байкит до с. Ванавара по воде составляет 600 км.</a:t>
            </a:r>
          </a:p>
          <a:p>
            <a:r>
              <a:rPr lang="ru-RU" b="1" dirty="0" smtClean="0"/>
              <a:t>Задача №1</a:t>
            </a:r>
            <a:endParaRPr lang="ru-RU" dirty="0" smtClean="0"/>
          </a:p>
          <a:p>
            <a:r>
              <a:rPr lang="ru-RU" dirty="0" smtClean="0"/>
              <a:t>Расстояние от с. Ванавара до с. Байкит по воде составляет 600 км. С какой скоростью двигается баржа, если это расстояние пройдёт за 24   часа 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3-1\Desktop\Лес 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3-1\Desktop\район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4411" y="478061"/>
            <a:ext cx="6671257" cy="50034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3-1\Desktop\Лес 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2124" y="1081826"/>
            <a:ext cx="11320530" cy="5095138"/>
          </a:xfrm>
        </p:spPr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Историческая справка.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Расстояние по реке от устья р. Подкаменная Тунгуска до с. Ванавара составляет 1145 км, а до с. Байкит – 540 км.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3-1\Desktop\ЛЕС.png"/>
          <p:cNvPicPr>
            <a:picLocks noChangeAspect="1" noChangeArrowheads="1"/>
          </p:cNvPicPr>
          <p:nvPr/>
        </p:nvPicPr>
        <p:blipFill>
          <a:blip r:embed="rId2" cstate="print"/>
          <a:srcRect l="1191" t="3599" r="1463" b="233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60171" y="730921"/>
            <a:ext cx="10515600" cy="4111535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Задача № 1</a:t>
            </a:r>
            <a:endParaRPr lang="ru-RU" dirty="0" smtClean="0"/>
          </a:p>
          <a:p>
            <a:r>
              <a:rPr lang="ru-RU" dirty="0" smtClean="0"/>
              <a:t>На сколько километров расстояние от устья р. Подкаменная Тунгуска до села Байкит находится ближе, чем до села Ванавара?</a:t>
            </a:r>
          </a:p>
          <a:p>
            <a:endParaRPr lang="ru-RU" dirty="0" smtClean="0"/>
          </a:p>
          <a:p>
            <a:r>
              <a:rPr lang="ru-RU" b="1" dirty="0" smtClean="0"/>
              <a:t>Задача № 2</a:t>
            </a:r>
            <a:endParaRPr lang="ru-RU" dirty="0" smtClean="0"/>
          </a:p>
          <a:p>
            <a:r>
              <a:rPr lang="ru-RU" dirty="0" smtClean="0"/>
              <a:t>Сколько времени потратит моторная лодка для преодоления расстояния от с. Байкит до устья р. Подкаменная Тунгуска, если она движется со скоростью </a:t>
            </a:r>
            <a:r>
              <a:rPr lang="ru-RU" b="1" dirty="0" smtClean="0"/>
              <a:t>45 км/час?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3-1\Desktop\Лес 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3639" y="515155"/>
            <a:ext cx="11333409" cy="5661808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Первая школа была открыта в Байките Аркадием Анисимовым, студентом-этнографом из Ленинградского университета. Он был командирован вузом для прохождения двухгодичной практики и изучения языка и культуры эвенков, однако в Красноярске ему поручили также создать на Подкаменной Тунгуске первую национальную школу. В октябре 1929 г. он организовал в тайге кочевую школу, где обучал грамоте эвенков, в основном взрослых. В конце того же года в Байките достроили здание, в которое и переехала новая школа. Официальный приказ об ее открытии вышел 29 декабря 1929 г. Это была первая стационарная школа-интернат на территории района.</a:t>
            </a:r>
          </a:p>
        </p:txBody>
      </p:sp>
    </p:spTree>
    <p:extLst>
      <p:ext uri="{BB962C8B-B14F-4D97-AF65-F5344CB8AC3E}">
        <p14:creationId xmlns:p14="http://schemas.microsoft.com/office/powerpoint/2010/main" xmlns="" val="3372695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3-1\Desktop\ЛЕС.png"/>
          <p:cNvPicPr>
            <a:picLocks noChangeAspect="1" noChangeArrowheads="1"/>
          </p:cNvPicPr>
          <p:nvPr/>
        </p:nvPicPr>
        <p:blipFill>
          <a:blip r:embed="rId2" cstate="print"/>
          <a:srcRect l="1191" t="3599" r="1463" b="233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08338" y="721217"/>
            <a:ext cx="11199253" cy="5198169"/>
          </a:xfrm>
        </p:spPr>
        <p:txBody>
          <a:bodyPr/>
          <a:lstStyle/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Задача №1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Первая стационарная школа-интернат в селе Байкит была открыта 29 декабря 1929 года. Сколько прошло лет со дня открытия первой школы в с. Байкит?</a:t>
            </a:r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3-1\Desktop\Лес 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0020" y="936983"/>
            <a:ext cx="10515600" cy="4351338"/>
          </a:xfrm>
        </p:spPr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Историческая справка.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первое сентября в Байкитской школе обучается 503 ученика. Из них 260 мальчиков.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Задача №1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Байкитской школе обучается 503 ученика. Из них 260 мальчиков. Сколько девочек обучается в Байкитской школе? На сколько мальчиков больше, чем девочек?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3-1\Desktop\Лес 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12442" y="679405"/>
            <a:ext cx="10515600" cy="3944110"/>
          </a:xfrm>
        </p:spPr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Историческая справка.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данным Красноярскстата на 1 января 2023 численность населения (постоянных жителей) села Байкит Эвенкийского района Красноярского края составляет 3 513 человек. Из них 2/5составляет взрослое рабочее население, в возрасте от 30 до 60 человек. Сколько человек взрослого населения проживает в Байките на сегодняшний день? Пожилых людей от 60 лет - 766 человек, а долгожителей села Байкит Эвенкийского района Красноярского края старше 80 лет - 49 человек.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3-1\Desktop\ЛЕС.png"/>
          <p:cNvPicPr>
            <a:picLocks noChangeAspect="1" noChangeArrowheads="1"/>
          </p:cNvPicPr>
          <p:nvPr/>
        </p:nvPicPr>
        <p:blipFill>
          <a:blip r:embed="rId2" cstate="print"/>
          <a:srcRect l="1191" t="3599" r="1463" b="233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48047" y="924104"/>
            <a:ext cx="10623997" cy="4351338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№1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 данным Красноярскстата на 1 января 2023 численность населения (постоянных жителей) села Байкит Эвенкийского района Красноярского края составляет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3 515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человек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Из них 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/5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составляет взрослое рабочее население, в возрасте от 30 до 60 лет. Сколько человек взрослого населения проживает в Байките на сегодняшний день 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3-1\Desktop\Лес 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76837" y="1155924"/>
            <a:ext cx="10515600" cy="4351338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Историческая справка.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 1930 г. при Байкитской центральной кооперации был организован оленеводческий совхоз под названием «Оленепитомник». В совхозе было 513 голов оленей, к 1944 г. их число достигло 7182.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3-1\Desktop\ЛЕС.png"/>
          <p:cNvPicPr>
            <a:picLocks noChangeAspect="1" noChangeArrowheads="1"/>
          </p:cNvPicPr>
          <p:nvPr/>
        </p:nvPicPr>
        <p:blipFill>
          <a:blip r:embed="rId2" cstate="print"/>
          <a:srcRect l="1191" t="3599" r="1463" b="233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18504" y="576374"/>
            <a:ext cx="10515600" cy="4351338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Задача №1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 1930 г. оленеводческом совхозе «Оленепитомник» насчитывалось 513 голов оленей, а к 1944 г. их число достигло 7 100. На сколько оленей увеличивалось поголовье каждый год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3-1\Desktop\ЛЕС.png"/>
          <p:cNvPicPr>
            <a:picLocks noChangeAspect="1" noChangeArrowheads="1"/>
          </p:cNvPicPr>
          <p:nvPr/>
        </p:nvPicPr>
        <p:blipFill>
          <a:blip r:embed="rId2" cstate="print"/>
          <a:srcRect l="1191" t="3599" r="1463" b="233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/>
              <a:t>Историческая справка.</a:t>
            </a:r>
            <a:r>
              <a:rPr lang="ru-RU" dirty="0" smtClean="0"/>
              <a:t> Эвенкийский муниципальный район относится к районам Крайнего Севера. Климат резко континентальный. Годовая амплитуда (разница температур июля и января) колеблется от - 40</a:t>
            </a:r>
            <a:r>
              <a:rPr lang="ru-RU" baseline="30000" dirty="0" smtClean="0"/>
              <a:t>о </a:t>
            </a:r>
            <a:r>
              <a:rPr lang="ru-RU" dirty="0" smtClean="0"/>
              <a:t>С до -53</a:t>
            </a:r>
            <a:r>
              <a:rPr lang="ru-RU" baseline="30000" dirty="0" smtClean="0"/>
              <a:t>о</a:t>
            </a:r>
            <a:r>
              <a:rPr lang="ru-RU" dirty="0" smtClean="0"/>
              <a:t>С.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3-1\Desktop\ЛЕС.png"/>
          <p:cNvPicPr>
            <a:picLocks noChangeAspect="1" noChangeArrowheads="1"/>
          </p:cNvPicPr>
          <p:nvPr/>
        </p:nvPicPr>
        <p:blipFill>
          <a:blip r:embed="rId2" cstate="print"/>
          <a:srcRect l="1191" t="3599" r="1463" b="233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/>
              <a:t>Историческая справка.</a:t>
            </a:r>
            <a:r>
              <a:rPr lang="ru-RU" b="1" dirty="0" smtClean="0"/>
              <a:t> </a:t>
            </a:r>
            <a:r>
              <a:rPr lang="ru-RU" dirty="0" smtClean="0"/>
              <a:t>Эвенкийский автономный округ – субъект Российской Федерации в составе Красноярского края образовался 10 декабря 1930 года. 17 апреля 2005 года был присоединен к Красноярскому краю.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3-1\Desktop\Лес 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Задача № 1</a:t>
            </a:r>
            <a:endParaRPr lang="ru-RU" dirty="0" smtClean="0"/>
          </a:p>
          <a:p>
            <a:r>
              <a:rPr lang="ru-RU" dirty="0" smtClean="0"/>
              <a:t>Морозы в Эвенкийском муниципальном районе длятся в среднем 240 дней.</a:t>
            </a:r>
          </a:p>
          <a:p>
            <a:r>
              <a:rPr lang="ru-RU" dirty="0" smtClean="0"/>
              <a:t>Вычисли, сколько месяцев в году длятся морозы в Эвенкии?</a:t>
            </a:r>
          </a:p>
          <a:p>
            <a:r>
              <a:rPr lang="ru-RU" dirty="0" smtClean="0"/>
              <a:t>Вычисли количество теплых дней в году в Эвенкии?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3-1\Desktop\ЛЕС.png"/>
          <p:cNvPicPr>
            <a:picLocks noChangeAspect="1" noChangeArrowheads="1"/>
          </p:cNvPicPr>
          <p:nvPr/>
        </p:nvPicPr>
        <p:blipFill>
          <a:blip r:embed="rId2" cstate="print"/>
          <a:srcRect l="1191" t="3599" r="1463" b="233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41231" y="730921"/>
            <a:ext cx="10515600" cy="3570623"/>
          </a:xfrm>
        </p:spPr>
        <p:txBody>
          <a:bodyPr/>
          <a:lstStyle/>
          <a:p>
            <a:r>
              <a:rPr lang="ru-RU" b="1" dirty="0" smtClean="0"/>
              <a:t>Историческая справка. </a:t>
            </a:r>
            <a:r>
              <a:rPr lang="ru-RU" dirty="0" smtClean="0"/>
              <a:t>В 1933 году в Эвенкии вышел первый номер газеты, которая называлась «Эвенкийская новая жизнь». Наладить регулярный выпуск газеты оказалось не так просто. С большим трудом в Туру удалось доставить типографское оборудование, но электричества здесь не было, все приходилось делать вручную. Для вращения приводного колеса была даже введена должность крутильщика. Первыми эвенкийскими печатниками стали супруги Ефим Сидорович и Агния Ивановна Машуковы.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3-1\Desktop\Лес 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Задача №1</a:t>
            </a:r>
            <a:endParaRPr lang="ru-RU" dirty="0" smtClean="0"/>
          </a:p>
          <a:p>
            <a:r>
              <a:rPr lang="ru-RU" dirty="0" smtClean="0"/>
              <a:t>В 1933 году в Эвенкии вышел первый номер газеты, которая называлась «Эвенкийская новая жизнь». Сколько лет отметит газета «Эвенкийская жизнь» со дня выпуска?  Можно ли эту дату назвать юбилейной?</a:t>
            </a:r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3-1\Desktop\ЛЕС.png"/>
          <p:cNvPicPr>
            <a:picLocks noChangeAspect="1" noChangeArrowheads="1"/>
          </p:cNvPicPr>
          <p:nvPr/>
        </p:nvPicPr>
        <p:blipFill>
          <a:blip r:embed="rId2" cstate="print"/>
          <a:srcRect l="1191" t="3599" r="1463" b="233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3182" y="447586"/>
            <a:ext cx="11732654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Историческая справка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Практически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все страны определяют и обозначают собственный географический центр. Местонахождение центра определяется в зависимости от границ страны и ее крайних точек. У Российской Федерации он находится в Эвенкии около великолепного озера Виви. 27 июля 1992 года здесь был установлен 7 метровый обелиск и православный крест в память о Сергии Радонежском, в это время исполнялось 600 лет с момента его преставления.</a:t>
            </a:r>
          </a:p>
        </p:txBody>
      </p:sp>
    </p:spTree>
    <p:extLst>
      <p:ext uri="{BB962C8B-B14F-4D97-AF65-F5344CB8AC3E}">
        <p14:creationId xmlns:p14="http://schemas.microsoft.com/office/powerpoint/2010/main" xmlns="" val="4233031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3-1\Desktop\Лес 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4" name="Picture 2" descr="C:\Users\3-1\Desktop\озеро Виви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95255" y="206063"/>
            <a:ext cx="5294978" cy="39666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C:\Users\3-1\Desktop\Стелла Вив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3576" y="205763"/>
            <a:ext cx="5235567" cy="40313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C:\Users\3-1\Desktop\часовня на Виви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49326" y="3216866"/>
            <a:ext cx="4857548" cy="36411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3-1\Desktop\ЛЕС.png"/>
          <p:cNvPicPr>
            <a:picLocks noChangeAspect="1" noChangeArrowheads="1"/>
          </p:cNvPicPr>
          <p:nvPr/>
        </p:nvPicPr>
        <p:blipFill>
          <a:blip r:embed="rId2" cstate="print"/>
          <a:srcRect l="1191" t="3599" r="1463" b="233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3791" y="566670"/>
            <a:ext cx="11423561" cy="5159532"/>
          </a:xfrm>
        </p:spPr>
        <p:txBody>
          <a:bodyPr>
            <a:normAutofit/>
          </a:bodyPr>
          <a:lstStyle/>
          <a:p>
            <a:pPr indent="41275">
              <a:buNone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Задача №1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indent="41275" algn="just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Географический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центр Российской Федерации находится в Эвенкии около великолепного озера Виви. 27 июля 1992 года географический центр России был торжественно открыт.     В каком году исполнится 35 лет со дня открытия географического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центра?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45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3-1\Desktop\Лес 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12192000" cy="6858000"/>
          </a:xfrm>
          <a:prstGeom prst="rect">
            <a:avLst/>
          </a:prstGeom>
          <a:noFill/>
        </p:spPr>
      </p:pic>
      <p:pic>
        <p:nvPicPr>
          <p:cNvPr id="5" name="Picture 2" descr="C:\Users\3-1\Desktop\Лес 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/>
              <a:t>Историческая справка.</a:t>
            </a:r>
            <a:r>
              <a:rPr lang="ru-RU" dirty="0" smtClean="0"/>
              <a:t> В 2014 году, после присоединения Крыма к России, были проведены некоторые корректировки. Правда, географический центр страны сместился ненамного – всего на несколько десятков метров к югу. Поэтому, юго-восточный берег Виви, как и прежде, можно смело называть центром России.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3-1\Desktop\ЛЕС.png"/>
          <p:cNvPicPr>
            <a:picLocks noChangeAspect="1" noChangeArrowheads="1"/>
          </p:cNvPicPr>
          <p:nvPr/>
        </p:nvPicPr>
        <p:blipFill>
          <a:blip r:embed="rId2" cstate="print"/>
          <a:srcRect l="1191" t="3599" r="1463" b="233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353" y="1271834"/>
            <a:ext cx="10515600" cy="3828200"/>
          </a:xfrm>
        </p:spPr>
        <p:txBody>
          <a:bodyPr/>
          <a:lstStyle/>
          <a:p>
            <a:r>
              <a:rPr lang="ru-RU" b="1" i="1" dirty="0" smtClean="0"/>
              <a:t>Историческая справка.</a:t>
            </a:r>
            <a:r>
              <a:rPr lang="ru-RU" dirty="0" smtClean="0"/>
              <a:t> Памятный знак – Географический центр России – был торжественно открыт 27 августа 1992 года. Эта акция входила в программу Национального праздника «Виват, Россия!». В церемонии открытия участвовало 54 человека.</a:t>
            </a:r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3-1\Desktop\Лес 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Задача №1</a:t>
            </a:r>
            <a:endParaRPr lang="ru-RU" dirty="0" smtClean="0"/>
          </a:p>
          <a:p>
            <a:r>
              <a:rPr lang="ru-RU" dirty="0" smtClean="0"/>
              <a:t>В церемонии открытия Географического центр России участвовало 54 человека. Из них – 15 участников Научно-спортивной экспедиции им. И.Д.Папанина из города Москва, остальные жители Красноярского края и Эвенкии. Сколько жителей Красноярского края и Эвенкии принимало участие в открытии Географического центра России?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3-1\Desktop\ЛЕС.png"/>
          <p:cNvPicPr>
            <a:picLocks noChangeAspect="1" noChangeArrowheads="1"/>
          </p:cNvPicPr>
          <p:nvPr/>
        </p:nvPicPr>
        <p:blipFill>
          <a:blip r:embed="rId2" cstate="print"/>
          <a:srcRect l="1191" t="3599" r="1463" b="233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12442" y="885468"/>
            <a:ext cx="10515600" cy="4351338"/>
          </a:xfrm>
        </p:spPr>
        <p:txBody>
          <a:bodyPr/>
          <a:lstStyle/>
          <a:p>
            <a:r>
              <a:rPr lang="ru-RU" b="1" i="1" dirty="0" smtClean="0"/>
              <a:t>Историческая справка. </a:t>
            </a:r>
            <a:r>
              <a:rPr lang="ru-RU" dirty="0" smtClean="0"/>
              <a:t>Озеро Виви - это пресноводный водоем, в который впадает 33 водотока. Озеро образовалось в разломе земной коры, поэтому его очертания постепенно меняются. В этом районе часто случаются землетрясения. У него удлиненная форма с явными угловатыми изгибами. По берегам расположены лиственничные леса. Площадь поверхности озера равна 232 км2. В зимний период водоем сковывается ледяной коркой, которая устанавливается в октябре и сходит лишь в первый месяц лета. 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3-1\Desktop\Лес 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41231" y="1413501"/>
            <a:ext cx="10515600" cy="4351338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Задача №1.</a:t>
            </a:r>
            <a:endParaRPr lang="ru-RU" dirty="0" smtClean="0"/>
          </a:p>
          <a:p>
            <a:r>
              <a:rPr lang="ru-RU" dirty="0" smtClean="0"/>
              <a:t>Эвенкийский автономный округ, ныне Эвенкийский муниципальный район образовался 10 декабря 1930 года. Сколько лет исполнится в 2023 году со дня образования Эвенкии? В каком году Эвенкия будет отмечать 100-летний юбилей?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3-1\Desktop\Лес 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32" y="0"/>
            <a:ext cx="12192000" cy="690736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975619"/>
            <a:ext cx="10778544" cy="4351338"/>
          </a:xfrm>
        </p:spPr>
        <p:txBody>
          <a:bodyPr/>
          <a:lstStyle/>
          <a:p>
            <a:r>
              <a:rPr lang="ru-RU" b="1" dirty="0" smtClean="0"/>
              <a:t>Задача №1</a:t>
            </a:r>
            <a:endParaRPr lang="ru-RU" dirty="0" smtClean="0"/>
          </a:p>
          <a:p>
            <a:r>
              <a:rPr lang="ru-RU" dirty="0" smtClean="0"/>
              <a:t>Площадь поверхности озера равна 232 км2. Ширина озера составляет 4 км. Чему равна длина озера?</a:t>
            </a:r>
          </a:p>
          <a:p>
            <a:r>
              <a:rPr lang="ru-RU" b="1" dirty="0" smtClean="0"/>
              <a:t>Задача №2</a:t>
            </a:r>
            <a:endParaRPr lang="ru-RU" dirty="0" smtClean="0"/>
          </a:p>
          <a:p>
            <a:r>
              <a:rPr lang="ru-RU" dirty="0" smtClean="0"/>
              <a:t>В зимний период водоем сковывается ледяной коркой, которая устанавливается в октябре и сходит лишь в первый месяц лета. Сколько месяцев в году озеро покрыто льдом? Запиши ответ.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3-1\Desktop\ЛЕС.png"/>
          <p:cNvPicPr>
            <a:picLocks noChangeAspect="1" noChangeArrowheads="1"/>
          </p:cNvPicPr>
          <p:nvPr/>
        </p:nvPicPr>
        <p:blipFill>
          <a:blip r:embed="rId2" cstate="print"/>
          <a:srcRect l="1191" t="3599" r="1463" b="233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5473" y="692285"/>
            <a:ext cx="10842938" cy="351910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Историческая справка.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Утром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30 июня 1908 года около 7 часов утра над центральной Сибирью пролетело огненное тело, двигавшееся в северном направлении. Его полёт наблюдался во многих поселениях в той местности, были слышны громоподобные звуки. Форма тела описывается как круглая, сферическая или цилиндрическая; цвет — как красный, жёлтый или белый; дымовой след отсутствовал. Это космическое тело получило название «Тунгусский метеорит».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2069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3-1\Desktop\рисунок метеори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9301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3-1\Desktop\ЛЕС.png"/>
          <p:cNvPicPr>
            <a:picLocks noChangeAspect="1" noChangeArrowheads="1"/>
          </p:cNvPicPr>
          <p:nvPr/>
        </p:nvPicPr>
        <p:blipFill>
          <a:blip r:embed="rId2" cstate="print"/>
          <a:srcRect l="1191" t="3599" r="1463" b="233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8490" y="682580"/>
            <a:ext cx="11044708" cy="4683014"/>
          </a:xfrm>
        </p:spPr>
        <p:txBody>
          <a:bodyPr/>
          <a:lstStyle/>
          <a:p>
            <a:pPr marL="0" indent="0" algn="just">
              <a:buNone/>
            </a:pPr>
            <a:r>
              <a:rPr lang="ru-RU" sz="3600" b="1" dirty="0" smtClean="0"/>
              <a:t>Задача №1</a:t>
            </a:r>
            <a:endParaRPr lang="ru-RU" sz="3600" dirty="0" smtClean="0"/>
          </a:p>
          <a:p>
            <a:pPr marL="0" indent="0" algn="just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июня 1908 года возле фактории Ванавара упало космическое тело, которое получило название «Тунгусский метеорит». Сколько прошло лет после этого события? В каком году исполнилось 100 лет, 110, 115 лет с момента падения метеорита? В каком году исполнится 120 лет этому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событию?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8459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3-1\Desktop\Лес 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32" y="0"/>
            <a:ext cx="12192000" cy="690736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Историческая справка.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результате падения метеорита в 1908 году тайга на площади более 2000 кв. км была повалена и сожжена. Тайга в районе катастрофы полностью восстановилась к 2008 году.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Задача № 1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результате падения метеорита в 1908 году тайга на площади более 2000 кв. км была повалена и сожжена. Тайга в районе катастрофы полностью восстановилась к 2008 году. Сколько понадобилось лет для полного восстановления тайги? </a:t>
            </a:r>
          </a:p>
          <a:p>
            <a:endParaRPr lang="ru-RU" dirty="0"/>
          </a:p>
        </p:txBody>
      </p:sp>
      <p:pic>
        <p:nvPicPr>
          <p:cNvPr id="4" name="Picture 2" descr="C:\Users\3-1\Desktop\ЛЕС.png"/>
          <p:cNvPicPr>
            <a:picLocks noChangeAspect="1" noChangeArrowheads="1"/>
          </p:cNvPicPr>
          <p:nvPr/>
        </p:nvPicPr>
        <p:blipFill>
          <a:blip r:embed="rId2" cstate="print"/>
          <a:srcRect l="1191" t="3599" r="1463" b="233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3-1\Desktop\ЛЕС.png"/>
          <p:cNvPicPr>
            <a:picLocks noChangeAspect="1" noChangeArrowheads="1"/>
          </p:cNvPicPr>
          <p:nvPr/>
        </p:nvPicPr>
        <p:blipFill>
          <a:blip r:embed="rId2" cstate="print"/>
          <a:srcRect l="1191" t="3599" r="1463" b="233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646572" y="1091529"/>
            <a:ext cx="5181600" cy="4351338"/>
          </a:xfrm>
        </p:spPr>
        <p:txBody>
          <a:bodyPr>
            <a:normAutofit lnSpcReduction="1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Историческая справка.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настоящее время Эвенкийский район входит в состав Красноярского края, а до 2005 года являлся Эвенкийским автономным округом. Эвенкия занимает площадь в 763 197 квадратных километров, что, примерно, в десять раз больше Чехии. При этом, население Эвенкийского района всего 17 000 человек. </a:t>
            </a:r>
          </a:p>
          <a:p>
            <a:endParaRPr lang="ru-RU" dirty="0"/>
          </a:p>
        </p:txBody>
      </p:sp>
      <p:pic>
        <p:nvPicPr>
          <p:cNvPr id="3073" name="Picture 1" descr="C:\Users\3-1\Desktop\площадь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82139" y="1171976"/>
            <a:ext cx="4797763" cy="40568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3-1\Desktop\Лес 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Задача №1. </a:t>
            </a:r>
            <a:endParaRPr lang="ru-RU" dirty="0" smtClean="0"/>
          </a:p>
          <a:p>
            <a:r>
              <a:rPr lang="ru-RU" dirty="0" smtClean="0"/>
              <a:t> Эвенкия занимает площадь в 763 197 квадратных километров. При этом, население Эвенкийского района всего 17 000 человек. Узнай, сколько квадратных километров приходится на каждого жителя Эвенкии?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/>
              <a:t>Историческая справка. </a:t>
            </a:r>
            <a:r>
              <a:rPr lang="ru-RU" dirty="0" smtClean="0"/>
              <a:t>Территория Эвенкии в 763 197 квадратных километров относится к Крайнему Северу России, по протяженности она сравнима с такими странами, как Турция и Чили. Здесь можно разместить две Италии или семнадцать Даний.</a:t>
            </a:r>
          </a:p>
          <a:p>
            <a:endParaRPr lang="ru-RU" dirty="0"/>
          </a:p>
        </p:txBody>
      </p:sp>
      <p:pic>
        <p:nvPicPr>
          <p:cNvPr id="5" name="Picture 2" descr="C:\Users\3-1\Desktop\ЛЕС.png"/>
          <p:cNvPicPr>
            <a:picLocks noChangeAspect="1" noChangeArrowheads="1"/>
          </p:cNvPicPr>
          <p:nvPr/>
        </p:nvPicPr>
        <p:blipFill>
          <a:blip r:embed="rId2" cstate="print"/>
          <a:srcRect l="1191" t="3599" r="1463" b="233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3-1\Desktop\Лес 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8186" y="1490775"/>
            <a:ext cx="11114468" cy="4351338"/>
          </a:xfrm>
        </p:spPr>
        <p:txBody>
          <a:bodyPr/>
          <a:lstStyle/>
          <a:p>
            <a:r>
              <a:rPr lang="ru-RU" b="1" dirty="0" smtClean="0"/>
              <a:t>Задача №1. </a:t>
            </a:r>
            <a:endParaRPr lang="ru-RU" dirty="0" smtClean="0"/>
          </a:p>
          <a:p>
            <a:r>
              <a:rPr lang="ru-RU" dirty="0" smtClean="0"/>
              <a:t>На территории Эвенкии, составляющей 763 197 квадратных километров, можно разместить две Италии или семнадцать Даний. Какую площадь составляет территория Италии? Какую площадь составляет территория Дании?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3-1\Desktop\ЛЕС.png"/>
          <p:cNvPicPr>
            <a:picLocks noChangeAspect="1" noChangeArrowheads="1"/>
          </p:cNvPicPr>
          <p:nvPr/>
        </p:nvPicPr>
        <p:blipFill>
          <a:blip r:embed="rId2" cstate="print"/>
          <a:srcRect l="1191" t="3599" r="1463" b="233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7" name="Объект 6"/>
          <p:cNvSpPr>
            <a:spLocks noGrp="1"/>
          </p:cNvSpPr>
          <p:nvPr>
            <p:ph sz="half" idx="1"/>
          </p:nvPr>
        </p:nvSpPr>
        <p:spPr>
          <a:xfrm>
            <a:off x="875763" y="653647"/>
            <a:ext cx="5234187" cy="400850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Село Байкит было образовано в 1927 г. по распоряжению Комитета содействия народностям северных окраин одновременно с Байкитским туземным райисполкомом.</a:t>
            </a:r>
          </a:p>
          <a:p>
            <a:endParaRPr lang="ru-RU" sz="3600" dirty="0"/>
          </a:p>
        </p:txBody>
      </p:sp>
      <p:pic>
        <p:nvPicPr>
          <p:cNvPr id="5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8215" t="32036" r="23783" b="26796"/>
          <a:stretch>
            <a:fillRect/>
          </a:stretch>
        </p:blipFill>
        <p:spPr bwMode="auto">
          <a:xfrm>
            <a:off x="6021267" y="837127"/>
            <a:ext cx="5500094" cy="4093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6171351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1407</Words>
  <Application>Microsoft Office PowerPoint</Application>
  <PresentationFormat>Произвольный</PresentationFormat>
  <Paragraphs>77</Paragraphs>
  <Slides>45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Тема Office</vt:lpstr>
      <vt:lpstr>История Эвенкии и села Байкит в математических задачах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2-9</cp:lastModifiedBy>
  <cp:revision>9</cp:revision>
  <dcterms:created xsi:type="dcterms:W3CDTF">2023-01-03T11:54:17Z</dcterms:created>
  <dcterms:modified xsi:type="dcterms:W3CDTF">2023-02-08T12:08:17Z</dcterms:modified>
</cp:coreProperties>
</file>