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5703" y="1608469"/>
            <a:ext cx="7766936" cy="1646302"/>
          </a:xfrm>
        </p:spPr>
        <p:txBody>
          <a:bodyPr/>
          <a:lstStyle/>
          <a:p>
            <a:pPr algn="ctr"/>
            <a:r>
              <a:rPr lang="ru-RU" sz="9600" b="1" dirty="0" smtClean="0">
                <a:solidFill>
                  <a:srgbClr val="006666"/>
                </a:solidFill>
              </a:rPr>
              <a:t>Хочу, могу, надо</a:t>
            </a:r>
            <a:endParaRPr lang="ru-RU" sz="9600" b="1" dirty="0">
              <a:solidFill>
                <a:srgbClr val="0066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5406" y="4040075"/>
            <a:ext cx="7766936" cy="1096899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8080"/>
                </a:solidFill>
              </a:rPr>
              <a:t>Истинное сокровище для людей – умение учиться</a:t>
            </a:r>
          </a:p>
          <a:p>
            <a:r>
              <a:rPr lang="ru-RU" sz="4000" i="1" dirty="0" smtClean="0">
                <a:solidFill>
                  <a:srgbClr val="008080"/>
                </a:solidFill>
              </a:rPr>
              <a:t>Эзоп</a:t>
            </a:r>
            <a:endParaRPr lang="ru-RU" sz="4000" i="1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6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033" y="319143"/>
            <a:ext cx="9660367" cy="13805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rgbClr val="006666"/>
                </a:solidFill>
              </a:rPr>
              <a:t>ХОЧУ+МОГУ+НАДО</a:t>
            </a: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8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7095" y="1699709"/>
            <a:ext cx="9660367" cy="366835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0" b="1" dirty="0" smtClean="0">
                <a:solidFill>
                  <a:srgbClr val="006666"/>
                </a:solidFill>
              </a:rPr>
              <a:t>=</a:t>
            </a:r>
          </a:p>
          <a:p>
            <a:pPr algn="ctr"/>
            <a:r>
              <a:rPr lang="ru-RU" sz="19200" b="1" i="1" dirty="0">
                <a:solidFill>
                  <a:srgbClr val="008080"/>
                </a:solidFill>
              </a:rPr>
              <a:t>о</a:t>
            </a:r>
            <a:r>
              <a:rPr lang="ru-RU" sz="19200" b="1" i="1" dirty="0" smtClean="0">
                <a:solidFill>
                  <a:srgbClr val="008080"/>
                </a:solidFill>
              </a:rPr>
              <a:t>сознанный выбор профессии</a:t>
            </a:r>
            <a:r>
              <a:rPr lang="ru-RU" sz="8000" b="1" dirty="0" smtClean="0">
                <a:solidFill>
                  <a:srgbClr val="008080"/>
                </a:solidFill>
              </a:rPr>
              <a:t/>
            </a:r>
            <a:br>
              <a:rPr lang="ru-RU" sz="8000" b="1" dirty="0" smtClean="0">
                <a:solidFill>
                  <a:srgbClr val="008080"/>
                </a:solidFill>
              </a:rPr>
            </a:br>
            <a:endParaRPr lang="ru-RU" sz="8000" b="1" dirty="0">
              <a:solidFill>
                <a:srgbClr val="00808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1" r="27328"/>
          <a:stretch/>
        </p:blipFill>
        <p:spPr>
          <a:xfrm>
            <a:off x="7902798" y="4335331"/>
            <a:ext cx="1661646" cy="230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8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546" y="977248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А) на любую работу</a:t>
            </a:r>
          </a:p>
          <a:p>
            <a:pPr marL="0" indent="0">
              <a:buNone/>
            </a:pPr>
            <a:endParaRPr lang="ru-RU" sz="4800" dirty="0" smtClean="0"/>
          </a:p>
          <a:p>
            <a:pPr marL="0" indent="0">
              <a:buNone/>
            </a:pPr>
            <a:r>
              <a:rPr lang="ru-RU" sz="4800" dirty="0" smtClean="0"/>
              <a:t>Б) на интересующую вас работу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1701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758" y="407093"/>
            <a:ext cx="8596668" cy="6165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600" b="1" dirty="0">
                <a:solidFill>
                  <a:srgbClr val="006666"/>
                </a:solidFill>
              </a:rPr>
              <a:t>Хочу + могу = </a:t>
            </a:r>
            <a:r>
              <a:rPr lang="ru-RU" sz="4400" dirty="0">
                <a:solidFill>
                  <a:srgbClr val="008080"/>
                </a:solidFill>
              </a:rPr>
              <a:t>счастлив, но </a:t>
            </a:r>
            <a:r>
              <a:rPr lang="ru-RU" sz="4400" dirty="0" smtClean="0">
                <a:solidFill>
                  <a:srgbClr val="008080"/>
                </a:solidFill>
              </a:rPr>
              <a:t>беден</a:t>
            </a:r>
            <a:endParaRPr lang="ru-RU" sz="1000" dirty="0" smtClean="0">
              <a:solidFill>
                <a:srgbClr val="008080"/>
              </a:solidFill>
            </a:endParaRPr>
          </a:p>
          <a:p>
            <a:pPr marL="0" indent="0">
              <a:buNone/>
            </a:pPr>
            <a:endParaRPr lang="ru-RU" sz="1000" dirty="0">
              <a:solidFill>
                <a:srgbClr val="008080"/>
              </a:solidFill>
            </a:endParaRPr>
          </a:p>
          <a:p>
            <a:pPr marL="0" indent="0">
              <a:buNone/>
            </a:pPr>
            <a:r>
              <a:rPr lang="ru-RU" sz="4600" b="1" dirty="0">
                <a:solidFill>
                  <a:srgbClr val="006666"/>
                </a:solidFill>
              </a:rPr>
              <a:t>Хочу + надо = </a:t>
            </a:r>
            <a:r>
              <a:rPr lang="ru-RU" sz="4400" dirty="0">
                <a:solidFill>
                  <a:srgbClr val="008080"/>
                </a:solidFill>
              </a:rPr>
              <a:t>жизнь в </a:t>
            </a:r>
            <a:r>
              <a:rPr lang="ru-RU" sz="4400" dirty="0" smtClean="0">
                <a:solidFill>
                  <a:srgbClr val="008080"/>
                </a:solidFill>
              </a:rPr>
              <a:t>мечтах</a:t>
            </a:r>
          </a:p>
          <a:p>
            <a:pPr marL="0" indent="0">
              <a:buNone/>
            </a:pPr>
            <a:endParaRPr lang="ru-RU" sz="1000" dirty="0">
              <a:solidFill>
                <a:srgbClr val="008080"/>
              </a:solidFill>
            </a:endParaRPr>
          </a:p>
          <a:p>
            <a:pPr marL="0" indent="0">
              <a:buNone/>
            </a:pPr>
            <a:r>
              <a:rPr lang="ru-RU" sz="4600" b="1" dirty="0">
                <a:solidFill>
                  <a:srgbClr val="006666"/>
                </a:solidFill>
              </a:rPr>
              <a:t>Могу + надо = </a:t>
            </a:r>
            <a:r>
              <a:rPr lang="ru-RU" sz="4400" dirty="0">
                <a:solidFill>
                  <a:srgbClr val="008080"/>
                </a:solidFill>
              </a:rPr>
              <a:t>богатая, но несчастная, скучная </a:t>
            </a:r>
            <a:r>
              <a:rPr lang="ru-RU" sz="4400" dirty="0" smtClean="0">
                <a:solidFill>
                  <a:srgbClr val="008080"/>
                </a:solidFill>
              </a:rPr>
              <a:t>жизнь</a:t>
            </a:r>
          </a:p>
          <a:p>
            <a:pPr marL="0" indent="0">
              <a:buNone/>
            </a:pPr>
            <a:endParaRPr lang="ru-RU" sz="1000" dirty="0">
              <a:solidFill>
                <a:srgbClr val="008080"/>
              </a:solidFill>
            </a:endParaRPr>
          </a:p>
          <a:p>
            <a:pPr marL="0" indent="0">
              <a:buNone/>
            </a:pPr>
            <a:r>
              <a:rPr lang="ru-RU" sz="4600" b="1" dirty="0">
                <a:solidFill>
                  <a:srgbClr val="006666"/>
                </a:solidFill>
              </a:rPr>
              <a:t>Хочу + могу + надо = </a:t>
            </a:r>
            <a:r>
              <a:rPr lang="ru-RU" sz="4400" dirty="0">
                <a:solidFill>
                  <a:srgbClr val="008080"/>
                </a:solidFill>
              </a:rPr>
              <a:t>успех и счастье в </a:t>
            </a:r>
            <a:r>
              <a:rPr lang="ru-RU" sz="4400" dirty="0" smtClean="0">
                <a:solidFill>
                  <a:srgbClr val="008080"/>
                </a:solidFill>
              </a:rPr>
              <a:t>жизни</a:t>
            </a:r>
            <a:endParaRPr lang="ru-RU" sz="4400" dirty="0">
              <a:solidFill>
                <a:srgbClr val="00808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137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1" y="622245"/>
            <a:ext cx="8121052" cy="5603280"/>
          </a:xfrm>
        </p:spPr>
      </p:pic>
    </p:spTree>
    <p:extLst>
      <p:ext uri="{BB962C8B-B14F-4D97-AF65-F5344CB8AC3E}">
        <p14:creationId xmlns:p14="http://schemas.microsoft.com/office/powerpoint/2010/main" val="332684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002" y="1181644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i="1" dirty="0" smtClean="0">
                <a:solidFill>
                  <a:srgbClr val="006666"/>
                </a:solidFill>
              </a:rPr>
              <a:t>Профессия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006666"/>
                </a:solidFill>
              </a:rPr>
              <a:t>Специальность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006666"/>
                </a:solidFill>
              </a:rPr>
              <a:t>Квалификация </a:t>
            </a: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006666"/>
                </a:solidFill>
              </a:rPr>
              <a:t>Должность </a:t>
            </a:r>
            <a:endParaRPr lang="ru-RU" sz="5400" b="1" i="1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758" y="299517"/>
            <a:ext cx="8596668" cy="60797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solidFill>
                  <a:srgbClr val="006666"/>
                </a:solidFill>
              </a:rPr>
              <a:t>Профессия</a:t>
            </a:r>
            <a:r>
              <a:rPr lang="ru-RU" sz="2400" dirty="0"/>
              <a:t> - </a:t>
            </a:r>
            <a:r>
              <a:rPr lang="ru-RU" sz="2800" dirty="0"/>
              <a:t>вид трудовой деятельности человека, который требует определённой подготовки </a:t>
            </a:r>
            <a:r>
              <a:rPr lang="ru-RU" sz="2800" dirty="0" smtClean="0"/>
              <a:t>и </a:t>
            </a:r>
            <a:r>
              <a:rPr lang="ru-RU" sz="2800" dirty="0"/>
              <a:t>служит, обычно, источником </a:t>
            </a:r>
            <a:r>
              <a:rPr lang="ru-RU" sz="2800" dirty="0" smtClean="0"/>
              <a:t>дохода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(учитель)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006666"/>
                </a:solidFill>
              </a:rPr>
              <a:t>Специальность</a:t>
            </a:r>
            <a:r>
              <a:rPr lang="ru-RU" sz="2400" dirty="0"/>
              <a:t> - </a:t>
            </a:r>
            <a:r>
              <a:rPr lang="ru-RU" sz="2800" dirty="0"/>
              <a:t>вид занятий в рамках одной </a:t>
            </a:r>
            <a:r>
              <a:rPr lang="ru-RU" sz="2800" dirty="0" smtClean="0"/>
              <a:t>профессии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(учитель русского языка)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006666"/>
                </a:solidFill>
              </a:rPr>
              <a:t>Квалификация</a:t>
            </a:r>
            <a:r>
              <a:rPr lang="ru-RU" sz="2400" dirty="0"/>
              <a:t> - </a:t>
            </a:r>
            <a:r>
              <a:rPr lang="ru-RU" sz="2800" dirty="0"/>
              <a:t>это уровень профессионального </a:t>
            </a:r>
            <a:r>
              <a:rPr lang="ru-RU" sz="2800" dirty="0" smtClean="0"/>
              <a:t>мастерства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(высшая категория)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3200" b="1" i="1" dirty="0">
                <a:solidFill>
                  <a:srgbClr val="006666"/>
                </a:solidFill>
              </a:rPr>
              <a:t>Должность</a:t>
            </a:r>
            <a:r>
              <a:rPr lang="ru-RU" sz="2400" dirty="0"/>
              <a:t> - </a:t>
            </a:r>
            <a:r>
              <a:rPr lang="ru-RU" sz="2800" dirty="0"/>
              <a:t>служебная обязанность, служебное место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(заместитель директора по УВР)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3764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000" y="19005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8080"/>
                </a:solidFill>
              </a:rPr>
              <a:t>профессия, квалификация, </a:t>
            </a:r>
            <a:r>
              <a:rPr lang="ru-RU" sz="4000" b="1" dirty="0">
                <a:solidFill>
                  <a:srgbClr val="008080"/>
                </a:solidFill>
              </a:rPr>
              <a:t>специальность, должность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27771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Врач 3-й категории, хирург, заведующий отделением 5-й городской </a:t>
            </a:r>
            <a:r>
              <a:rPr lang="ru-RU" sz="4400" dirty="0" smtClean="0"/>
              <a:t>больницы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094" y="4392755"/>
            <a:ext cx="3582480" cy="238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2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000" y="19005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8080"/>
                </a:solidFill>
              </a:rPr>
              <a:t>профессия, квалификация, </a:t>
            </a:r>
            <a:r>
              <a:rPr lang="ru-RU" sz="4000" b="1" dirty="0">
                <a:solidFill>
                  <a:srgbClr val="008080"/>
                </a:solidFill>
              </a:rPr>
              <a:t>специальность, должность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1123" y="2149831"/>
            <a:ext cx="8596668" cy="20456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Учитель математики высшей категории, директор школы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204" y="4087906"/>
            <a:ext cx="4199365" cy="236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000" y="19005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8080"/>
                </a:solidFill>
              </a:rPr>
              <a:t>профессия, квалификация, </a:t>
            </a:r>
            <a:r>
              <a:rPr lang="ru-RU" sz="4000" b="1" dirty="0">
                <a:solidFill>
                  <a:srgbClr val="008080"/>
                </a:solidFill>
              </a:rPr>
              <a:t>специальность, должность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99225"/>
            <a:ext cx="8596668" cy="22608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Инженер-механик, старший специалист, мастер инструментального </a:t>
            </a:r>
            <a:r>
              <a:rPr lang="ru-RU" sz="4400" dirty="0" smtClean="0"/>
              <a:t>цеха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001" y="4141694"/>
            <a:ext cx="3781817" cy="251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000" y="19005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8080"/>
                </a:solidFill>
              </a:rPr>
              <a:t>профессия, квалификация, </a:t>
            </a:r>
            <a:r>
              <a:rPr lang="ru-RU" sz="4000" b="1" dirty="0">
                <a:solidFill>
                  <a:srgbClr val="008080"/>
                </a:solidFill>
              </a:rPr>
              <a:t>специальность, должность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17551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Токарь-карусельщик 6-го разряда, бригадир 3-й </a:t>
            </a:r>
            <a:r>
              <a:rPr lang="ru-RU" sz="4400" dirty="0" smtClean="0"/>
              <a:t>бригады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162" y="4227665"/>
            <a:ext cx="3192108" cy="217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1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000" y="19005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8080"/>
                </a:solidFill>
              </a:rPr>
              <a:t>профессия, квалификация, </a:t>
            </a:r>
            <a:r>
              <a:rPr lang="ru-RU" sz="4000" b="1" dirty="0">
                <a:solidFill>
                  <a:srgbClr val="008080"/>
                </a:solidFill>
              </a:rPr>
              <a:t>специальность, должность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17551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Повар-кондитер 3-го разряда, заведующий </a:t>
            </a:r>
            <a:r>
              <a:rPr lang="ru-RU" sz="4400" dirty="0" smtClean="0"/>
              <a:t>столовой</a:t>
            </a:r>
            <a:endParaRPr lang="ru-RU" sz="4400" dirty="0"/>
          </a:p>
          <a:p>
            <a:pPr marL="0" indent="0" algn="ctr">
              <a:buNone/>
            </a:pP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490" y="4044875"/>
            <a:ext cx="3692177" cy="244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7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6" r="22342"/>
          <a:stretch/>
        </p:blipFill>
        <p:spPr>
          <a:xfrm>
            <a:off x="85929" y="310302"/>
            <a:ext cx="3117765" cy="30781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" r="8952" b="1647"/>
          <a:stretch/>
        </p:blipFill>
        <p:spPr>
          <a:xfrm>
            <a:off x="3444534" y="310302"/>
            <a:ext cx="3178868" cy="23898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 r="6989" b="8494"/>
          <a:stretch/>
        </p:blipFill>
        <p:spPr>
          <a:xfrm>
            <a:off x="85929" y="3574730"/>
            <a:ext cx="3466343" cy="28368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1" t="6745" r="10393"/>
          <a:stretch/>
        </p:blipFill>
        <p:spPr>
          <a:xfrm>
            <a:off x="9902915" y="105906"/>
            <a:ext cx="2113376" cy="36629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/>
          <a:stretch/>
        </p:blipFill>
        <p:spPr>
          <a:xfrm>
            <a:off x="7676025" y="4015292"/>
            <a:ext cx="4395710" cy="26383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8" r="35236"/>
          <a:stretch/>
        </p:blipFill>
        <p:spPr>
          <a:xfrm>
            <a:off x="6880801" y="310302"/>
            <a:ext cx="2764715" cy="30591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8" r="-1213"/>
          <a:stretch/>
        </p:blipFill>
        <p:spPr>
          <a:xfrm>
            <a:off x="3793112" y="3574730"/>
            <a:ext cx="3619573" cy="315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3221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206</TotalTime>
  <Words>145</Words>
  <Application>Microsoft Office PowerPoint</Application>
  <PresentationFormat>Широкоэкранный</PresentationFormat>
  <Paragraphs>34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Аспект</vt:lpstr>
      <vt:lpstr>Хочу, могу, надо</vt:lpstr>
      <vt:lpstr>Презентация PowerPoint</vt:lpstr>
      <vt:lpstr>Презентация PowerPoint</vt:lpstr>
      <vt:lpstr>профессия, квалификация, специальность, должность</vt:lpstr>
      <vt:lpstr>профессия, квалификация, специальность, должность</vt:lpstr>
      <vt:lpstr>профессия, квалификация, специальность, должность</vt:lpstr>
      <vt:lpstr>профессия, квалификация, специальность, должность</vt:lpstr>
      <vt:lpstr>профессия, квалификация, специальность, должность</vt:lpstr>
      <vt:lpstr>Презентация PowerPoint</vt:lpstr>
      <vt:lpstr>ХОЧУ+МОГУ+НАДО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Хочу, могу, надо</dc:title>
  <dc:creator>User</dc:creator>
  <cp:lastModifiedBy>User</cp:lastModifiedBy>
  <cp:revision>19</cp:revision>
  <dcterms:created xsi:type="dcterms:W3CDTF">2019-05-01T20:21:44Z</dcterms:created>
  <dcterms:modified xsi:type="dcterms:W3CDTF">2019-05-05T23:38:09Z</dcterms:modified>
</cp:coreProperties>
</file>