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7" r:id="rId7"/>
    <p:sldId id="263" r:id="rId8"/>
    <p:sldId id="261" r:id="rId9"/>
    <p:sldId id="265" r:id="rId10"/>
    <p:sldId id="266" r:id="rId11"/>
    <p:sldId id="267" r:id="rId12"/>
    <p:sldId id="268" r:id="rId13"/>
    <p:sldId id="276" r:id="rId14"/>
    <p:sldId id="262" r:id="rId15"/>
    <p:sldId id="264" r:id="rId16"/>
    <p:sldId id="269" r:id="rId17"/>
    <p:sldId id="273" r:id="rId18"/>
    <p:sldId id="272" r:id="rId19"/>
    <p:sldId id="271" r:id="rId20"/>
    <p:sldId id="275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19B9-DAD7-4AAC-9C2D-89827368C87D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D22-ADF6-4C09-ADC9-DEE332876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658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19B9-DAD7-4AAC-9C2D-89827368C87D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D22-ADF6-4C09-ADC9-DEE332876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87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19B9-DAD7-4AAC-9C2D-89827368C87D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D22-ADF6-4C09-ADC9-DEE332876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939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19B9-DAD7-4AAC-9C2D-89827368C87D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D22-ADF6-4C09-ADC9-DEE332876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19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19B9-DAD7-4AAC-9C2D-89827368C87D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D22-ADF6-4C09-ADC9-DEE332876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454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19B9-DAD7-4AAC-9C2D-89827368C87D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D22-ADF6-4C09-ADC9-DEE332876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552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19B9-DAD7-4AAC-9C2D-89827368C87D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D22-ADF6-4C09-ADC9-DEE332876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7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19B9-DAD7-4AAC-9C2D-89827368C87D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D22-ADF6-4C09-ADC9-DEE332876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304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19B9-DAD7-4AAC-9C2D-89827368C87D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D22-ADF6-4C09-ADC9-DEE332876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687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19B9-DAD7-4AAC-9C2D-89827368C87D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D22-ADF6-4C09-ADC9-DEE332876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353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C19B9-DAD7-4AAC-9C2D-89827368C87D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D22-ADF6-4C09-ADC9-DEE332876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8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C19B9-DAD7-4AAC-9C2D-89827368C87D}" type="datetimeFigureOut">
              <a:rPr lang="ru-RU" smtClean="0"/>
              <a:t>30.10.2021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3CD22-ADF6-4C09-ADC9-DEE332876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03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187624" y="249213"/>
            <a:ext cx="6913563" cy="1196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67500" lnSpcReduction="20000"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Century Gothic" panose="020B0502020202020204" pitchFamily="34" charset="0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Century Gothic" panose="020B0502020202020204" pitchFamily="34" charset="0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Century Gothic" panose="020B0502020202020204" pitchFamily="34" charset="0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Century Gothic" panose="020B0502020202020204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BEBEB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/>
            </a:r>
            <a:b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BEBEB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</a:br>
            <a:r>
              <a:rPr kumimoji="0" lang="ru-RU" altLang="ru-RU" sz="9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istral" panose="03090702030407020403" pitchFamily="66" charset="0"/>
                <a:cs typeface="Times New Roman" panose="02020603050405020304" pitchFamily="18" charset="0"/>
              </a:rPr>
              <a:t>ВСЁ ДЕЛО В ШЛЯПЕ!</a:t>
            </a:r>
            <a:endParaRPr kumimoji="0" lang="ru-RU" sz="9000" b="0" i="0" u="none" strike="noStrike" kern="1200" cap="none" spc="0" normalizeH="0" baseline="0" noProof="0" dirty="0">
              <a:ln>
                <a:noFill/>
              </a:ln>
              <a:solidFill>
                <a:srgbClr val="EBEBEB"/>
              </a:solidFill>
              <a:effectLst/>
              <a:uLnTx/>
              <a:uFillTx/>
              <a:latin typeface="Mistral" panose="03090702030407020403" pitchFamily="66" charset="0"/>
            </a:endParaRPr>
          </a:p>
        </p:txBody>
      </p:sp>
      <p:pic>
        <p:nvPicPr>
          <p:cNvPr id="7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33" y="1446189"/>
            <a:ext cx="7686133" cy="5124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594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59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2759" y="548680"/>
            <a:ext cx="547260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6000" b="1" dirty="0" smtClean="0">
                <a:latin typeface="Mistral" panose="03090702030407020403" pitchFamily="66" charset="0"/>
                <a:cs typeface="Times New Roman" panose="02020603050405020304" pitchFamily="18" charset="0"/>
              </a:rPr>
              <a:t>ЧЕРНАЯ ШЛЯПА -</a:t>
            </a:r>
          </a:p>
          <a:p>
            <a:pPr lvl="0" algn="ctr" defTabSz="457207">
              <a:spcBef>
                <a:spcPct val="0"/>
              </a:spcBef>
              <a:defRPr/>
            </a:pPr>
            <a:r>
              <a:rPr lang="ru-RU" sz="4800" b="1" dirty="0" smtClean="0">
                <a:latin typeface="Mistral" panose="03090702030407020403" pitchFamily="66" charset="0"/>
                <a:cs typeface="Times New Roman" panose="02020603050405020304" pitchFamily="18" charset="0"/>
              </a:rPr>
              <a:t>РОЛЬ ОСТОРОЖНОГО, КРИТИЧНОГО ЧЕЛОВЕКА</a:t>
            </a:r>
            <a:endParaRPr lang="ru-RU" sz="4800" dirty="0">
              <a:latin typeface="Mistral" panose="03090702030407020403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88157" y="3933056"/>
            <a:ext cx="73448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Используем логическое мышление и анализ. Рассматриваем сложности, недостатки и слабые места, обнаруживаем подводные камни, но без </a:t>
            </a:r>
            <a:r>
              <a:rPr lang="ru-RU" altLang="ru-RU" sz="2800" dirty="0" smtClean="0">
                <a:latin typeface="Arial Black" pitchFamily="34" charset="0"/>
              </a:rPr>
              <a:t>страха.</a:t>
            </a:r>
            <a:endParaRPr lang="ru-RU" altLang="ru-RU" sz="2800" dirty="0">
              <a:latin typeface="Arial Black" pitchFamily="34" charset="0"/>
            </a:endParaRPr>
          </a:p>
        </p:txBody>
      </p:sp>
      <p:pic>
        <p:nvPicPr>
          <p:cNvPr id="9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7600">
            <a:off x="5446877" y="279866"/>
            <a:ext cx="3841232" cy="354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679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59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571106" y="692696"/>
            <a:ext cx="547260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6000" b="1" dirty="0" smtClean="0">
                <a:solidFill>
                  <a:srgbClr val="FFC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ЖЕЛТАЯ ШЛЯПА -</a:t>
            </a:r>
          </a:p>
          <a:p>
            <a:pPr lvl="0" algn="ctr" defTabSz="457207">
              <a:spcBef>
                <a:spcPct val="0"/>
              </a:spcBef>
              <a:defRPr/>
            </a:pPr>
            <a:r>
              <a:rPr lang="ru-RU" sz="4800" b="1" dirty="0" smtClean="0">
                <a:latin typeface="Mistral" panose="03090702030407020403" pitchFamily="66" charset="0"/>
                <a:cs typeface="Times New Roman" panose="02020603050405020304" pitchFamily="18" charset="0"/>
              </a:rPr>
              <a:t>РОЛЬ ОПТИМИСТА, УВЕРЕННОГО ЧЕЛОВЕКА</a:t>
            </a:r>
            <a:endParaRPr lang="ru-RU" sz="4800" dirty="0">
              <a:latin typeface="Mistral" panose="03090702030407020403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3717032"/>
            <a:ext cx="73448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latin typeface="Arial Black" pitchFamily="34" charset="0"/>
              </a:rPr>
              <a:t>Видим только хорошее, верим в лучшее, в свои силы, видим прекрасные перспективы и твёрдо уверены в благоприятном </a:t>
            </a:r>
            <a:r>
              <a:rPr lang="ru-RU" altLang="ru-RU" sz="3200" b="1" dirty="0" smtClean="0">
                <a:latin typeface="Arial Black" pitchFamily="34" charset="0"/>
              </a:rPr>
              <a:t>исходе.</a:t>
            </a:r>
            <a:endParaRPr lang="ru-RU" altLang="ru-RU" sz="4000" b="1" dirty="0">
              <a:latin typeface="Arial Black" pitchFamily="34" charset="0"/>
            </a:endParaRPr>
          </a:p>
        </p:txBody>
      </p:sp>
      <p:pic>
        <p:nvPicPr>
          <p:cNvPr id="9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3155">
            <a:off x="-113587" y="297056"/>
            <a:ext cx="3739010" cy="336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799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59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2759" y="548680"/>
            <a:ext cx="547260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5400" b="1" dirty="0" smtClean="0">
                <a:solidFill>
                  <a:srgbClr val="00B05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ЗЕЛЕНАЯ ШЛЯПА -</a:t>
            </a:r>
          </a:p>
          <a:p>
            <a:pPr lvl="0" algn="ctr" defTabSz="457207">
              <a:spcBef>
                <a:spcPct val="0"/>
              </a:spcBef>
              <a:defRPr/>
            </a:pPr>
            <a:r>
              <a:rPr lang="ru-RU" sz="4800" b="1" dirty="0" smtClean="0">
                <a:latin typeface="Mistral" panose="03090702030407020403" pitchFamily="66" charset="0"/>
                <a:cs typeface="Times New Roman" panose="02020603050405020304" pitchFamily="18" charset="0"/>
              </a:rPr>
              <a:t>РОЛЬ ТВОРЧЕСКОГО ЧЕЛОВЕКА, КРЕАТИВЩИКА</a:t>
            </a:r>
            <a:endParaRPr lang="ru-RU" sz="4800" dirty="0">
              <a:latin typeface="Mistral" panose="03090702030407020403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88157" y="3696757"/>
            <a:ext cx="73448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Упор делается на поиске новых решений, творческом и нестандартном взгляде на происходящее. Это неординарность и нетипичное поведение. </a:t>
            </a:r>
          </a:p>
        </p:txBody>
      </p:sp>
      <p:pic>
        <p:nvPicPr>
          <p:cNvPr id="10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1179">
            <a:off x="5614417" y="175882"/>
            <a:ext cx="3722575" cy="3464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045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4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491880" y="620941"/>
            <a:ext cx="547260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6000" b="1" dirty="0" smtClean="0">
                <a:solidFill>
                  <a:schemeClr val="accent1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СИНЯЯ ШЛЯПА -</a:t>
            </a:r>
          </a:p>
          <a:p>
            <a:pPr lvl="0" algn="ctr" defTabSz="457207">
              <a:spcBef>
                <a:spcPct val="0"/>
              </a:spcBef>
              <a:defRPr/>
            </a:pPr>
            <a:r>
              <a:rPr lang="ru-RU" sz="4800" b="1" dirty="0" smtClean="0">
                <a:latin typeface="Mistral" panose="03090702030407020403" pitchFamily="66" charset="0"/>
                <a:cs typeface="Times New Roman" panose="02020603050405020304" pitchFamily="18" charset="0"/>
              </a:rPr>
              <a:t>РОЛЬ РУКОВОДИТЕЛЯ, КООРДИНАТОРА</a:t>
            </a:r>
            <a:endParaRPr lang="ru-RU" sz="4800" dirty="0">
              <a:latin typeface="Mistral" panose="03090702030407020403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3441551"/>
            <a:ext cx="734481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Шляпа над шляпами. </a:t>
            </a:r>
            <a:endParaRPr lang="ru-RU" altLang="ru-RU" sz="2800" dirty="0" smtClean="0">
              <a:latin typeface="Arial Black" pitchFamily="34" charset="0"/>
            </a:endParaRPr>
          </a:p>
          <a:p>
            <a:pPr lvl="0"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 smtClean="0">
                <a:latin typeface="Arial Black" pitchFamily="34" charset="0"/>
              </a:rPr>
              <a:t>Она </a:t>
            </a:r>
            <a:r>
              <a:rPr lang="ru-RU" altLang="ru-RU" sz="2800" dirty="0">
                <a:latin typeface="Arial Black" pitchFamily="34" charset="0"/>
              </a:rPr>
              <a:t>обобщает деятельность всех шляп-ролей, организовывает весь процесс, ставит цели, контролирует исполнение, подводит общие итоги и делает </a:t>
            </a:r>
            <a:r>
              <a:rPr lang="ru-RU" altLang="ru-RU" sz="2800" dirty="0" smtClean="0">
                <a:latin typeface="Arial Black" pitchFamily="34" charset="0"/>
              </a:rPr>
              <a:t>выводы.</a:t>
            </a:r>
            <a:endParaRPr lang="ru-RU" altLang="ru-RU" sz="2800" dirty="0">
              <a:latin typeface="Arial Black" pitchFamily="34" charset="0"/>
            </a:endParaRPr>
          </a:p>
        </p:txBody>
      </p:sp>
      <p:pic>
        <p:nvPicPr>
          <p:cNvPr id="10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1680">
            <a:off x="-103692" y="235969"/>
            <a:ext cx="3858564" cy="3236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24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31820" y="3245557"/>
            <a:ext cx="369800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3200" b="1" dirty="0" smtClean="0">
                <a:latin typeface="Mistral" panose="03090702030407020403" pitchFamily="66" charset="0"/>
                <a:cs typeface="Times New Roman" panose="02020603050405020304" pitchFamily="18" charset="0"/>
              </a:rPr>
              <a:t>ОБЪЕКТ </a:t>
            </a:r>
          </a:p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3200" b="1" dirty="0" smtClean="0">
                <a:latin typeface="Mistral" panose="03090702030407020403" pitchFamily="66" charset="0"/>
                <a:cs typeface="Times New Roman" panose="02020603050405020304" pitchFamily="18" charset="0"/>
              </a:rPr>
              <a:t>ИССЛЕДОВАНИЯ</a:t>
            </a:r>
            <a:endParaRPr lang="ru-RU" sz="3200" dirty="0">
              <a:latin typeface="Mistral" panose="03090702030407020403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264119"/>
            <a:ext cx="67016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4800" b="1" dirty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ШЕСТЬ ШЛЯП МЫШЛЕНИЯ</a:t>
            </a:r>
          </a:p>
        </p:txBody>
      </p:sp>
      <p:pic>
        <p:nvPicPr>
          <p:cNvPr id="7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974" y="4221622"/>
            <a:ext cx="1517462" cy="1401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019142"/>
            <a:ext cx="1555173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323" y="5441359"/>
            <a:ext cx="1617000" cy="134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202" y="4322775"/>
            <a:ext cx="1544509" cy="143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466" y="1755928"/>
            <a:ext cx="1660478" cy="149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468" y="1628800"/>
            <a:ext cx="1660768" cy="13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Стрелка вниз 13"/>
          <p:cNvSpPr/>
          <p:nvPr/>
        </p:nvSpPr>
        <p:spPr>
          <a:xfrm>
            <a:off x="4842667" y="2360640"/>
            <a:ext cx="293757" cy="6966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8078437">
            <a:off x="3066024" y="2785825"/>
            <a:ext cx="290002" cy="872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3158283">
            <a:off x="6401685" y="2756393"/>
            <a:ext cx="290002" cy="872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14578915">
            <a:off x="3096306" y="4063290"/>
            <a:ext cx="290002" cy="872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10800000">
            <a:off x="4846422" y="4569681"/>
            <a:ext cx="290002" cy="7050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6990165">
            <a:off x="6585456" y="4063290"/>
            <a:ext cx="290002" cy="8729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1254679"/>
            <a:ext cx="30909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ПОЗИТИВНОЕ МЫШЛЕНИЕ</a:t>
            </a:r>
            <a:endParaRPr lang="ru-RU" sz="2400" dirty="0">
              <a:solidFill>
                <a:prstClr val="black"/>
              </a:solidFill>
              <a:latin typeface="Mistral" panose="03090702030407020403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5779" y="5762039"/>
            <a:ext cx="33858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ПРОБЛЕМЫ, ПРОТИВОРЕЧИЯ</a:t>
            </a:r>
            <a:endParaRPr lang="ru-RU" sz="2400" dirty="0">
              <a:solidFill>
                <a:prstClr val="black"/>
              </a:solidFill>
              <a:latin typeface="Mistral" panose="03090702030407020403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755764" y="6022096"/>
            <a:ext cx="9605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ФАКТЫ</a:t>
            </a:r>
            <a:endParaRPr lang="ru-RU" sz="2400" dirty="0">
              <a:solidFill>
                <a:prstClr val="black"/>
              </a:solidFill>
              <a:latin typeface="Mistral" panose="03090702030407020403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617620" y="3944404"/>
            <a:ext cx="15263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ТВОРЧЕСТВО</a:t>
            </a:r>
            <a:endParaRPr lang="ru-RU" sz="2400" dirty="0">
              <a:solidFill>
                <a:prstClr val="black"/>
              </a:solidFill>
              <a:latin typeface="Mistral" panose="03090702030407020403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380312" y="1096960"/>
            <a:ext cx="16209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ОБОБЩЕНИЕ</a:t>
            </a:r>
            <a:endParaRPr lang="ru-RU" sz="2400" dirty="0">
              <a:solidFill>
                <a:prstClr val="black"/>
              </a:solidFill>
              <a:latin typeface="Mistral" panose="03090702030407020403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550579" y="1167135"/>
            <a:ext cx="11657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ЭМОЦИИ</a:t>
            </a:r>
            <a:endParaRPr lang="ru-RU" sz="2400" dirty="0">
              <a:solidFill>
                <a:prstClr val="black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96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20960"/>
            <a:ext cx="7632848" cy="3408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4076" y="3573016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457207">
              <a:spcBef>
                <a:spcPct val="0"/>
              </a:spcBef>
              <a:defRPr/>
            </a:pPr>
            <a:r>
              <a:rPr lang="ru-RU" altLang="ru-RU" sz="4400" b="1" dirty="0" smtClean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ВОПРОСЫ:</a:t>
            </a:r>
            <a:endParaRPr lang="ru-RU" altLang="ru-RU" sz="4400" b="1" dirty="0">
              <a:solidFill>
                <a:srgbClr val="FF0000"/>
              </a:solidFill>
              <a:latin typeface="Mistral" panose="03090702030407020403" pitchFamily="66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4221088"/>
            <a:ext cx="84969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•	Что мы знаем?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•	Что не знаем?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•	Что нужно узнать?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•	Как и где взять </a:t>
            </a:r>
            <a:r>
              <a:rPr lang="ru-RU" altLang="ru-RU" sz="2800" dirty="0" smtClean="0">
                <a:latin typeface="Arial Black" pitchFamily="34" charset="0"/>
              </a:rPr>
              <a:t>необходимую информацию</a:t>
            </a:r>
            <a:r>
              <a:rPr lang="ru-RU" altLang="ru-RU" sz="2800" dirty="0">
                <a:latin typeface="Arial Black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950092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846" y="0"/>
            <a:ext cx="7559526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4076" y="3573016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457207">
              <a:spcBef>
                <a:spcPct val="0"/>
              </a:spcBef>
              <a:defRPr/>
            </a:pPr>
            <a:r>
              <a:rPr lang="ru-RU" altLang="ru-RU" sz="4400" b="1" dirty="0" smtClean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ВОПРОСЫ:</a:t>
            </a:r>
            <a:endParaRPr lang="ru-RU" altLang="ru-RU" sz="4400" b="1" dirty="0">
              <a:solidFill>
                <a:srgbClr val="FF0000"/>
              </a:solidFill>
              <a:latin typeface="Mistral" panose="03090702030407020403" pitchFamily="66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4221088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latin typeface="Arial Black" pitchFamily="34" charset="0"/>
              </a:rPr>
              <a:t>•	Чего я хочу на самом деле?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latin typeface="Arial Black" pitchFamily="34" charset="0"/>
              </a:rPr>
              <a:t>•	Что я чувствую?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latin typeface="Arial Black" pitchFamily="34" charset="0"/>
              </a:rPr>
              <a:t>•	Что говорит моя интуиция?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latin typeface="Arial Black" pitchFamily="34" charset="0"/>
              </a:rPr>
              <a:t>•	Что для меня важно?</a:t>
            </a:r>
          </a:p>
        </p:txBody>
      </p:sp>
    </p:spTree>
    <p:extLst>
      <p:ext uri="{BB962C8B-B14F-4D97-AF65-F5344CB8AC3E}">
        <p14:creationId xmlns:p14="http://schemas.microsoft.com/office/powerpoint/2010/main" val="9929821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33" y="0"/>
            <a:ext cx="7724656" cy="357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4076" y="3573016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457207">
              <a:spcBef>
                <a:spcPct val="0"/>
              </a:spcBef>
              <a:defRPr/>
            </a:pPr>
            <a:r>
              <a:rPr lang="ru-RU" altLang="ru-RU" sz="4400" b="1" dirty="0" smtClean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ВОПРОСЫ:</a:t>
            </a:r>
            <a:endParaRPr lang="ru-RU" altLang="ru-RU" sz="4400" b="1" dirty="0">
              <a:solidFill>
                <a:srgbClr val="FF0000"/>
              </a:solidFill>
              <a:latin typeface="Mistral" panose="03090702030407020403" pitchFamily="66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4221088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latin typeface="Arial Black" pitchFamily="34" charset="0"/>
              </a:rPr>
              <a:t>•	Чего мне опасаться?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latin typeface="Arial Black" pitchFamily="34" charset="0"/>
              </a:rPr>
              <a:t>•	Какие слабые моменты?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latin typeface="Arial Black" pitchFamily="34" charset="0"/>
              </a:rPr>
              <a:t>•	Какие трудности могут быть?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latin typeface="Arial Black" pitchFamily="34" charset="0"/>
              </a:rPr>
              <a:t>•	Каких ошибок нужно избежать?</a:t>
            </a:r>
          </a:p>
        </p:txBody>
      </p:sp>
    </p:spTree>
    <p:extLst>
      <p:ext uri="{BB962C8B-B14F-4D97-AF65-F5344CB8AC3E}">
        <p14:creationId xmlns:p14="http://schemas.microsoft.com/office/powerpoint/2010/main" val="30810266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99" y="0"/>
            <a:ext cx="7545202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4076" y="3451647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457207">
              <a:spcBef>
                <a:spcPct val="0"/>
              </a:spcBef>
              <a:defRPr/>
            </a:pPr>
            <a:r>
              <a:rPr lang="ru-RU" altLang="ru-RU" sz="4400" b="1" dirty="0" smtClean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ВОПРОСЫ:</a:t>
            </a:r>
            <a:endParaRPr lang="ru-RU" altLang="ru-RU" sz="4400" b="1" dirty="0">
              <a:solidFill>
                <a:srgbClr val="FF0000"/>
              </a:solidFill>
              <a:latin typeface="Mistral" panose="03090702030407020403" pitchFamily="66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7056" y="4009628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•	Каким способом достичь?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•	Какие возможности для меня открываются?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•	Как усовершенствовать?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•	Какие сильные стороны?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•	Насколько интересна эта идея?</a:t>
            </a:r>
          </a:p>
        </p:txBody>
      </p:sp>
    </p:spTree>
    <p:extLst>
      <p:ext uri="{BB962C8B-B14F-4D97-AF65-F5344CB8AC3E}">
        <p14:creationId xmlns:p14="http://schemas.microsoft.com/office/powerpoint/2010/main" val="343427770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78" y="0"/>
            <a:ext cx="7591181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4076" y="3451647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457207">
              <a:spcBef>
                <a:spcPct val="0"/>
              </a:spcBef>
              <a:defRPr/>
            </a:pPr>
            <a:r>
              <a:rPr lang="ru-RU" altLang="ru-RU" sz="4400" b="1" dirty="0" smtClean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ВОПРОСЫ:</a:t>
            </a:r>
            <a:endParaRPr lang="ru-RU" altLang="ru-RU" sz="4400" b="1" dirty="0">
              <a:solidFill>
                <a:srgbClr val="FF0000"/>
              </a:solidFill>
              <a:latin typeface="Mistral" panose="03090702030407020403" pitchFamily="66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9281" y="4077072"/>
            <a:ext cx="84969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latin typeface="Arial Black" pitchFamily="34" charset="0"/>
              </a:rPr>
              <a:t>•	Как выбрать и то, и другое?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latin typeface="Arial Black" pitchFamily="34" charset="0"/>
              </a:rPr>
              <a:t>•	Что </a:t>
            </a:r>
            <a:r>
              <a:rPr lang="ru-RU" altLang="ru-RU" sz="3200" dirty="0" smtClean="0">
                <a:latin typeface="Arial Black" pitchFamily="34" charset="0"/>
              </a:rPr>
              <a:t>ещё </a:t>
            </a:r>
            <a:r>
              <a:rPr lang="ru-RU" altLang="ru-RU" sz="3200" dirty="0">
                <a:latin typeface="Arial Black" pitchFamily="34" charset="0"/>
              </a:rPr>
              <a:t>можно поменять?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latin typeface="Arial Black" pitchFamily="34" charset="0"/>
              </a:rPr>
              <a:t>•	Каким образом сделать </a:t>
            </a:r>
            <a:r>
              <a:rPr lang="ru-RU" altLang="ru-RU" sz="3200" dirty="0" smtClean="0">
                <a:latin typeface="Arial Black" pitchFamily="34" charset="0"/>
              </a:rPr>
              <a:t>ещё </a:t>
            </a:r>
            <a:r>
              <a:rPr lang="ru-RU" altLang="ru-RU" sz="3200" dirty="0">
                <a:latin typeface="Arial Black" pitchFamily="34" charset="0"/>
              </a:rPr>
              <a:t>интереснее?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latin typeface="Arial Black" pitchFamily="34" charset="0"/>
              </a:rPr>
              <a:t>•	</a:t>
            </a:r>
            <a:r>
              <a:rPr lang="ru-RU" altLang="ru-RU" sz="3200" dirty="0" smtClean="0">
                <a:latin typeface="Arial Black" pitchFamily="34" charset="0"/>
              </a:rPr>
              <a:t>Как сделать прорыв?</a:t>
            </a:r>
            <a:endParaRPr lang="ru-RU" altLang="ru-RU" sz="32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14633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226" y="1628800"/>
            <a:ext cx="66967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defRPr/>
            </a:pPr>
            <a:r>
              <a:rPr lang="ru-RU" sz="3600" b="1" dirty="0" smtClean="0">
                <a:latin typeface="Arial Black" panose="020B0A04020102020204" pitchFamily="34" charset="0"/>
                <a:cs typeface="Myanmar Text" panose="020B0502040204020203" pitchFamily="34" charset="0"/>
              </a:rPr>
              <a:t>Любое </a:t>
            </a:r>
            <a:r>
              <a:rPr lang="ru-RU" sz="3600" b="1" dirty="0">
                <a:latin typeface="Arial Black" panose="020B0A04020102020204" pitchFamily="34" charset="0"/>
                <a:cs typeface="Myanmar Text" panose="020B0502040204020203" pitchFamily="34" charset="0"/>
              </a:rPr>
              <a:t>исследование начинается с выявления проблемы, которая стоит либо перед конкретным учеником, либо перед обществом в целом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897" y="349205"/>
            <a:ext cx="92890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4800" b="1" dirty="0" smtClean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С ЧЕГО НАЧИНАЕТСЯ ИССЛЕДОВАНИЕ?</a:t>
            </a:r>
            <a:endParaRPr lang="ru-RU" sz="4800" dirty="0">
              <a:solidFill>
                <a:srgbClr val="EBEBEB"/>
              </a:solidFill>
              <a:latin typeface="Mistral" panose="03090702030407020403" pitchFamily="66" charset="0"/>
            </a:endParaRPr>
          </a:p>
        </p:txBody>
      </p:sp>
      <p:pic>
        <p:nvPicPr>
          <p:cNvPr id="6157" name="Picture 13" descr="C:\Users\HP\Desktop\magic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701470"/>
            <a:ext cx="4563244" cy="315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44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75" y="1538"/>
            <a:ext cx="7601968" cy="342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4076" y="3451647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457207">
              <a:spcBef>
                <a:spcPct val="0"/>
              </a:spcBef>
              <a:defRPr/>
            </a:pPr>
            <a:r>
              <a:rPr lang="ru-RU" altLang="ru-RU" sz="4400" b="1" dirty="0" smtClean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ВОПРОСЫ:</a:t>
            </a:r>
            <a:endParaRPr lang="ru-RU" altLang="ru-RU" sz="4400" b="1" dirty="0">
              <a:solidFill>
                <a:srgbClr val="FF0000"/>
              </a:solidFill>
              <a:latin typeface="Mistral" panose="03090702030407020403" pitchFamily="66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9281" y="4077072"/>
            <a:ext cx="84969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•	Какие задачи?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•	Что делать в первую очередь?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•	Как распределить обязанности?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•	К какому результату мы стремимся?</a:t>
            </a:r>
          </a:p>
          <a:p>
            <a:pPr lvl="0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•	Какие выводы можно сделать?</a:t>
            </a:r>
          </a:p>
        </p:txBody>
      </p:sp>
    </p:spTree>
    <p:extLst>
      <p:ext uri="{BB962C8B-B14F-4D97-AF65-F5344CB8AC3E}">
        <p14:creationId xmlns:p14="http://schemas.microsoft.com/office/powerpoint/2010/main" val="47330928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404664"/>
            <a:ext cx="74888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Чтобы взглянуть на мир с другой стороны, смените шляпу – ключевая идея метода де </a:t>
            </a:r>
            <a:r>
              <a:rPr lang="ru-RU" altLang="ru-RU" sz="2800" dirty="0" err="1">
                <a:latin typeface="Arial Black" pitchFamily="34" charset="0"/>
              </a:rPr>
              <a:t>Боно</a:t>
            </a:r>
            <a:r>
              <a:rPr lang="ru-RU" altLang="ru-RU" sz="2800" dirty="0">
                <a:latin typeface="Arial Black" pitchFamily="34" charset="0"/>
              </a:rPr>
              <a:t>. 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177" y="1789660"/>
            <a:ext cx="6827471" cy="38439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64329" y="5704434"/>
            <a:ext cx="78153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4800" b="1" dirty="0" smtClean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МЕНЯЙТЕ ШЛЯПЫ, КОЛЛЕГИ!</a:t>
            </a:r>
            <a:endParaRPr lang="ru-RU" altLang="ru-RU" sz="4800" b="1" dirty="0">
              <a:solidFill>
                <a:srgbClr val="FF0000"/>
              </a:solidFill>
              <a:latin typeface="Mistral" panose="03090702030407020403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29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897" y="349205"/>
            <a:ext cx="92890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4800" b="1" dirty="0" smtClean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УМЕНИЕ ВИДЕТЬ ПРОБЛЕМЫ -</a:t>
            </a:r>
            <a:endParaRPr lang="ru-RU" sz="4800" dirty="0">
              <a:solidFill>
                <a:srgbClr val="EBEBEB"/>
              </a:solidFill>
              <a:latin typeface="Mistral" panose="03090702030407020403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82005" y="1270695"/>
            <a:ext cx="73448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defRPr/>
            </a:pPr>
            <a:r>
              <a:rPr lang="ru-RU" sz="4000" b="1" dirty="0">
                <a:latin typeface="Arial Black" panose="020B0A04020102020204" pitchFamily="34" charset="0"/>
              </a:rPr>
              <a:t>свойство мышления человека, способность изменять собственную точку зрения, смотреть на объект исследования с разных сторон</a:t>
            </a:r>
          </a:p>
        </p:txBody>
      </p:sp>
      <p:pic>
        <p:nvPicPr>
          <p:cNvPr id="5122" name="Picture 2" descr="коричневые предметы - по цветам - Кира-скрап - клипарт и рамки на прозрачном  фон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34" y="5301208"/>
            <a:ext cx="2144750" cy="119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Шляпы PNG фотографии скачать бесплатно, шляпа PNG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385" y="5211697"/>
            <a:ext cx="1728876" cy="1619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Кира-скрап - клипарт и рамки на прозрачном фон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108550"/>
            <a:ext cx="1660157" cy="1450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Кира-скрап - клипарт и рамки на прозрачном фон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760" y="4999353"/>
            <a:ext cx="1872208" cy="156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84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269" y="4725144"/>
            <a:ext cx="92890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6000" b="1" dirty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ШЕСТЬ ШЛЯП МЫШЛЕНИЯ </a:t>
            </a:r>
            <a:endParaRPr lang="ru-RU" altLang="ru-RU" sz="6000" b="1" dirty="0" smtClean="0">
              <a:solidFill>
                <a:srgbClr val="FF0000"/>
              </a:solidFill>
              <a:latin typeface="Mistral" panose="03090702030407020403" pitchFamily="66" charset="0"/>
              <a:cs typeface="Times New Roman" panose="02020603050405020304" pitchFamily="18" charset="0"/>
            </a:endParaRPr>
          </a:p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6000" b="1" dirty="0" smtClean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Эдварда </a:t>
            </a:r>
            <a:r>
              <a:rPr lang="ru-RU" altLang="ru-RU" sz="6000" b="1" dirty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де </a:t>
            </a:r>
            <a:r>
              <a:rPr lang="ru-RU" altLang="ru-RU" sz="6000" b="1" dirty="0" err="1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Боно</a:t>
            </a:r>
            <a:endParaRPr lang="ru-RU" altLang="ru-RU" sz="6000" b="1" dirty="0">
              <a:solidFill>
                <a:srgbClr val="FF0000"/>
              </a:solidFill>
              <a:latin typeface="Mistral" panose="03090702030407020403" pitchFamily="66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Six Thinking Hats: Definition, Benefits &amp; Framework Explained | Marketing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673" y="151585"/>
            <a:ext cx="6588224" cy="46048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1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897" y="349205"/>
            <a:ext cx="92890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4800" b="1" dirty="0" smtClean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ОПРЕДЕЛЕНИЕ ПРОБЛЕМЫ ИССЛЕДОВАНИЯ ПОСРЕДСТВОМ МЕТОДА «ШЕСТЬ ШЛЯП МЫШЛЕНИЯ»</a:t>
            </a:r>
            <a:endParaRPr lang="ru-RU" sz="4800" dirty="0">
              <a:solidFill>
                <a:srgbClr val="EBEBEB"/>
              </a:solidFill>
              <a:latin typeface="Mistral" panose="03090702030407020403" pitchFamily="66" charset="0"/>
            </a:endParaRPr>
          </a:p>
        </p:txBody>
      </p:sp>
      <p:pic>
        <p:nvPicPr>
          <p:cNvPr id="3074" name="Picture 2" descr="Streamline discussions and develop critical thinking skills with different  thinking cap… | Six thinking hats, Creative thinking skills, Valentines day  coloring p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" y="2535020"/>
            <a:ext cx="9134103" cy="435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536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3568" y="404664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3600" b="1" dirty="0" smtClean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ЭДВАРД ЧАРЛЬЗ ФРЭНСИС ПУБЛИЙ ДЕ БОНО</a:t>
            </a:r>
            <a:endParaRPr lang="ru-RU" sz="3600" dirty="0">
              <a:solidFill>
                <a:srgbClr val="EBEBEB"/>
              </a:solidFill>
              <a:latin typeface="Mistral" panose="03090702030407020403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5903" y="1124744"/>
            <a:ext cx="4440113" cy="6899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defTabSz="457207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latin typeface="Arial Black" panose="020B0A04020102020204" pitchFamily="34" charset="0"/>
              </a:rPr>
              <a:t>Родился </a:t>
            </a:r>
            <a:r>
              <a:rPr lang="ru-RU" sz="2000" b="1" dirty="0">
                <a:latin typeface="Arial Black" panose="020B0A04020102020204" pitchFamily="34" charset="0"/>
              </a:rPr>
              <a:t>на </a:t>
            </a:r>
            <a:r>
              <a:rPr lang="ru-RU" sz="2000" b="1" dirty="0" smtClean="0">
                <a:latin typeface="Arial Black" panose="020B0A04020102020204" pitchFamily="34" charset="0"/>
              </a:rPr>
              <a:t>Мальте в </a:t>
            </a:r>
            <a:r>
              <a:rPr lang="ru-RU" sz="2000" b="1" dirty="0">
                <a:latin typeface="Arial Black" panose="020B0A04020102020204" pitchFamily="34" charset="0"/>
              </a:rPr>
              <a:t>1933 году. </a:t>
            </a:r>
            <a:endParaRPr lang="ru-RU" sz="2000" b="1" dirty="0" smtClean="0">
              <a:latin typeface="Arial Black" panose="020B0A04020102020204" pitchFamily="34" charset="0"/>
            </a:endParaRPr>
          </a:p>
          <a:p>
            <a:pPr lvl="0" algn="ctr" defTabSz="457207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defRPr/>
            </a:pPr>
            <a:r>
              <a:rPr lang="ru-RU" sz="2000" b="1" dirty="0" smtClean="0">
                <a:latin typeface="Arial Black" panose="020B0A04020102020204" pitchFamily="34" charset="0"/>
              </a:rPr>
              <a:t>Автор </a:t>
            </a:r>
            <a:r>
              <a:rPr lang="ru-RU" sz="2000" b="1" dirty="0">
                <a:latin typeface="Arial Black" panose="020B0A04020102020204" pitchFamily="34" charset="0"/>
              </a:rPr>
              <a:t>идеи нестандартного </a:t>
            </a:r>
            <a:r>
              <a:rPr lang="ru-RU" sz="2000" b="1" dirty="0" smtClean="0">
                <a:latin typeface="Arial Black" panose="020B0A04020102020204" pitchFamily="34" charset="0"/>
              </a:rPr>
              <a:t>(</a:t>
            </a:r>
            <a:r>
              <a:rPr lang="ru-RU" sz="2000" b="1" dirty="0">
                <a:latin typeface="Arial Black" panose="020B0A04020102020204" pitchFamily="34" charset="0"/>
              </a:rPr>
              <a:t>латерального) мышления. </a:t>
            </a:r>
            <a:endParaRPr lang="ru-RU" sz="2000" b="1" dirty="0" smtClean="0">
              <a:latin typeface="Arial Black" panose="020B0A04020102020204" pitchFamily="34" charset="0"/>
            </a:endParaRPr>
          </a:p>
          <a:p>
            <a:pPr lvl="0" algn="ctr" defTabSz="457207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defRPr/>
            </a:pPr>
            <a:r>
              <a:rPr lang="ru-RU" sz="2000" b="1" dirty="0" smtClean="0">
                <a:latin typeface="Arial Black" panose="020B0A04020102020204" pitchFamily="34" charset="0"/>
              </a:rPr>
              <a:t>Номинант </a:t>
            </a:r>
            <a:r>
              <a:rPr lang="ru-RU" sz="2000" b="1" dirty="0">
                <a:latin typeface="Arial Black" panose="020B0A04020102020204" pitchFamily="34" charset="0"/>
              </a:rPr>
              <a:t>Нобелевской премии 2005 года</a:t>
            </a:r>
            <a:r>
              <a:rPr lang="ru-RU" sz="2000" b="1" dirty="0" smtClean="0">
                <a:latin typeface="Arial Black" panose="020B0A04020102020204" pitchFamily="34" charset="0"/>
              </a:rPr>
              <a:t>.</a:t>
            </a:r>
          </a:p>
          <a:p>
            <a:pPr lvl="0" algn="ctr" defTabSz="457207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defRPr/>
            </a:pPr>
            <a:r>
              <a:rPr lang="ru-RU" sz="2000" b="1" dirty="0">
                <a:latin typeface="Arial Black" panose="020B0A04020102020204" pitchFamily="34" charset="0"/>
              </a:rPr>
              <a:t> Его труды имеют широкий спектр: от обучения пятилетних детей  до работы с руководителями крупнейших корпораций мира. </a:t>
            </a:r>
            <a:endParaRPr lang="ru-RU" sz="2000" b="1" dirty="0" smtClean="0">
              <a:latin typeface="Arial Black" panose="020B0A04020102020204" pitchFamily="34" charset="0"/>
            </a:endParaRPr>
          </a:p>
          <a:p>
            <a:pPr lvl="0" algn="ctr" defTabSz="457207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defRPr/>
            </a:pPr>
            <a:r>
              <a:rPr lang="ru-RU" sz="2000" b="1" dirty="0" smtClean="0">
                <a:latin typeface="Arial Black" panose="020B0A04020102020204" pitchFamily="34" charset="0"/>
              </a:rPr>
              <a:t>Эдвард </a:t>
            </a:r>
            <a:r>
              <a:rPr lang="ru-RU" sz="2000" b="1" dirty="0">
                <a:latin typeface="Arial Black" panose="020B0A04020102020204" pitchFamily="34" charset="0"/>
              </a:rPr>
              <a:t>де </a:t>
            </a:r>
            <a:r>
              <a:rPr lang="ru-RU" sz="2000" b="1" dirty="0" err="1">
                <a:latin typeface="Arial Black" panose="020B0A04020102020204" pitchFamily="34" charset="0"/>
              </a:rPr>
              <a:t>Боно</a:t>
            </a:r>
            <a:r>
              <a:rPr lang="ru-RU" sz="2000" b="1" dirty="0">
                <a:latin typeface="Arial Black" panose="020B0A04020102020204" pitchFamily="34" charset="0"/>
              </a:rPr>
              <a:t> написал множество научных работ, в том числе «Дети решают проблемы».</a:t>
            </a:r>
          </a:p>
          <a:p>
            <a:pPr lvl="0" algn="ctr" defTabSz="457207">
              <a:lnSpc>
                <a:spcPct val="150000"/>
              </a:lnSpc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defRPr/>
            </a:pPr>
            <a:endParaRPr lang="ru-RU" sz="2400" b="1" dirty="0">
              <a:latin typeface="Arial Black" panose="020B0A04020102020204" pitchFamily="34" charset="0"/>
            </a:endParaRPr>
          </a:p>
          <a:p>
            <a:pPr lvl="0" algn="ctr" defTabSz="457207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defRPr/>
            </a:pPr>
            <a:r>
              <a:rPr lang="ru-RU" sz="2800" b="1" dirty="0" smtClean="0">
                <a:latin typeface="Arial Black" panose="020B0A04020102020204" pitchFamily="34" charset="0"/>
              </a:rPr>
              <a:t>  </a:t>
            </a:r>
            <a:endParaRPr lang="ru-RU" sz="2800" b="1" dirty="0">
              <a:latin typeface="Arial Black" panose="020B0A04020102020204" pitchFamily="34" charset="0"/>
            </a:endParaRPr>
          </a:p>
        </p:txBody>
      </p:sp>
      <p:pic>
        <p:nvPicPr>
          <p:cNvPr id="11268" name="Picture 4" descr="Edward De Bono - keynote speaker - Global Speakers Burea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10796"/>
            <a:ext cx="4087467" cy="5491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4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stick figure thinking png svg library - Белые Человечки Для Презентаций PNG  image with transparent background png - Free PNG Images | Stick figures,  Free png, Banner desig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180" y="2276870"/>
            <a:ext cx="2779658" cy="495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70" y="1962892"/>
            <a:ext cx="1617000" cy="134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3605622"/>
            <a:ext cx="1555173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78" y="5101384"/>
            <a:ext cx="1517462" cy="1401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543425"/>
            <a:ext cx="1660478" cy="149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065108"/>
            <a:ext cx="1544509" cy="143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914077"/>
            <a:ext cx="1660768" cy="13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9591" y="116632"/>
            <a:ext cx="8387907" cy="2559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4800" b="1" dirty="0" smtClean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ШЕСТЬ ШЛЯП МЫШЛЕНИЯ</a:t>
            </a:r>
          </a:p>
          <a:p>
            <a:pPr lvl="0" algn="ctr" defTabSz="457207">
              <a:spcBef>
                <a:spcPts val="1000"/>
              </a:spcBef>
              <a:buClr>
                <a:srgbClr val="1E5155">
                  <a:lumMod val="40000"/>
                  <a:lumOff val="60000"/>
                </a:srgbClr>
              </a:buClr>
              <a:buSzPct val="80000"/>
              <a:defRPr/>
            </a:pPr>
            <a:r>
              <a:rPr lang="ru-RU" sz="2800" b="1" dirty="0">
                <a:solidFill>
                  <a:prstClr val="black"/>
                </a:solidFill>
                <a:latin typeface="Arial Black" panose="020B0A04020102020204" pitchFamily="34" charset="0"/>
                <a:cs typeface="Myanmar Text" panose="020B0502040204020203" pitchFamily="34" charset="0"/>
              </a:rPr>
              <a:t>В основе этого метода лежит идея параллельного мышления</a:t>
            </a:r>
          </a:p>
          <a:p>
            <a:pPr lvl="0" algn="ctr" defTabSz="457207">
              <a:spcBef>
                <a:spcPct val="0"/>
              </a:spcBef>
              <a:defRPr/>
            </a:pPr>
            <a:endParaRPr lang="ru-RU" sz="4800" dirty="0">
              <a:solidFill>
                <a:srgbClr val="EBEBEB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08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4040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11111E-6 0.00046 L 0.08924 0.06041 L 0.09861 0.06597 C 0.11771 0.075 0.13976 0.08264 0.16944 0.08264 C 0.2033 0.08264 0.24514 0.07361 0.26424 0.06458 L 0.29653 0.03819 L 0.33906 0.00046 L 1.11111E-6 0.00046 Z " pathEditMode="relative" rAng="0" ptsTypes="FAffFAFF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44" y="4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00"/>
                            </p:stCondLst>
                            <p:childTnLst>
                              <p:par>
                                <p:cTn id="8" presetID="37" presetClass="path" presetSubtype="0" ac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06 -0.01203 L 0.05295 0.02801 C 0.06702 0.03704 0.08802 0.0419 0.1099 0.0419 C 0.1349 0.0419 0.15486 0.03704 0.16875 0.02801 L 0.2408 -0.04027 L 0.25538 -0.05972 L 0.29184 -0.125 L 0.31684 -0.17361 L 0.33247 -0.23055 L -0.01406 -0.01203 Z " pathEditMode="relative" rAng="0" ptsTypes="FffFAAAAFF">
                                      <p:cBhvr>
                                        <p:cTn id="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6" y="-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" presetID="37" presetClass="path" presetSubtype="0" ac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3.33333E-6 L 0.13906 -0.06458 C 0.16961 -0.07662 0.20416 -0.10856 0.23316 -0.15023 C 0.26649 -0.19838 0.28645 -0.24537 0.29305 -0.28657 L 0.33211 -0.47801 L -0.00035 -3.33333E-6 Z " pathEditMode="relative" rAng="0" ptsTypes="FffFFF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15" y="-2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" presetID="37" presetClass="path" presetSubtype="0" accel="4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68 0.01389 L -0.12048 -0.09098 C -0.14392 -0.11158 -0.17673 -0.14977 -0.20885 -0.19144 C -0.24496 -0.2375 -0.27326 -0.27848 -0.28941 -0.30949 L -0.37309 -0.45741 L -0.00868 0.01389 Z " pathEditMode="relative" rAng="0" ptsTypes="FffFFF">
                                      <p:cBhvr>
                                        <p:cTn id="1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29" y="-2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" presetID="37" presetClass="path" presetSubtype="0" ac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63 -0.01736 L -0.08334 -0.04884 C -0.10816 -0.05463 -0.14271 -0.0706 -0.17743 -0.0912 C -0.21667 -0.11412 -0.2474 -0.13634 -0.26719 -0.15648 L -0.36337 -0.25 L 0.03263 -0.01736 Z " pathEditMode="relative" rAng="0" ptsTypes="FffFFF">
                                      <p:cBhvr>
                                        <p:cTn id="1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09" y="-1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6500"/>
                            </p:stCondLst>
                            <p:childTnLst>
                              <p:par>
                                <p:cTn id="20" presetID="37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0.00416 L -0.09393 0.05578 C -0.11337 0.06736 -0.14288 0.07338 -0.17361 0.07338 C -0.20868 0.07338 -0.23663 0.06736 -0.25625 0.05578 L -0.35035 0.00393 L -0.00018 0.00416 Z " pathEditMode="relative" rAng="0" ptsTypes="FffFFF">
                                      <p:cBhvr>
                                        <p:cTn id="2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17" y="3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59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7336">
            <a:off x="5503717" y="402340"/>
            <a:ext cx="3839631" cy="3192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7504" y="836712"/>
            <a:ext cx="54726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6600" b="1" dirty="0" smtClean="0">
                <a:solidFill>
                  <a:schemeClr val="bg1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БЕЛАЯ ШЛЯПА -</a:t>
            </a:r>
          </a:p>
          <a:p>
            <a:pPr lvl="0" algn="ctr" defTabSz="457207">
              <a:spcBef>
                <a:spcPct val="0"/>
              </a:spcBef>
              <a:defRPr/>
            </a:pPr>
            <a:r>
              <a:rPr lang="ru-RU" sz="6000" b="1" dirty="0" smtClean="0">
                <a:latin typeface="Mistral" panose="03090702030407020403" pitchFamily="66" charset="0"/>
                <a:cs typeface="Times New Roman" panose="02020603050405020304" pitchFamily="18" charset="0"/>
              </a:rPr>
              <a:t>РОЛЬ АНАЛИТИКА</a:t>
            </a:r>
            <a:endParaRPr lang="ru-RU" sz="6000" dirty="0">
              <a:latin typeface="Mistral" panose="03090702030407020403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8069" y="3717032"/>
            <a:ext cx="73448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>
                <a:latin typeface="Arial Black" pitchFamily="34" charset="0"/>
              </a:rPr>
              <a:t>Информация. Факты. Непредвзятая констатация фактов без эмоций и оценок.</a:t>
            </a:r>
          </a:p>
        </p:txBody>
      </p:sp>
    </p:spTree>
    <p:extLst>
      <p:ext uri="{BB962C8B-B14F-4D97-AF65-F5344CB8AC3E}">
        <p14:creationId xmlns:p14="http://schemas.microsoft.com/office/powerpoint/2010/main" val="164131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4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491880" y="620941"/>
            <a:ext cx="54726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7">
              <a:spcBef>
                <a:spcPct val="0"/>
              </a:spcBef>
              <a:defRPr/>
            </a:pPr>
            <a:r>
              <a:rPr lang="ru-RU" altLang="ru-RU" sz="6000" b="1" dirty="0" smtClean="0">
                <a:solidFill>
                  <a:srgbClr val="FF0000"/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КРАСНАЯ ШЛЯПА -</a:t>
            </a:r>
          </a:p>
          <a:p>
            <a:pPr lvl="0" algn="ctr" defTabSz="457207">
              <a:spcBef>
                <a:spcPct val="0"/>
              </a:spcBef>
              <a:defRPr/>
            </a:pPr>
            <a:r>
              <a:rPr lang="ru-RU" sz="4000" b="1" dirty="0" smtClean="0">
                <a:latin typeface="Mistral" panose="03090702030407020403" pitchFamily="66" charset="0"/>
                <a:cs typeface="Times New Roman" panose="02020603050405020304" pitchFamily="18" charset="0"/>
              </a:rPr>
              <a:t>РОЛЬ ТОНКО ЧУВСТВУЮЩЕГО ЧЕЛОВЕКА (ПОЭТА, ХУДОЖНИКА)</a:t>
            </a:r>
            <a:endParaRPr lang="ru-RU" sz="4000" dirty="0">
              <a:latin typeface="Mistral" panose="03090702030407020403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88157" y="3933056"/>
            <a:ext cx="73448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>
                <a:latin typeface="Arial Black" pitchFamily="34" charset="0"/>
              </a:rPr>
              <a:t>Всецело погружаемся в свои переживания, эмоции, ощущения, прислушиваемся к своему сердцу, доверяем интуиции. Не требует давать обоснования </a:t>
            </a:r>
            <a:r>
              <a:rPr lang="ru-RU" altLang="ru-RU" sz="2800" dirty="0" smtClean="0">
                <a:latin typeface="Arial Black" pitchFamily="34" charset="0"/>
              </a:rPr>
              <a:t>чувствам.</a:t>
            </a:r>
            <a:endParaRPr lang="ru-RU" altLang="ru-RU" sz="3600" dirty="0">
              <a:latin typeface="Arial Black" pitchFamily="34" charset="0"/>
            </a:endParaRPr>
          </a:p>
        </p:txBody>
      </p:sp>
      <p:pic>
        <p:nvPicPr>
          <p:cNvPr id="9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21173">
            <a:off x="121399" y="291573"/>
            <a:ext cx="3754148" cy="3302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429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957</TotalTime>
  <Words>364</Words>
  <Application>Microsoft Office PowerPoint</Application>
  <PresentationFormat>Экран (4:3)</PresentationFormat>
  <Paragraphs>80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Arial Black</vt:lpstr>
      <vt:lpstr>Calibri</vt:lpstr>
      <vt:lpstr>Century Gothic</vt:lpstr>
      <vt:lpstr>Mistral</vt:lpstr>
      <vt:lpstr>Myanmar Text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Пользователь Windows</cp:lastModifiedBy>
  <cp:revision>37</cp:revision>
  <dcterms:created xsi:type="dcterms:W3CDTF">2021-01-22T04:09:24Z</dcterms:created>
  <dcterms:modified xsi:type="dcterms:W3CDTF">2021-10-30T21:35:33Z</dcterms:modified>
</cp:coreProperties>
</file>