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72" r:id="rId7"/>
    <p:sldId id="263" r:id="rId8"/>
    <p:sldId id="271" r:id="rId9"/>
    <p:sldId id="262" r:id="rId10"/>
    <p:sldId id="268" r:id="rId11"/>
    <p:sldId id="264" r:id="rId12"/>
    <p:sldId id="265" r:id="rId13"/>
    <p:sldId id="269" r:id="rId14"/>
    <p:sldId id="266" r:id="rId15"/>
    <p:sldId id="267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2060" autoAdjust="0"/>
  </p:normalViewPr>
  <p:slideViewPr>
    <p:cSldViewPr>
      <p:cViewPr>
        <p:scale>
          <a:sx n="76" d="100"/>
          <a:sy n="76" d="100"/>
        </p:scale>
        <p:origin x="-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23728" y="404664"/>
            <a:ext cx="6552728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normalizeH="0" baseline="0" noProof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3501007"/>
            <a:ext cx="7992888" cy="2736305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</a:rPr>
              <a:t>автор: старший воспитатель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algn="r"/>
            <a:r>
              <a:rPr lang="ru-RU" sz="1800" b="1" dirty="0" smtClean="0">
                <a:solidFill>
                  <a:schemeClr val="tx1"/>
                </a:solidFill>
              </a:rPr>
              <a:t>Мартынова Татьяна Ивановна </a:t>
            </a:r>
          </a:p>
          <a:p>
            <a:pPr algn="r"/>
            <a:r>
              <a:rPr lang="ru-RU" sz="1800" b="1" dirty="0"/>
              <a:t> </a:t>
            </a:r>
            <a:r>
              <a:rPr lang="ru-RU" sz="1800" b="1" dirty="0" smtClean="0">
                <a:solidFill>
                  <a:schemeClr val="tx1"/>
                </a:solidFill>
              </a:rPr>
              <a:t>МБДОУ №12 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</a:rPr>
              <a:t>город  Приморско-Ахтарск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</a:rPr>
              <a:t>Краснодарского края</a:t>
            </a:r>
            <a:endParaRPr lang="ru-RU" sz="1800" b="1" dirty="0" smtClean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1772816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«Создание экологического пространства для формирования экологической культуры детей дошкольного возраста»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6165304"/>
            <a:ext cx="782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2022г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620688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/>
              <a:t>III ВСЕРОССИЙСКИЙ ПЕДАГОГИЧЕСКИЙ КОНКУРС</a:t>
            </a:r>
            <a:r>
              <a:rPr lang="ru-RU" cap="all" dirty="0"/>
              <a:t/>
            </a:r>
            <a:br>
              <a:rPr lang="ru-RU" cap="all" dirty="0"/>
            </a:br>
            <a:r>
              <a:rPr lang="ru-RU" b="1" cap="all" dirty="0"/>
              <a:t>«МОЯ ЛУЧШАЯ ПРЕЗЕНТАЦИЯ»</a:t>
            </a:r>
            <a:endParaRPr lang="ru-RU" cap="al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экология\IMG_20210922_092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2952328" cy="3245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03648" y="404664"/>
            <a:ext cx="6264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Творческие</a:t>
            </a:r>
            <a:r>
              <a:rPr lang="ru-RU" sz="25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i="1" u="sng" dirty="0" smtClean="0">
                <a:solidFill>
                  <a:srgbClr val="C00000"/>
                </a:solidFill>
              </a:rPr>
              <a:t>работы</a:t>
            </a:r>
            <a:r>
              <a:rPr lang="ru-RU" sz="25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i="1" u="sng" dirty="0" smtClean="0">
                <a:solidFill>
                  <a:srgbClr val="C00000"/>
                </a:solidFill>
              </a:rPr>
              <a:t>воспитанников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81445" y="15022288"/>
            <a:ext cx="2755904" cy="206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Горизонтальный свиток 19"/>
          <p:cNvSpPr/>
          <p:nvPr/>
        </p:nvSpPr>
        <p:spPr>
          <a:xfrm>
            <a:off x="611560" y="3861048"/>
            <a:ext cx="2952328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Макет  «Кубанская осень»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4099" name="Picture 3" descr="C:\Users\User\Downloads\1632319214331.jpg"/>
          <p:cNvPicPr>
            <a:picLocks noChangeAspect="1" noChangeArrowheads="1"/>
          </p:cNvPicPr>
          <p:nvPr/>
        </p:nvPicPr>
        <p:blipFill>
          <a:blip r:embed="rId4" cstate="print"/>
          <a:srcRect l="8654" t="4628" r="8267" b="9757"/>
          <a:stretch>
            <a:fillRect/>
          </a:stretch>
        </p:blipFill>
        <p:spPr bwMode="auto">
          <a:xfrm>
            <a:off x="3995936" y="1124744"/>
            <a:ext cx="4293234" cy="3309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Горизонтальный свиток 21"/>
          <p:cNvSpPr/>
          <p:nvPr/>
        </p:nvSpPr>
        <p:spPr>
          <a:xfrm>
            <a:off x="4427984" y="3861048"/>
            <a:ext cx="3096344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Макет  «Грибная полянка»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C:\Users\User\Downloads\d048ce648bc70fa37ba006dd166226bb.jpg"/>
          <p:cNvPicPr>
            <a:picLocks noChangeAspect="1" noChangeArrowheads="1"/>
          </p:cNvPicPr>
          <p:nvPr/>
        </p:nvPicPr>
        <p:blipFill>
          <a:blip r:embed="rId5" cstate="print"/>
          <a:srcRect t="59352"/>
          <a:stretch>
            <a:fillRect/>
          </a:stretch>
        </p:blipFill>
        <p:spPr bwMode="auto">
          <a:xfrm>
            <a:off x="1619672" y="4365104"/>
            <a:ext cx="5328592" cy="1624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Горизонтальный свиток 23"/>
          <p:cNvSpPr/>
          <p:nvPr/>
        </p:nvSpPr>
        <p:spPr>
          <a:xfrm>
            <a:off x="1835696" y="5877272"/>
            <a:ext cx="5256584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Макет  «Сбережем лес от пожара»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0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User\Desktop\2021-09-22_17-40-50_winscan_to_pdf.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204864"/>
            <a:ext cx="2154129" cy="296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9552" y="332657"/>
            <a:ext cx="820891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Взаимодействие коллектива организации с социальными  партнерами по вопросам воспитывающей экологической культурной среды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69544" y="15688362"/>
            <a:ext cx="1867805" cy="140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User\Desktop\2021-09-22_17-33-49_winscan_to_pdf.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1"/>
            <a:ext cx="1440160" cy="1981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Горизонтальный свиток 4"/>
          <p:cNvSpPr/>
          <p:nvPr/>
        </p:nvSpPr>
        <p:spPr>
          <a:xfrm>
            <a:off x="323528" y="3212976"/>
            <a:ext cx="4104456" cy="792088"/>
          </a:xfrm>
          <a:prstGeom prst="horizontalScroll">
            <a:avLst>
              <a:gd name="adj" fmla="val 17244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Сотрудничество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с «Эколого-биологическим Центром»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6147" name="Picture 3" descr="C:\Users\User\Desktop\2021-09-22_17-36-31_winscan_to_pdf.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420496"/>
            <a:ext cx="2088232" cy="287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Горизонтальный свиток 6"/>
          <p:cNvSpPr/>
          <p:nvPr/>
        </p:nvSpPr>
        <p:spPr>
          <a:xfrm>
            <a:off x="4211960" y="4221088"/>
            <a:ext cx="2736304" cy="93610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Организатор международного игрового конкурса 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«Человек и природа»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6156176" y="5229200"/>
            <a:ext cx="2592288" cy="1008112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Организатор международного игрового конкурса 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по естествознанию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User\Desktop\2021-09-23_13-06-08_winscan_to_pdf.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293096"/>
            <a:ext cx="1296144" cy="1782992"/>
          </a:xfrm>
          <a:prstGeom prst="rect">
            <a:avLst/>
          </a:prstGeom>
          <a:noFill/>
        </p:spPr>
      </p:pic>
      <p:sp>
        <p:nvSpPr>
          <p:cNvPr id="12" name="Горизонтальный свиток 11"/>
          <p:cNvSpPr/>
          <p:nvPr/>
        </p:nvSpPr>
        <p:spPr>
          <a:xfrm>
            <a:off x="251520" y="6093296"/>
            <a:ext cx="5184576" cy="504056"/>
          </a:xfrm>
          <a:prstGeom prst="horizontalScroll">
            <a:avLst>
              <a:gd name="adj" fmla="val 17244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Сотрудничество с МБДОУ № 2 г.Приморско-Ахтарск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C:\Users\User\Desktop\2021-09-23_15-42-33_winscan_to_pdf.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162761" y="1229727"/>
            <a:ext cx="974670" cy="1340769"/>
          </a:xfrm>
          <a:prstGeom prst="rect">
            <a:avLst/>
          </a:prstGeom>
          <a:noFill/>
        </p:spPr>
      </p:pic>
      <p:pic>
        <p:nvPicPr>
          <p:cNvPr id="4101" name="Picture 5" descr="C:\Users\User\Desktop\2021-09-23_15-42-51_winscan_to_pdf.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3114233" y="2006447"/>
            <a:ext cx="1056499" cy="1453334"/>
          </a:xfrm>
          <a:prstGeom prst="rect">
            <a:avLst/>
          </a:prstGeom>
          <a:noFill/>
        </p:spPr>
      </p:pic>
      <p:pic>
        <p:nvPicPr>
          <p:cNvPr id="4102" name="Picture 6" descr="C:\Users\User\Desktop\779fbbdc9e62119b9244d284be2f3e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0402" y="4293096"/>
            <a:ext cx="2270612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391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4665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Взаимодействие с родителями как фактор формирования воспитательной экологической культурной среды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Home\Desktop\экология\c8f39fea626424eeb496203df792e29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73" y="1772816"/>
            <a:ext cx="3066574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ome\Desktop\экология\день  без пластиковой упаков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2664296" cy="3212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72"/>
            <a:ext cx="2637554" cy="3168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Горизонтальный свиток 8"/>
          <p:cNvSpPr/>
          <p:nvPr/>
        </p:nvSpPr>
        <p:spPr>
          <a:xfrm>
            <a:off x="467544" y="5445224"/>
            <a:ext cx="2520280" cy="72008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tx1"/>
                </a:solidFill>
              </a:rPr>
              <a:t>Акция «Посади дерево»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3491880" y="4581128"/>
            <a:ext cx="2304256" cy="93610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 Всероссийская акция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"День без пластиковой упаковки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6228184" y="5517232"/>
            <a:ext cx="2304256" cy="792088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Всероссийская акция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"День птиц"</a:t>
            </a:r>
            <a:endParaRPr lang="ru-RU" sz="1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0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Home\Desktop\экология\3f7847136363df90df8180a826f5d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1648782" cy="221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Home\Desktop\экология\29b90dc3c4d32b7b85b14712be0e5d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211878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84784"/>
            <a:ext cx="2016224" cy="2377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49080"/>
            <a:ext cx="2016224" cy="2271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t="15937"/>
          <a:stretch>
            <a:fillRect/>
          </a:stretch>
        </p:blipFill>
        <p:spPr bwMode="auto">
          <a:xfrm>
            <a:off x="6084168" y="1412776"/>
            <a:ext cx="1880668" cy="1899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77072"/>
            <a:ext cx="2031479" cy="2317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3528" y="404665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Взаимодействие с родителями как фактор формирования воспитательной экологической культурной среды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467544" y="3573016"/>
            <a:ext cx="2448272" cy="1008112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i="1" dirty="0" smtClean="0">
                <a:solidFill>
                  <a:schemeClr val="tx1"/>
                </a:solidFill>
              </a:rPr>
              <a:t> </a:t>
            </a:r>
            <a:r>
              <a:rPr lang="ru-RU" sz="1400" b="1" i="1" dirty="0" smtClean="0">
                <a:solidFill>
                  <a:schemeClr val="tx1"/>
                </a:solidFill>
              </a:rPr>
              <a:t>Всероссийская акция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 «Колокол мира в день Земли»</a:t>
            </a:r>
          </a:p>
          <a:p>
            <a:pPr algn="ctr"/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059832" y="3573016"/>
            <a:ext cx="2520280" cy="93610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 </a:t>
            </a:r>
            <a:r>
              <a:rPr lang="ru-RU" sz="1400" b="1" i="1" dirty="0" smtClean="0">
                <a:solidFill>
                  <a:schemeClr val="tx1"/>
                </a:solidFill>
              </a:rPr>
              <a:t>Фото марафон </a:t>
            </a:r>
            <a:endParaRPr lang="ru-RU" sz="14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«Живая природа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652120" y="3212976"/>
            <a:ext cx="3096344" cy="1008112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Экологический  онлайн марафон «Читаем всей семьей»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чтение экологических  сказок</a:t>
            </a:r>
            <a:endParaRPr lang="ru-RU" sz="1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332657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Эффективность модели воспитывающей экологической культурной </a:t>
            </a:r>
            <a:r>
              <a:rPr lang="ru-RU" sz="2400" b="1" i="1" u="sng" dirty="0" smtClean="0">
                <a:solidFill>
                  <a:srgbClr val="C00000"/>
                </a:solidFill>
              </a:rPr>
              <a:t>среды для воспитанников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1268760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b="1" dirty="0" smtClean="0"/>
              <a:t>Ориентируется в помещении детского сада, называет свой город.</a:t>
            </a:r>
          </a:p>
          <a:p>
            <a:pPr marL="342900" indent="-342900" algn="just">
              <a:buAutoNum type="arabicPeriod"/>
            </a:pPr>
            <a:r>
              <a:rPr lang="ru-RU" b="1" dirty="0" smtClean="0"/>
              <a:t>Называет диких и домашних животных. Называет фрукты, овощи, некоторые растения</a:t>
            </a:r>
          </a:p>
          <a:p>
            <a:pPr marL="342900" indent="-342900" algn="just">
              <a:buAutoNum type="arabicPeriod"/>
            </a:pPr>
            <a:r>
              <a:rPr lang="ru-RU" b="1" dirty="0" smtClean="0"/>
              <a:t>Называет времена года, некоторые признаки. Знает правила бережного и безопасного поведения с животными.</a:t>
            </a:r>
          </a:p>
          <a:p>
            <a:pPr marL="342900" indent="-342900" algn="just">
              <a:buAutoNum type="arabicPeriod"/>
            </a:pPr>
            <a:r>
              <a:rPr lang="ru-RU" b="1" dirty="0" smtClean="0"/>
              <a:t>Проявление у детей экологического сознания, экологически правильного поведения.</a:t>
            </a:r>
          </a:p>
          <a:p>
            <a:pPr marL="342900" indent="-342900" algn="just">
              <a:buAutoNum type="arabicPeriod"/>
            </a:pPr>
            <a:r>
              <a:rPr lang="ru-RU" b="1" dirty="0" err="1" smtClean="0"/>
              <a:t>Сформированность</a:t>
            </a:r>
            <a:r>
              <a:rPr lang="ru-RU" b="1" dirty="0" smtClean="0"/>
              <a:t> представлений о природе родного края, её многообразии, целостности живого организма, его потребностях, отличительных особенностях, чертах приспособления к окружающей среде, образе жизни.</a:t>
            </a:r>
          </a:p>
          <a:p>
            <a:pPr marL="342900" indent="-342900" algn="just">
              <a:buAutoNum type="arabicPeriod"/>
            </a:pPr>
            <a:r>
              <a:rPr lang="ru-RU" b="1" dirty="0" err="1" smtClean="0"/>
              <a:t>Сформированность</a:t>
            </a:r>
            <a:r>
              <a:rPr lang="ru-RU" b="1" dirty="0" smtClean="0"/>
              <a:t> представлений о взаимосвязях и взаимозависим ости всех компонентов природы; животных друг с другом, растений и животных, живой и неживой природы, человека и природы.</a:t>
            </a:r>
          </a:p>
          <a:p>
            <a:pPr marL="342900" indent="-342900" algn="just">
              <a:buAutoNum type="arabicPeriod"/>
            </a:pPr>
            <a:r>
              <a:rPr lang="ru-RU" b="1" dirty="0" err="1" smtClean="0"/>
              <a:t>Сформированность</a:t>
            </a:r>
            <a:r>
              <a:rPr lang="ru-RU" b="1" dirty="0" smtClean="0"/>
              <a:t> стремления к исследованию объектов природы, дети делают выводы, устанавливают причинно-следственные связи.</a:t>
            </a:r>
          </a:p>
          <a:p>
            <a:pPr marL="342900" indent="-342900" algn="just">
              <a:buAutoNum type="arabicPeriod"/>
            </a:pPr>
            <a:r>
              <a:rPr lang="ru-RU" b="1" dirty="0" smtClean="0"/>
              <a:t>Овладение навыками экологического и безопасного поведения в природе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8807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62068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Кадровое обеспечение организации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User\Desktop\2021-09-23_15-18-09_winscan_to_pdf.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67112" y="2077704"/>
            <a:ext cx="3744416" cy="5150865"/>
          </a:xfrm>
          <a:prstGeom prst="rect">
            <a:avLst/>
          </a:prstGeom>
          <a:noFill/>
        </p:spPr>
      </p:pic>
      <p:pic>
        <p:nvPicPr>
          <p:cNvPr id="4098" name="Picture 2" descr="C:\Users\Home\Desktop\экология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469581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25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9"/>
            <a:ext cx="7560840" cy="15121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049156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496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Модель воспитывающей экологической культурной среды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8304" y="980728"/>
            <a:ext cx="19855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В помещении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1052737"/>
            <a:ext cx="309634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  Территория МБДОУ № 12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1313" y="1844824"/>
            <a:ext cx="1586391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Коридор и холл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85729" y="2483182"/>
            <a:ext cx="158417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  <a:r>
              <a:rPr lang="ru-RU" dirty="0" smtClean="0"/>
              <a:t>руппы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79912" y="1844824"/>
            <a:ext cx="158417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Музыкальный зал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539552" y="1340768"/>
            <a:ext cx="1008112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>
            <a:off x="3563888" y="1165394"/>
            <a:ext cx="462688" cy="6821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2"/>
          </p:cNvCxnSpPr>
          <p:nvPr/>
        </p:nvCxnSpPr>
        <p:spPr>
          <a:xfrm flipH="1">
            <a:off x="2555776" y="1350060"/>
            <a:ext cx="15320" cy="10708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21313" y="2996952"/>
            <a:ext cx="176441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Экологическая</a:t>
            </a:r>
          </a:p>
          <a:p>
            <a:pPr algn="ctr"/>
            <a:r>
              <a:rPr lang="ru-RU" dirty="0" smtClean="0"/>
              <a:t>библиотека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6" y="3824173"/>
            <a:ext cx="20828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Исследовательский центр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115616" y="4941168"/>
            <a:ext cx="169218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Экологический </a:t>
            </a:r>
            <a:r>
              <a:rPr lang="ru-RU" dirty="0"/>
              <a:t>т</a:t>
            </a:r>
            <a:r>
              <a:rPr lang="ru-RU" dirty="0" smtClean="0"/>
              <a:t>еатр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669905" y="2996952"/>
            <a:ext cx="1694183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Уголки природы</a:t>
            </a:r>
            <a:endParaRPr lang="ru-RU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2478404" y="2852514"/>
            <a:ext cx="0" cy="329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24" idx="3"/>
          </p:cNvCxnSpPr>
          <p:nvPr/>
        </p:nvCxnSpPr>
        <p:spPr>
          <a:xfrm flipH="1">
            <a:off x="2085729" y="3181618"/>
            <a:ext cx="392676" cy="662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1" idx="2"/>
          </p:cNvCxnSpPr>
          <p:nvPr/>
        </p:nvCxnSpPr>
        <p:spPr>
          <a:xfrm>
            <a:off x="2877817" y="2852514"/>
            <a:ext cx="0" cy="104366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25" idx="3"/>
          </p:cNvCxnSpPr>
          <p:nvPr/>
        </p:nvCxnSpPr>
        <p:spPr>
          <a:xfrm flipH="1">
            <a:off x="2478404" y="3896181"/>
            <a:ext cx="399416" cy="2511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3378504" y="2852514"/>
            <a:ext cx="41368" cy="24486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2627784" y="4293096"/>
            <a:ext cx="720080" cy="6832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1" idx="3"/>
          </p:cNvCxnSpPr>
          <p:nvPr/>
        </p:nvCxnSpPr>
        <p:spPr>
          <a:xfrm>
            <a:off x="3669905" y="2667848"/>
            <a:ext cx="47004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4139952" y="2667848"/>
            <a:ext cx="0" cy="329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702540" y="4005064"/>
            <a:ext cx="130150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Комнатные растения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3779912" y="4869161"/>
            <a:ext cx="165618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Огород на подоконнике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3904928" y="5805264"/>
            <a:ext cx="15311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Аптека на подоконнике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5436096" y="4077072"/>
            <a:ext cx="15121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Календарь природы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5580112" y="2100627"/>
            <a:ext cx="1368152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Клумбы  и газоны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6660232" y="2996952"/>
            <a:ext cx="18002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Экологическая тропа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7524328" y="2167989"/>
            <a:ext cx="12241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Огород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7092280" y="4219347"/>
            <a:ext cx="1656184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Деревья кустарники</a:t>
            </a:r>
            <a:endParaRPr lang="ru-RU" dirty="0"/>
          </a:p>
        </p:txBody>
      </p:sp>
      <p:cxnSp>
        <p:nvCxnSpPr>
          <p:cNvPr id="70" name="Прямая со стрелкой 69"/>
          <p:cNvCxnSpPr/>
          <p:nvPr/>
        </p:nvCxnSpPr>
        <p:spPr>
          <a:xfrm flipH="1">
            <a:off x="6588224" y="1484784"/>
            <a:ext cx="216024" cy="6158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>
            <a:off x="7351379" y="1484784"/>
            <a:ext cx="28933" cy="15062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endCxn id="65" idx="0"/>
          </p:cNvCxnSpPr>
          <p:nvPr/>
        </p:nvCxnSpPr>
        <p:spPr>
          <a:xfrm>
            <a:off x="7740352" y="1484784"/>
            <a:ext cx="396044" cy="6832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7351379" y="3643283"/>
            <a:ext cx="0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28" idx="3"/>
          </p:cNvCxnSpPr>
          <p:nvPr/>
        </p:nvCxnSpPr>
        <p:spPr>
          <a:xfrm flipV="1">
            <a:off x="5364088" y="3320117"/>
            <a:ext cx="648072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6012160" y="3320117"/>
            <a:ext cx="0" cy="7569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28" idx="2"/>
          </p:cNvCxnSpPr>
          <p:nvPr/>
        </p:nvCxnSpPr>
        <p:spPr>
          <a:xfrm flipH="1">
            <a:off x="4516996" y="3643283"/>
            <a:ext cx="1" cy="3617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H="1">
            <a:off x="4516996" y="4651395"/>
            <a:ext cx="1" cy="217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>
            <a:off x="4572000" y="5589240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508104" y="5157192"/>
            <a:ext cx="147616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Центр воды и песка</a:t>
            </a:r>
            <a:endParaRPr lang="ru-RU" dirty="0"/>
          </a:p>
        </p:txBody>
      </p:sp>
      <p:cxnSp>
        <p:nvCxnSpPr>
          <p:cNvPr id="100" name="Прямая со стрелкой 99"/>
          <p:cNvCxnSpPr/>
          <p:nvPr/>
        </p:nvCxnSpPr>
        <p:spPr>
          <a:xfrm>
            <a:off x="6012160" y="4725144"/>
            <a:ext cx="0" cy="468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539552" y="5805265"/>
            <a:ext cx="259228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Модели среды обитания насекомых</a:t>
            </a:r>
            <a:endParaRPr lang="ru-RU" dirty="0"/>
          </a:p>
        </p:txBody>
      </p:sp>
      <p:cxnSp>
        <p:nvCxnSpPr>
          <p:cNvPr id="98" name="Прямая со стрелкой 97"/>
          <p:cNvCxnSpPr/>
          <p:nvPr/>
        </p:nvCxnSpPr>
        <p:spPr>
          <a:xfrm flipH="1">
            <a:off x="2843808" y="5301208"/>
            <a:ext cx="540060" cy="4671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2280" y="5445224"/>
            <a:ext cx="165618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Метеостанция</a:t>
            </a:r>
            <a:endParaRPr lang="ru-RU" dirty="0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7452320" y="4869160"/>
            <a:ext cx="0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04664"/>
            <a:ext cx="84969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Принципы формирования воспитывающей экологической культурной среды 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63888" y="2780928"/>
            <a:ext cx="2274579" cy="19248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Принципы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195736" y="1268760"/>
            <a:ext cx="2051018" cy="121147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Активности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1934268" cy="1176338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20341"/>
            <a:ext cx="2294818" cy="1344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52028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301208"/>
            <a:ext cx="2176011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544189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2475532" cy="1176338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36096" y="1628800"/>
            <a:ext cx="141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Творчества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7650" y="2924944"/>
            <a:ext cx="2114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Самостоятельности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420334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Стабильности</a:t>
            </a:r>
          </a:p>
          <a:p>
            <a:r>
              <a:rPr lang="ru-RU" dirty="0" smtClean="0"/>
              <a:t>динамичности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35696" y="5373216"/>
            <a:ext cx="2746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Эстетической организации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444208" y="4356622"/>
            <a:ext cx="2385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Комплексирования и</a:t>
            </a:r>
          </a:p>
          <a:p>
            <a:r>
              <a:rPr lang="ru-RU" dirty="0"/>
              <a:t>г</a:t>
            </a:r>
            <a:r>
              <a:rPr lang="ru-RU" dirty="0" smtClean="0"/>
              <a:t>ибкое зонирование</a:t>
            </a:r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01208"/>
            <a:ext cx="2242465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72000" y="5445225"/>
            <a:ext cx="2592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Эмоциогенности</a:t>
            </a:r>
            <a:endParaRPr lang="ru-RU" dirty="0" smtClean="0"/>
          </a:p>
          <a:p>
            <a:pPr algn="ctr"/>
            <a:r>
              <a:rPr lang="ru-RU" dirty="0" smtClean="0"/>
              <a:t>среды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709603" y="2773349"/>
            <a:ext cx="2120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Дистанции, позиции при взаимодействии</a:t>
            </a:r>
            <a:endParaRPr lang="ru-RU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3635896" y="4581128"/>
            <a:ext cx="541244" cy="72008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2555776" y="4005064"/>
            <a:ext cx="936104" cy="243965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 flipV="1">
            <a:off x="2771800" y="3068960"/>
            <a:ext cx="864096" cy="21602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 flipV="1">
            <a:off x="3779912" y="2348880"/>
            <a:ext cx="337579" cy="47811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5292080" y="2420888"/>
            <a:ext cx="432048" cy="60206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5838467" y="3501008"/>
            <a:ext cx="821765" cy="19567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5796136" y="4149080"/>
            <a:ext cx="648072" cy="31026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5220072" y="4653136"/>
            <a:ext cx="360040" cy="648072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6984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Функционирование модели 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340768"/>
            <a:ext cx="2304256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Исследовательское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084168" y="1268760"/>
            <a:ext cx="2376264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Природоохранное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1772816"/>
            <a:ext cx="2376264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Практическое направление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203848" y="980728"/>
            <a:ext cx="2304256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dirty="0" smtClean="0">
                <a:latin typeface="Times New Roman" pitchFamily="18" charset="0"/>
                <a:cs typeface="Times New Roman" pitchFamily="18" charset="0"/>
              </a:rPr>
              <a:t>Направления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67744" y="1772816"/>
            <a:ext cx="23042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Познавательно-развлекательное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555776" y="1484784"/>
            <a:ext cx="792088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195736" y="980728"/>
            <a:ext cx="10081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10" idx="0"/>
          </p:cNvCxnSpPr>
          <p:nvPr/>
        </p:nvCxnSpPr>
        <p:spPr>
          <a:xfrm>
            <a:off x="5364088" y="1412776"/>
            <a:ext cx="468052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08104" y="1052736"/>
            <a:ext cx="864096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95536" y="4293097"/>
            <a:ext cx="2304256" cy="16619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 этап.</a:t>
            </a:r>
            <a:r>
              <a:rPr lang="ru-RU" sz="1400" dirty="0" smtClean="0"/>
              <a:t> </a:t>
            </a:r>
          </a:p>
          <a:p>
            <a:r>
              <a:rPr lang="ru-RU" sz="1400" dirty="0" smtClean="0"/>
              <a:t>Организационно-подготовительный.</a:t>
            </a:r>
          </a:p>
          <a:p>
            <a:r>
              <a:rPr lang="ru-RU" sz="1400" b="1" dirty="0" smtClean="0"/>
              <a:t>2 этап. </a:t>
            </a:r>
          </a:p>
          <a:p>
            <a:r>
              <a:rPr lang="ru-RU" sz="1400" dirty="0" smtClean="0"/>
              <a:t>Основной (практический).</a:t>
            </a:r>
          </a:p>
          <a:p>
            <a:r>
              <a:rPr lang="ru-RU" sz="1400" b="1" dirty="0" smtClean="0"/>
              <a:t>3 этап</a:t>
            </a:r>
            <a:r>
              <a:rPr lang="ru-RU" sz="1400" dirty="0" smtClean="0"/>
              <a:t>. Обобщающий</a:t>
            </a:r>
          </a:p>
          <a:p>
            <a:pPr algn="ctr"/>
            <a:endParaRPr lang="ru-RU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88224" y="4365104"/>
            <a:ext cx="194421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Воспитанники МБДОУ № 12, родители и педагоги</a:t>
            </a:r>
          </a:p>
          <a:p>
            <a:pPr algn="ctr"/>
            <a:endParaRPr lang="ru-RU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5" descr="C:\Users\User\Desktop\Новая папка\IMG-20210920-WA0022.jpg"/>
          <p:cNvPicPr>
            <a:picLocks noChangeAspect="1" noChangeArrowheads="1"/>
          </p:cNvPicPr>
          <p:nvPr/>
        </p:nvPicPr>
        <p:blipFill>
          <a:blip r:embed="rId2" cstate="print"/>
          <a:srcRect l="6388" t="12776" r="14830" b="2587"/>
          <a:stretch>
            <a:fillRect/>
          </a:stretch>
        </p:blipFill>
        <p:spPr bwMode="auto">
          <a:xfrm>
            <a:off x="7092280" y="1844824"/>
            <a:ext cx="1623577" cy="2325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ownloads\1632386370867.jpg"/>
          <p:cNvPicPr>
            <a:picLocks noChangeAspect="1" noChangeArrowheads="1"/>
          </p:cNvPicPr>
          <p:nvPr/>
        </p:nvPicPr>
        <p:blipFill>
          <a:blip r:embed="rId3" cstate="print"/>
          <a:srcRect l="9772" t="8914" r="18880" b="696"/>
          <a:stretch>
            <a:fillRect/>
          </a:stretch>
        </p:blipFill>
        <p:spPr bwMode="auto">
          <a:xfrm>
            <a:off x="2051720" y="2564904"/>
            <a:ext cx="258443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20210820_160624.jpg"/>
          <p:cNvPicPr>
            <a:picLocks noChangeAspect="1" noChangeArrowheads="1"/>
          </p:cNvPicPr>
          <p:nvPr/>
        </p:nvPicPr>
        <p:blipFill>
          <a:blip r:embed="rId4" cstate="print"/>
          <a:srcRect l="2624" t="5692" r="8155"/>
          <a:stretch>
            <a:fillRect/>
          </a:stretch>
        </p:blipFill>
        <p:spPr bwMode="auto">
          <a:xfrm>
            <a:off x="4499992" y="2564904"/>
            <a:ext cx="2600750" cy="1448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IMG-20210209-WA0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29754"/>
            <a:ext cx="1584176" cy="253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User\Downloads\IMG-20210728-WA01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077072"/>
            <a:ext cx="3288365" cy="2466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5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Предметно-пространственная</a:t>
            </a:r>
            <a:r>
              <a:rPr lang="ru-RU" sz="24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u="sng" dirty="0" smtClean="0">
                <a:solidFill>
                  <a:srgbClr val="C00000"/>
                </a:solidFill>
              </a:rPr>
              <a:t>среда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Home\Desktop\экология\IMG_20210922_09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08720"/>
            <a:ext cx="2208341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ome\Desktop\экология\IMG_20210922_090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08720"/>
            <a:ext cx="2196532" cy="2936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ome\Desktop\экология\IMG_20210922_09312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2097120" cy="2939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ome\Desktop\экология\IMG_20210922_0907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/>
          <a:stretch>
            <a:fillRect/>
          </a:stretch>
        </p:blipFill>
        <p:spPr bwMode="auto">
          <a:xfrm>
            <a:off x="467544" y="4365104"/>
            <a:ext cx="2851517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Home\Desktop\экология\IMG_20210922_10230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2749408" cy="1758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Горизонтальный свиток 9"/>
          <p:cNvSpPr/>
          <p:nvPr/>
        </p:nvSpPr>
        <p:spPr>
          <a:xfrm>
            <a:off x="395536" y="3789040"/>
            <a:ext cx="2592288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Уголок «Времена года»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203848" y="3789040"/>
            <a:ext cx="2736304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Коллекция «Насекомые»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156176" y="3717032"/>
            <a:ext cx="2304256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Лаборатория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95536" y="6021288"/>
            <a:ext cx="2880320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Исследовательский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6084168" y="6021288"/>
            <a:ext cx="2664296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Экологическая библиотека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563888" y="6021288"/>
            <a:ext cx="2304256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Тематическое оформление музыкального зала</a:t>
            </a:r>
            <a:endParaRPr lang="ru-RU" sz="1000" b="1" dirty="0">
              <a:solidFill>
                <a:schemeClr val="tx1"/>
              </a:solidFill>
            </a:endParaRPr>
          </a:p>
        </p:txBody>
      </p:sp>
      <p:pic>
        <p:nvPicPr>
          <p:cNvPr id="17" name="Picture 2" descr="C:\Users\User\Desktop\Новая папка\IMG-20210920-WA00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4365104"/>
            <a:ext cx="2328257" cy="1746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5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</a:rPr>
              <a:t>Предметно-пространственная</a:t>
            </a:r>
            <a:r>
              <a:rPr lang="ru-RU" sz="24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u="sng" dirty="0" smtClean="0">
                <a:solidFill>
                  <a:srgbClr val="C00000"/>
                </a:solidFill>
              </a:rPr>
              <a:t>среда</a:t>
            </a:r>
            <a:endParaRPr lang="ru-RU" sz="2400" b="1" i="1" u="sng" dirty="0">
              <a:solidFill>
                <a:srgbClr val="C00000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23528" y="3068960"/>
            <a:ext cx="2736304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«Экологическая тропа»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012160" y="2996952"/>
            <a:ext cx="2664296" cy="72008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Эколаборатория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«Сеем вместе»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51520" y="5877272"/>
            <a:ext cx="2880320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Макет «Солнечные часы»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6012160" y="5805264"/>
            <a:ext cx="2664296" cy="648072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Макет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«Солнечная система»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75856" y="5877272"/>
            <a:ext cx="2520280" cy="72008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Макет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«Планета Земля»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4" descr="C:\Users\User\Desktop\Новая папка\IMG-20210920-WA0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052736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C:\Users\User\Downloads\IMG-20210920-WA0008.jpg"/>
          <p:cNvPicPr>
            <a:picLocks noChangeAspect="1" noChangeArrowheads="1"/>
          </p:cNvPicPr>
          <p:nvPr/>
        </p:nvPicPr>
        <p:blipFill>
          <a:blip r:embed="rId3" cstate="print"/>
          <a:srcRect t="8675" r="-1207" b="32770"/>
          <a:stretch>
            <a:fillRect/>
          </a:stretch>
        </p:blipFill>
        <p:spPr bwMode="auto">
          <a:xfrm>
            <a:off x="2987824" y="980728"/>
            <a:ext cx="2880320" cy="2221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Горизонтальный свиток 22"/>
          <p:cNvSpPr/>
          <p:nvPr/>
        </p:nvSpPr>
        <p:spPr>
          <a:xfrm>
            <a:off x="3203848" y="3068960"/>
            <a:ext cx="2664296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«Огород на окне»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3" name="Picture 9" descr="C:\Users\User\Downloads\1632387093226.jpg"/>
          <p:cNvPicPr>
            <a:picLocks noChangeAspect="1" noChangeArrowheads="1"/>
          </p:cNvPicPr>
          <p:nvPr/>
        </p:nvPicPr>
        <p:blipFill>
          <a:blip r:embed="rId4" cstate="print"/>
          <a:srcRect l="14095" t="14533" r="28854" b="17163"/>
          <a:stretch>
            <a:fillRect/>
          </a:stretch>
        </p:blipFill>
        <p:spPr bwMode="auto">
          <a:xfrm>
            <a:off x="323527" y="3861048"/>
            <a:ext cx="262538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Users\User\AppData\Local\Temp\Rar$DRa9256.29264\IMG_20210923_1149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789040"/>
            <a:ext cx="2663280" cy="1997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" descr="C:\Users\User\Downloads\1632387574165.jpg"/>
          <p:cNvPicPr>
            <a:picLocks noChangeAspect="1" noChangeArrowheads="1"/>
          </p:cNvPicPr>
          <p:nvPr/>
        </p:nvPicPr>
        <p:blipFill>
          <a:blip r:embed="rId6" cstate="print"/>
          <a:srcRect l="22222" t="3104" r="19713" b="13080"/>
          <a:stretch>
            <a:fillRect/>
          </a:stretch>
        </p:blipFill>
        <p:spPr bwMode="auto">
          <a:xfrm>
            <a:off x="323528" y="1124744"/>
            <a:ext cx="2808313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Home\Downloads\IMG-20210923-WA00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773" y="3942563"/>
            <a:ext cx="2435409" cy="185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C:\Users\Home\Desktop\экология\3faf84456d80909d5381e1ade2c93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47254"/>
            <a:ext cx="4130763" cy="2197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04665"/>
            <a:ext cx="86409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Событийное и информационное обеспечение, воспитательные мероприятия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pic>
        <p:nvPicPr>
          <p:cNvPr id="4099" name="Picture 3" descr="C:\Users\Home\Desktop\экология\dd31976e6d849f6f60d64c382af85e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312368" cy="2188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ome\Desktop\экология\3e41189a907e9a4d1a70f317b51faf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565975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Home\Desktop\экология\12d704bd766a01801cc994537d6981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2053961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Горизонтальный свиток 10"/>
          <p:cNvSpPr/>
          <p:nvPr/>
        </p:nvSpPr>
        <p:spPr>
          <a:xfrm>
            <a:off x="3131840" y="3284984"/>
            <a:ext cx="2664296" cy="86409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i="1" dirty="0" smtClean="0">
                <a:solidFill>
                  <a:schemeClr val="tx1"/>
                </a:solidFill>
              </a:rPr>
              <a:t>Всероссийский конкурс рисунков </a:t>
            </a:r>
          </a:p>
          <a:p>
            <a:r>
              <a:rPr lang="ru-RU" sz="1200" b="1" i="1" dirty="0" smtClean="0">
                <a:solidFill>
                  <a:schemeClr val="tx1"/>
                </a:solidFill>
              </a:rPr>
              <a:t>«</a:t>
            </a:r>
            <a:r>
              <a:rPr lang="ru-RU" sz="1200" b="1" i="1" dirty="0" err="1" smtClean="0">
                <a:solidFill>
                  <a:schemeClr val="tx1"/>
                </a:solidFill>
              </a:rPr>
              <a:t>Эколята-друзья</a:t>
            </a:r>
            <a:r>
              <a:rPr lang="ru-RU" sz="1200" b="1" i="1" dirty="0" smtClean="0">
                <a:solidFill>
                  <a:schemeClr val="tx1"/>
                </a:solidFill>
              </a:rPr>
              <a:t> и защитники Природы» 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39552" y="3501008"/>
            <a:ext cx="2376264" cy="576064"/>
          </a:xfrm>
          <a:prstGeom prst="horizontalScroll">
            <a:avLst>
              <a:gd name="adj" fmla="val 2500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tx1"/>
                </a:solidFill>
              </a:rPr>
              <a:t>Проект «Птичкин дом»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940152" y="2996952"/>
            <a:ext cx="2808312" cy="792088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i="1" dirty="0" smtClean="0">
                <a:solidFill>
                  <a:schemeClr val="tx1"/>
                </a:solidFill>
              </a:rPr>
              <a:t>Отряд волонтерского движения «</a:t>
            </a:r>
            <a:r>
              <a:rPr lang="ru-RU" sz="1300" b="1" i="1" dirty="0" err="1" smtClean="0">
                <a:solidFill>
                  <a:schemeClr val="tx1"/>
                </a:solidFill>
              </a:rPr>
              <a:t>Эколята</a:t>
            </a:r>
            <a:r>
              <a:rPr lang="ru-RU" sz="1300" b="1" i="1" dirty="0" smtClean="0">
                <a:solidFill>
                  <a:schemeClr val="tx1"/>
                </a:solidFill>
              </a:rPr>
              <a:t>»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899592" y="5949280"/>
            <a:ext cx="3240360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err="1" smtClean="0">
                <a:solidFill>
                  <a:schemeClr val="tx1"/>
                </a:solidFill>
              </a:rPr>
              <a:t>ЭКО-квест</a:t>
            </a:r>
            <a:r>
              <a:rPr lang="ru-RU" sz="1400" b="1" i="1" dirty="0" smtClean="0">
                <a:solidFill>
                  <a:schemeClr val="tx1"/>
                </a:solidFill>
              </a:rPr>
              <a:t> «Природа и Мы</a:t>
            </a:r>
            <a:r>
              <a:rPr lang="ru-RU" sz="1400" i="1" dirty="0" smtClean="0">
                <a:solidFill>
                  <a:schemeClr val="tx1"/>
                </a:solidFill>
              </a:rPr>
              <a:t>»</a:t>
            </a:r>
            <a:endParaRPr lang="ru-RU" sz="1400" i="1" dirty="0">
              <a:solidFill>
                <a:schemeClr val="tx1"/>
              </a:solidFill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4499992" y="5877272"/>
            <a:ext cx="4032448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Всероссийская экологическая акция                «Синичкин день»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20" name="Picture 4" descr="C:\Users\Home\Desktop\экология\fc86e7ea6b9999888c84968175794d5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3" t="11951" r="23237" b="16050"/>
          <a:stretch>
            <a:fillRect/>
          </a:stretch>
        </p:blipFill>
        <p:spPr bwMode="auto">
          <a:xfrm>
            <a:off x="5901148" y="1340768"/>
            <a:ext cx="2775308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36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экология\5438c177fe5339b1dddfae89148724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2456912" cy="2808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323528" y="4437112"/>
            <a:ext cx="2664296" cy="72008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Международный игровой конкурс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 по естествознанию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 «Человек и природа»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04665"/>
            <a:ext cx="86409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Событийное и информационное обеспечение, воспитательные мероприятия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Users\User\Downloads\IMG_20210922_160425.jpg"/>
          <p:cNvPicPr>
            <a:picLocks noChangeAspect="1" noChangeArrowheads="1"/>
          </p:cNvPicPr>
          <p:nvPr/>
        </p:nvPicPr>
        <p:blipFill>
          <a:blip r:embed="rId3" cstate="print"/>
          <a:srcRect r="43196"/>
          <a:stretch>
            <a:fillRect/>
          </a:stretch>
        </p:blipFill>
        <p:spPr bwMode="auto">
          <a:xfrm>
            <a:off x="6208588" y="1340768"/>
            <a:ext cx="245419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Горизонтальный свиток 11"/>
          <p:cNvSpPr/>
          <p:nvPr/>
        </p:nvSpPr>
        <p:spPr>
          <a:xfrm>
            <a:off x="2051720" y="5733256"/>
            <a:ext cx="4896544" cy="792088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Театрализованная деятельность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«Шмель приглашает друзей</a:t>
            </a:r>
            <a:r>
              <a:rPr lang="ru-RU" sz="1200" b="1" i="1" dirty="0" smtClean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6084168" y="4581128"/>
            <a:ext cx="2808312" cy="864096"/>
          </a:xfrm>
          <a:prstGeom prst="horizontalScroll">
            <a:avLst>
              <a:gd name="adj" fmla="val 2500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tx1"/>
                </a:solidFill>
              </a:rPr>
              <a:t>Проект исследовательский </a:t>
            </a:r>
          </a:p>
          <a:p>
            <a:r>
              <a:rPr lang="ru-RU" sz="1400" b="1" i="1" dirty="0" smtClean="0">
                <a:solidFill>
                  <a:schemeClr val="tx1"/>
                </a:solidFill>
              </a:rPr>
              <a:t>«Не обижайте муравья!»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16" name="Picture 2" descr="C:\Users\User\Downloads\IMG_20210922_1645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212976"/>
            <a:ext cx="3144349" cy="2358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ownloads\IMG_20210922_164711.jpg"/>
          <p:cNvPicPr>
            <a:picLocks noChangeAspect="1" noChangeArrowheads="1"/>
          </p:cNvPicPr>
          <p:nvPr/>
        </p:nvPicPr>
        <p:blipFill>
          <a:blip r:embed="rId5" cstate="print"/>
          <a:srcRect r="15089" b="23414"/>
          <a:stretch>
            <a:fillRect/>
          </a:stretch>
        </p:blipFill>
        <p:spPr bwMode="auto">
          <a:xfrm>
            <a:off x="3203848" y="1340768"/>
            <a:ext cx="2664296" cy="180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8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404664"/>
            <a:ext cx="6264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u="sng" dirty="0" smtClean="0">
                <a:solidFill>
                  <a:srgbClr val="C00000"/>
                </a:solidFill>
              </a:rPr>
              <a:t>Творческие</a:t>
            </a:r>
            <a:r>
              <a:rPr lang="ru-RU" sz="25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i="1" u="sng" dirty="0" smtClean="0">
                <a:solidFill>
                  <a:srgbClr val="C00000"/>
                </a:solidFill>
              </a:rPr>
              <a:t>работы</a:t>
            </a:r>
            <a:r>
              <a:rPr lang="ru-RU" sz="25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i="1" u="sng" dirty="0" smtClean="0">
                <a:solidFill>
                  <a:srgbClr val="C00000"/>
                </a:solidFill>
              </a:rPr>
              <a:t>воспитанников</a:t>
            </a:r>
            <a:endParaRPr lang="ru-RU" sz="2500" b="1" i="1" u="sng" dirty="0">
              <a:solidFill>
                <a:srgbClr val="C00000"/>
              </a:solidFill>
            </a:endParaRPr>
          </a:p>
        </p:txBody>
      </p:sp>
      <p:pic>
        <p:nvPicPr>
          <p:cNvPr id="2057" name="Picture 9" descr="C:\Users\Home\Desktop\экология\2d97ecfbefed10a819a0553e852d4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0" b="11628"/>
          <a:stretch>
            <a:fillRect/>
          </a:stretch>
        </p:blipFill>
        <p:spPr bwMode="auto">
          <a:xfrm>
            <a:off x="539552" y="908720"/>
            <a:ext cx="4536504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1626852587526.jpg"/>
          <p:cNvPicPr>
            <a:picLocks noChangeAspect="1" noChangeArrowheads="1"/>
          </p:cNvPicPr>
          <p:nvPr/>
        </p:nvPicPr>
        <p:blipFill>
          <a:blip r:embed="rId3" cstate="print"/>
          <a:srcRect l="6688" t="8657" r="12594" b="16040"/>
          <a:stretch>
            <a:fillRect/>
          </a:stretch>
        </p:blipFill>
        <p:spPr bwMode="auto">
          <a:xfrm rot="5400000">
            <a:off x="679814" y="3576770"/>
            <a:ext cx="2331084" cy="289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Горизонтальный свиток 12"/>
          <p:cNvSpPr/>
          <p:nvPr/>
        </p:nvSpPr>
        <p:spPr>
          <a:xfrm>
            <a:off x="827584" y="3501008"/>
            <a:ext cx="3312368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Выставка «Осенний вернисаж»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t="13564" r="9575"/>
          <a:stretch>
            <a:fillRect/>
          </a:stretch>
        </p:blipFill>
        <p:spPr bwMode="auto">
          <a:xfrm>
            <a:off x="3275856" y="3789040"/>
            <a:ext cx="2232248" cy="284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Горизонтальный свиток 14"/>
          <p:cNvSpPr/>
          <p:nvPr/>
        </p:nvSpPr>
        <p:spPr>
          <a:xfrm>
            <a:off x="323528" y="6165304"/>
            <a:ext cx="5184576" cy="36004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 «Волшебное превращение камней»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Новая папка\IMG_20210923_1117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872716"/>
            <a:ext cx="3659899" cy="2744924"/>
          </a:xfrm>
          <a:prstGeom prst="rect">
            <a:avLst/>
          </a:prstGeom>
          <a:noFill/>
        </p:spPr>
      </p:pic>
      <p:sp>
        <p:nvSpPr>
          <p:cNvPr id="11" name="Горизонтальный свиток 10"/>
          <p:cNvSpPr/>
          <p:nvPr/>
        </p:nvSpPr>
        <p:spPr>
          <a:xfrm>
            <a:off x="4788024" y="3501008"/>
            <a:ext cx="4032448" cy="50405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Модели среды обитания «Муравейник»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User\Downloads\IMG_20210923_1245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5868144" y="4077072"/>
            <a:ext cx="2489176" cy="1866882"/>
          </a:xfrm>
          <a:prstGeom prst="rect">
            <a:avLst/>
          </a:prstGeom>
          <a:noFill/>
        </p:spPr>
      </p:pic>
      <p:sp>
        <p:nvSpPr>
          <p:cNvPr id="12" name="Горизонтальный свиток 11"/>
          <p:cNvSpPr/>
          <p:nvPr/>
        </p:nvSpPr>
        <p:spPr>
          <a:xfrm>
            <a:off x="5580112" y="5949280"/>
            <a:ext cx="3168352" cy="576064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Конструирование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«Берегите ромашку»</a:t>
            </a:r>
            <a:endParaRPr lang="ru-RU" sz="1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03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541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RePack by Diakov</cp:lastModifiedBy>
  <cp:revision>101</cp:revision>
  <dcterms:created xsi:type="dcterms:W3CDTF">2013-08-23T08:38:35Z</dcterms:created>
  <dcterms:modified xsi:type="dcterms:W3CDTF">2022-06-26T10:16:25Z</dcterms:modified>
</cp:coreProperties>
</file>