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60" r:id="rId3"/>
    <p:sldId id="256" r:id="rId4"/>
    <p:sldId id="257" r:id="rId5"/>
    <p:sldId id="272" r:id="rId6"/>
    <p:sldId id="258" r:id="rId7"/>
    <p:sldId id="274" r:id="rId8"/>
    <p:sldId id="275" r:id="rId9"/>
    <p:sldId id="276" r:id="rId10"/>
    <p:sldId id="261" r:id="rId11"/>
    <p:sldId id="262" r:id="rId12"/>
    <p:sldId id="265" r:id="rId13"/>
    <p:sldId id="277" r:id="rId14"/>
    <p:sldId id="263" r:id="rId15"/>
    <p:sldId id="266" r:id="rId16"/>
    <p:sldId id="269" r:id="rId17"/>
    <p:sldId id="268" r:id="rId18"/>
    <p:sldId id="271"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92" d="100"/>
          <a:sy n="92" d="100"/>
        </p:scale>
        <p:origin x="-134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75D0BC9C-6E1A-475C-94E8-AEC1B9983D86}"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3417628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5D0BC9C-6E1A-475C-94E8-AEC1B9983D86}"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503710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5D0BC9C-6E1A-475C-94E8-AEC1B9983D86}"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41698162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5331260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2090262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458428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7710950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399743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81595041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6661005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56690885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5D0BC9C-6E1A-475C-94E8-AEC1B9983D86}"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26276900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0857465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9655899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95235666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75D0BC9C-6E1A-475C-94E8-AEC1B9983D86}" type="datetimeFigureOut">
              <a:rPr lang="ru-RU" smtClean="0"/>
              <a:t>29.09.2023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688285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75D0BC9C-6E1A-475C-94E8-AEC1B9983D86}" type="datetimeFigureOut">
              <a:rPr lang="ru-RU" smtClean="0"/>
              <a:t>29.09.2023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4128870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75D0BC9C-6E1A-475C-94E8-AEC1B9983D86}" type="datetimeFigureOut">
              <a:rPr lang="ru-RU" smtClean="0"/>
              <a:t>29.09.2023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639682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75D0BC9C-6E1A-475C-94E8-AEC1B9983D86}" type="datetimeFigureOut">
              <a:rPr lang="ru-RU" smtClean="0"/>
              <a:t>29.09.2023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4276670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5D0BC9C-6E1A-475C-94E8-AEC1B9983D86}" type="datetimeFigureOut">
              <a:rPr lang="ru-RU" smtClean="0"/>
              <a:t>29.09.2023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2455216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75D0BC9C-6E1A-475C-94E8-AEC1B9983D86}" type="datetimeFigureOut">
              <a:rPr lang="ru-RU" smtClean="0"/>
              <a:t>29.09.2023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505832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75D0BC9C-6E1A-475C-94E8-AEC1B9983D86}" type="datetimeFigureOut">
              <a:rPr lang="ru-RU" smtClean="0"/>
              <a:t>29.09.2023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68DA7F-5BFD-4F66-ACF6-13CB4D01C664}" type="slidenum">
              <a:rPr lang="ru-RU" smtClean="0"/>
              <a:t>‹#›</a:t>
            </a:fld>
            <a:endParaRPr lang="ru-RU"/>
          </a:p>
        </p:txBody>
      </p:sp>
    </p:spTree>
    <p:extLst>
      <p:ext uri="{BB962C8B-B14F-4D97-AF65-F5344CB8AC3E}">
        <p14:creationId xmlns:p14="http://schemas.microsoft.com/office/powerpoint/2010/main" val="1323332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D0BC9C-6E1A-475C-94E8-AEC1B9983D86}" type="datetimeFigureOut">
              <a:rPr lang="ru-RU" smtClean="0"/>
              <a:t>29.09.2023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68DA7F-5BFD-4F66-ACF6-13CB4D01C664}" type="slidenum">
              <a:rPr lang="ru-RU" smtClean="0"/>
              <a:t>‹#›</a:t>
            </a:fld>
            <a:endParaRPr lang="ru-RU"/>
          </a:p>
        </p:txBody>
      </p:sp>
    </p:spTree>
    <p:extLst>
      <p:ext uri="{BB962C8B-B14F-4D97-AF65-F5344CB8AC3E}">
        <p14:creationId xmlns:p14="http://schemas.microsoft.com/office/powerpoint/2010/main" val="116347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1A49C-7EF4-4EC0-8E7F-9683EDED8D3A}" type="datetimeFigureOut">
              <a:rPr lang="ru-RU" smtClean="0">
                <a:solidFill>
                  <a:prstClr val="black">
                    <a:tint val="75000"/>
                  </a:prstClr>
                </a:solidFill>
              </a:rPr>
              <a:pPr/>
              <a:t>29.09.2023</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7621F5-4ECC-4224-9B97-01C2B5E744C4}"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082777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600" dirty="0"/>
              <a:t>World of Art.</a:t>
            </a:r>
            <a:endParaRPr lang="ru-RU" sz="66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1412776"/>
            <a:ext cx="756084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9633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5554960" cy="5688632"/>
          </a:xfrm>
        </p:spPr>
        <p:txBody>
          <a:bodyPr>
            <a:normAutofit/>
          </a:bodyPr>
          <a:lstStyle/>
          <a:p>
            <a:pPr marL="228600" lvl="0" indent="-228600">
              <a:lnSpc>
                <a:spcPct val="140000"/>
              </a:lnSpc>
              <a:spcBef>
                <a:spcPts val="1000"/>
              </a:spcBef>
            </a:pPr>
            <a:r>
              <a:rPr lang="ru-RU" sz="2000" b="1" dirty="0">
                <a:solidFill>
                  <a:srgbClr val="323232"/>
                </a:solidFill>
                <a:latin typeface="+mn-lt"/>
                <a:ea typeface="+mn-ea"/>
                <a:cs typeface="Times New Roman" panose="02020603050405020304" pitchFamily="18" charset="0"/>
              </a:rPr>
              <a:t>I </a:t>
            </a:r>
            <a:r>
              <a:rPr lang="ru-RU" sz="2000" b="1" dirty="0" err="1">
                <a:solidFill>
                  <a:srgbClr val="323232"/>
                </a:solidFill>
                <a:latin typeface="+mn-lt"/>
                <a:ea typeface="+mn-ea"/>
                <a:cs typeface="Times New Roman" panose="02020603050405020304" pitchFamily="18" charset="0"/>
              </a:rPr>
              <a:t>want</a:t>
            </a:r>
            <a:r>
              <a:rPr lang="ru-RU" sz="2000" b="1" dirty="0">
                <a:solidFill>
                  <a:srgbClr val="323232"/>
                </a:solidFill>
                <a:latin typeface="+mn-lt"/>
                <a:ea typeface="+mn-ea"/>
                <a:cs typeface="Times New Roman" panose="02020603050405020304" pitchFamily="18" charset="0"/>
              </a:rPr>
              <a:t> </a:t>
            </a:r>
            <a:r>
              <a:rPr lang="ru-RU" sz="2000" b="1" dirty="0" err="1">
                <a:solidFill>
                  <a:srgbClr val="323232"/>
                </a:solidFill>
                <a:latin typeface="+mn-lt"/>
                <a:ea typeface="+mn-ea"/>
                <a:cs typeface="Times New Roman" panose="02020603050405020304" pitchFamily="18" charset="0"/>
              </a:rPr>
              <a:t>to</a:t>
            </a:r>
            <a:r>
              <a:rPr lang="ru-RU" sz="2000" b="1" dirty="0">
                <a:solidFill>
                  <a:srgbClr val="323232"/>
                </a:solidFill>
                <a:latin typeface="+mn-lt"/>
                <a:ea typeface="+mn-ea"/>
                <a:cs typeface="Times New Roman" panose="02020603050405020304" pitchFamily="18" charset="0"/>
              </a:rPr>
              <a:t> </a:t>
            </a:r>
            <a:r>
              <a:rPr lang="ru-RU" sz="2000" b="1" dirty="0" err="1">
                <a:solidFill>
                  <a:srgbClr val="323232"/>
                </a:solidFill>
                <a:latin typeface="+mn-lt"/>
                <a:ea typeface="+mn-ea"/>
                <a:cs typeface="Times New Roman" panose="02020603050405020304" pitchFamily="18" charset="0"/>
              </a:rPr>
              <a:t>present</a:t>
            </a:r>
            <a:r>
              <a:rPr lang="ru-RU" sz="2000" b="1" dirty="0">
                <a:solidFill>
                  <a:srgbClr val="323232"/>
                </a:solidFill>
                <a:latin typeface="+mn-lt"/>
                <a:ea typeface="+mn-ea"/>
                <a:cs typeface="Times New Roman" panose="02020603050405020304" pitchFamily="18" charset="0"/>
              </a:rPr>
              <a:t> </a:t>
            </a:r>
            <a:r>
              <a:rPr lang="ru-RU" sz="2000" b="1" dirty="0" err="1">
                <a:solidFill>
                  <a:srgbClr val="323232"/>
                </a:solidFill>
                <a:latin typeface="+mn-lt"/>
                <a:ea typeface="+mn-ea"/>
                <a:cs typeface="Times New Roman" panose="02020603050405020304" pitchFamily="18" charset="0"/>
              </a:rPr>
              <a:t>my</a:t>
            </a:r>
            <a:r>
              <a:rPr lang="ru-RU" sz="2000" b="1" dirty="0">
                <a:solidFill>
                  <a:srgbClr val="323232"/>
                </a:solidFill>
                <a:latin typeface="+mn-lt"/>
                <a:ea typeface="+mn-ea"/>
                <a:cs typeface="Times New Roman" panose="02020603050405020304" pitchFamily="18" charset="0"/>
              </a:rPr>
              <a:t> </a:t>
            </a:r>
            <a:r>
              <a:rPr lang="ru-RU" sz="2000" b="1" dirty="0" err="1">
                <a:solidFill>
                  <a:srgbClr val="323232"/>
                </a:solidFill>
                <a:latin typeface="+mn-lt"/>
                <a:ea typeface="+mn-ea"/>
                <a:cs typeface="Times New Roman" panose="02020603050405020304" pitchFamily="18" charset="0"/>
              </a:rPr>
              <a:t>creation</a:t>
            </a:r>
            <a:r>
              <a:rPr lang="ru-RU" sz="2000" b="1" dirty="0">
                <a:solidFill>
                  <a:srgbClr val="323232"/>
                </a:solidFill>
                <a:latin typeface="+mn-lt"/>
                <a:ea typeface="+mn-ea"/>
                <a:cs typeface="Times New Roman" panose="02020603050405020304" pitchFamily="18" charset="0"/>
              </a:rPr>
              <a:t>. </a:t>
            </a:r>
            <a:r>
              <a:rPr lang="en" sz="2000" b="1" dirty="0">
                <a:solidFill>
                  <a:srgbClr val="323232"/>
                </a:solidFill>
                <a:latin typeface="+mn-lt"/>
                <a:ea typeface="+mn-ea"/>
                <a:cs typeface="Times New Roman" panose="02020603050405020304" pitchFamily="18" charset="0"/>
              </a:rPr>
              <a:t>I saw on the Internet a cool idea for schools. This is a vending machine for school supplies. For a certain amount of money, you buy yourself a pen or pencil, and so on. The convenience of this machine is that you don’t have to go to the store and buy stationery for yourself, but you can immediately buy everything you need at school. These machines will fit very well into school life. If I were a school principal, I would definitely install such machines in my school.</a:t>
            </a:r>
            <a:br>
              <a:rPr lang="en" sz="2000" b="1" dirty="0">
                <a:solidFill>
                  <a:srgbClr val="323232"/>
                </a:solidFill>
                <a:latin typeface="+mn-lt"/>
                <a:ea typeface="+mn-ea"/>
                <a:cs typeface="Times New Roman" panose="02020603050405020304" pitchFamily="18" charset="0"/>
              </a:rPr>
            </a:br>
            <a:r>
              <a:rPr lang="en" sz="2000" b="1" dirty="0">
                <a:solidFill>
                  <a:srgbClr val="323232"/>
                </a:solidFill>
                <a:latin typeface="+mn-lt"/>
                <a:ea typeface="+mn-ea"/>
                <a:cs typeface="Times New Roman" panose="02020603050405020304" pitchFamily="18" charset="0"/>
              </a:rPr>
              <a:t> That's all </a:t>
            </a:r>
            <a:r>
              <a:rPr lang="en" sz="2000" b="1" dirty="0" smtClean="0">
                <a:solidFill>
                  <a:srgbClr val="323232"/>
                </a:solidFill>
                <a:latin typeface="+mn-lt"/>
                <a:ea typeface="+mn-ea"/>
                <a:cs typeface="Times New Roman" panose="02020603050405020304" pitchFamily="18" charset="0"/>
              </a:rPr>
              <a:t>I </a:t>
            </a:r>
            <a:r>
              <a:rPr lang="en" sz="2000" b="1" dirty="0">
                <a:solidFill>
                  <a:srgbClr val="323232"/>
                </a:solidFill>
                <a:latin typeface="+mn-lt"/>
                <a:ea typeface="+mn-ea"/>
                <a:cs typeface="Times New Roman" panose="02020603050405020304" pitchFamily="18" charset="0"/>
              </a:rPr>
              <a:t>want to say.</a:t>
            </a:r>
            <a:r>
              <a:rPr lang="ru-RU" sz="2000" b="1" dirty="0">
                <a:solidFill>
                  <a:srgbClr val="323232"/>
                </a:solidFill>
                <a:latin typeface="+mn-lt"/>
                <a:ea typeface="+mn-ea"/>
                <a:cs typeface="Times New Roman"/>
              </a:rPr>
              <a:t/>
            </a:r>
            <a:br>
              <a:rPr lang="ru-RU" sz="2000" b="1" dirty="0">
                <a:solidFill>
                  <a:srgbClr val="323232"/>
                </a:solidFill>
                <a:latin typeface="+mn-lt"/>
                <a:ea typeface="+mn-ea"/>
                <a:cs typeface="Times New Roman"/>
              </a:rPr>
            </a:br>
            <a:endParaRPr lang="ru-RU" sz="2000" b="1" dirty="0">
              <a:latin typeface="+mn-lt"/>
              <a:cs typeface="Times New Roman" panose="02020603050405020304" pitchFamily="18" charset="0"/>
            </a:endParaRPr>
          </a:p>
        </p:txBody>
      </p:sp>
      <p:pic>
        <p:nvPicPr>
          <p:cNvPr id="4" name="Объект 3">
            <a:extLst>
              <a:ext uri="{FF2B5EF4-FFF2-40B4-BE49-F238E27FC236}">
                <a16:creationId xmlns="" xmlns:a16="http://schemas.microsoft.com/office/drawing/2014/main" id="{58D49101-05F2-5492-FF07-D3ED5BF50BF4}"/>
              </a:ext>
            </a:extLst>
          </p:cNvPr>
          <p:cNvPicPr>
            <a:picLocks noGrp="1" noChangeAspect="1"/>
          </p:cNvPicPr>
          <p:nvPr>
            <p:ph idx="1"/>
          </p:nvPr>
        </p:nvPicPr>
        <p:blipFill>
          <a:blip r:embed="rId2"/>
          <a:stretch>
            <a:fillRect/>
          </a:stretch>
        </p:blipFill>
        <p:spPr>
          <a:xfrm>
            <a:off x="6249743" y="2332037"/>
            <a:ext cx="2437057" cy="4525963"/>
          </a:xfrm>
          <a:prstGeom prst="rect">
            <a:avLst/>
          </a:prstGeom>
        </p:spPr>
      </p:pic>
    </p:spTree>
    <p:extLst>
      <p:ext uri="{BB962C8B-B14F-4D97-AF65-F5344CB8AC3E}">
        <p14:creationId xmlns:p14="http://schemas.microsoft.com/office/powerpoint/2010/main" val="12276720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260648"/>
            <a:ext cx="7704856" cy="707886"/>
          </a:xfrm>
          <a:prstGeom prst="rect">
            <a:avLst/>
          </a:prstGeom>
        </p:spPr>
        <p:txBody>
          <a:bodyPr wrap="square">
            <a:spAutoFit/>
          </a:bodyPr>
          <a:lstStyle/>
          <a:p>
            <a:pPr algn="ctr"/>
            <a:r>
              <a:rPr 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j-lt"/>
              </a:rPr>
              <a:t>Arts Crossword </a:t>
            </a:r>
          </a:p>
        </p:txBody>
      </p:sp>
      <p:graphicFrame>
        <p:nvGraphicFramePr>
          <p:cNvPr id="5" name="Таблица 4"/>
          <p:cNvGraphicFramePr>
            <a:graphicFrameLocks noGrp="1"/>
          </p:cNvGraphicFramePr>
          <p:nvPr>
            <p:extLst>
              <p:ext uri="{D42A27DB-BD31-4B8C-83A1-F6EECF244321}">
                <p14:modId xmlns:p14="http://schemas.microsoft.com/office/powerpoint/2010/main" val="839552742"/>
              </p:ext>
            </p:extLst>
          </p:nvPr>
        </p:nvGraphicFramePr>
        <p:xfrm>
          <a:off x="611560" y="1746030"/>
          <a:ext cx="3300161" cy="3309848"/>
        </p:xfrm>
        <a:graphic>
          <a:graphicData uri="http://schemas.openxmlformats.org/drawingml/2006/table">
            <a:tbl>
              <a:tblPr/>
              <a:tblGrid>
                <a:gridCol w="412520">
                  <a:extLst>
                    <a:ext uri="{9D8B030D-6E8A-4147-A177-3AD203B41FA5}">
                      <a16:colId xmlns="" xmlns:a16="http://schemas.microsoft.com/office/drawing/2014/main" val="20000"/>
                    </a:ext>
                  </a:extLst>
                </a:gridCol>
                <a:gridCol w="412520">
                  <a:extLst>
                    <a:ext uri="{9D8B030D-6E8A-4147-A177-3AD203B41FA5}">
                      <a16:colId xmlns="" xmlns:a16="http://schemas.microsoft.com/office/drawing/2014/main" val="20001"/>
                    </a:ext>
                  </a:extLst>
                </a:gridCol>
                <a:gridCol w="412520">
                  <a:extLst>
                    <a:ext uri="{9D8B030D-6E8A-4147-A177-3AD203B41FA5}">
                      <a16:colId xmlns="" xmlns:a16="http://schemas.microsoft.com/office/drawing/2014/main" val="20002"/>
                    </a:ext>
                  </a:extLst>
                </a:gridCol>
                <a:gridCol w="412520">
                  <a:extLst>
                    <a:ext uri="{9D8B030D-6E8A-4147-A177-3AD203B41FA5}">
                      <a16:colId xmlns="" xmlns:a16="http://schemas.microsoft.com/office/drawing/2014/main" val="20003"/>
                    </a:ext>
                  </a:extLst>
                </a:gridCol>
                <a:gridCol w="444253">
                  <a:extLst>
                    <a:ext uri="{9D8B030D-6E8A-4147-A177-3AD203B41FA5}">
                      <a16:colId xmlns="" xmlns:a16="http://schemas.microsoft.com/office/drawing/2014/main" val="20004"/>
                    </a:ext>
                  </a:extLst>
                </a:gridCol>
                <a:gridCol w="380788">
                  <a:extLst>
                    <a:ext uri="{9D8B030D-6E8A-4147-A177-3AD203B41FA5}">
                      <a16:colId xmlns="" xmlns:a16="http://schemas.microsoft.com/office/drawing/2014/main" val="20005"/>
                    </a:ext>
                  </a:extLst>
                </a:gridCol>
                <a:gridCol w="412520">
                  <a:extLst>
                    <a:ext uri="{9D8B030D-6E8A-4147-A177-3AD203B41FA5}">
                      <a16:colId xmlns="" xmlns:a16="http://schemas.microsoft.com/office/drawing/2014/main" val="20006"/>
                    </a:ext>
                  </a:extLst>
                </a:gridCol>
                <a:gridCol w="412520">
                  <a:extLst>
                    <a:ext uri="{9D8B030D-6E8A-4147-A177-3AD203B41FA5}">
                      <a16:colId xmlns="" xmlns:a16="http://schemas.microsoft.com/office/drawing/2014/main" val="20007"/>
                    </a:ext>
                  </a:extLst>
                </a:gridCol>
              </a:tblGrid>
              <a:tr h="412064">
                <a:tc>
                  <a:txBody>
                    <a:bodyPr/>
                    <a:lstStyle/>
                    <a:p>
                      <a:pPr>
                        <a:lnSpc>
                          <a:spcPct val="115000"/>
                        </a:lnSpc>
                        <a:spcAft>
                          <a:spcPts val="0"/>
                        </a:spcAft>
                      </a:pPr>
                      <a:r>
                        <a:rPr lang="ru-RU" sz="1050" b="1" u="sng" baseline="30000" dirty="0">
                          <a:solidFill>
                            <a:srgbClr val="000000"/>
                          </a:solidFill>
                          <a:latin typeface="Verdana"/>
                          <a:ea typeface="Times New Roman"/>
                          <a:cs typeface="Times New Roman"/>
                        </a:rPr>
                        <a:t>1</a:t>
                      </a: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050" b="1" u="sng" baseline="30000">
                          <a:solidFill>
                            <a:srgbClr val="000000"/>
                          </a:solidFill>
                          <a:latin typeface="Verdana"/>
                          <a:ea typeface="Times New Roman"/>
                          <a:cs typeface="Times New Roman"/>
                        </a:rPr>
                        <a:t>2</a:t>
                      </a: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ru-RU" sz="1050" b="1" u="sng" baseline="30000" dirty="0">
                          <a:solidFill>
                            <a:srgbClr val="000000"/>
                          </a:solidFill>
                          <a:latin typeface="Verdana"/>
                          <a:ea typeface="Times New Roman"/>
                          <a:cs typeface="Times New Roman"/>
                        </a:rPr>
                        <a:t>3</a:t>
                      </a: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360570">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ru-RU"/>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r h="412064">
                <a:tc>
                  <a:txBody>
                    <a:bodyPr/>
                    <a:lstStyle/>
                    <a:p>
                      <a:pPr>
                        <a:lnSpc>
                          <a:spcPct val="115000"/>
                        </a:lnSpc>
                        <a:spcAft>
                          <a:spcPts val="0"/>
                        </a:spcAft>
                      </a:pPr>
                      <a:r>
                        <a:rPr lang="ru-RU" sz="1050" b="1" u="sng" baseline="30000">
                          <a:solidFill>
                            <a:srgbClr val="000000"/>
                          </a:solidFill>
                          <a:latin typeface="Verdana"/>
                          <a:ea typeface="Times New Roman"/>
                          <a:cs typeface="Times New Roman"/>
                        </a:rPr>
                        <a:t>4</a:t>
                      </a: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nSpc>
                          <a:spcPct val="115000"/>
                        </a:lnSpc>
                        <a:spcAft>
                          <a:spcPts val="0"/>
                        </a:spcAft>
                      </a:pPr>
                      <a:r>
                        <a:rPr lang="ru-RU" sz="1050" b="1" u="sng" baseline="30000">
                          <a:solidFill>
                            <a:srgbClr val="000000"/>
                          </a:solidFill>
                          <a:latin typeface="Verdana"/>
                          <a:ea typeface="Times New Roman"/>
                          <a:cs typeface="Times New Roman"/>
                        </a:rPr>
                        <a:t>5</a:t>
                      </a: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endParaRPr lang="ru-RU" dirty="0"/>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360570">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412064">
                <a:tc>
                  <a:txBody>
                    <a:bodyPr/>
                    <a:lstStyle/>
                    <a:p>
                      <a:pPr>
                        <a:lnSpc>
                          <a:spcPct val="115000"/>
                        </a:lnSpc>
                        <a:spcAft>
                          <a:spcPts val="0"/>
                        </a:spcAft>
                      </a:pPr>
                      <a:r>
                        <a:rPr lang="ru-RU" sz="1050" b="1" u="sng" baseline="30000">
                          <a:solidFill>
                            <a:srgbClr val="000000"/>
                          </a:solidFill>
                          <a:latin typeface="Verdana"/>
                          <a:ea typeface="Times New Roman"/>
                          <a:cs typeface="Times New Roman"/>
                        </a:rPr>
                        <a:t>7</a:t>
                      </a: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4"/>
                  </a:ext>
                </a:extLst>
              </a:tr>
              <a:tr h="445718">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dirty="0">
                          <a:solidFill>
                            <a:srgbClr val="000000"/>
                          </a:solidFill>
                          <a:latin typeface="Verdana"/>
                          <a:ea typeface="Times New Roman"/>
                          <a:cs typeface="Times New Roman"/>
                        </a:rPr>
                        <a:t> </a:t>
                      </a:r>
                      <a:endParaRPr lang="en-US" sz="1600" dirty="0">
                        <a:solidFill>
                          <a:srgbClr val="000000"/>
                        </a:solidFill>
                        <a:latin typeface="Verdana"/>
                        <a:ea typeface="Times New Roman"/>
                        <a:cs typeface="Times New Roman"/>
                      </a:endParaRPr>
                    </a:p>
                    <a:p>
                      <a:pPr algn="ctr">
                        <a:lnSpc>
                          <a:spcPct val="115000"/>
                        </a:lnSpc>
                        <a:spcAft>
                          <a:spcPts val="0"/>
                        </a:spcAft>
                      </a:pPr>
                      <a:endParaRPr lang="en-US" sz="1600" dirty="0">
                        <a:solidFill>
                          <a:srgbClr val="000000"/>
                        </a:solidFill>
                        <a:latin typeface="Verdana"/>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5"/>
                  </a:ext>
                </a:extLst>
              </a:tr>
              <a:tr h="412064">
                <a:tc>
                  <a:txBody>
                    <a:bodyPr/>
                    <a:lstStyle/>
                    <a:p>
                      <a:pPr>
                        <a:lnSpc>
                          <a:spcPct val="115000"/>
                        </a:lnSpc>
                        <a:spcAft>
                          <a:spcPts val="0"/>
                        </a:spcAft>
                      </a:pPr>
                      <a:r>
                        <a:rPr lang="ru-RU" sz="1050" b="1" u="sng" baseline="30000">
                          <a:solidFill>
                            <a:srgbClr val="000000"/>
                          </a:solidFill>
                          <a:latin typeface="Verdana"/>
                          <a:ea typeface="Times New Roman"/>
                          <a:cs typeface="Times New Roman"/>
                        </a:rPr>
                        <a:t>8</a:t>
                      </a: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360570">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a:solidFill>
                            <a:srgbClr val="000000"/>
                          </a:solidFill>
                          <a:latin typeface="Verdana"/>
                          <a:ea typeface="Times New Roman"/>
                          <a:cs typeface="Times New Roman"/>
                        </a:rPr>
                        <a:t> </a:t>
                      </a:r>
                      <a:endParaRPr lang="ru-RU" sz="110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0"/>
                        </a:spcAft>
                      </a:pPr>
                      <a:r>
                        <a:rPr lang="ru-RU" sz="1600" b="1" dirty="0">
                          <a:solidFill>
                            <a:srgbClr val="000000"/>
                          </a:solidFill>
                          <a:latin typeface="Verdana"/>
                          <a:ea typeface="Times New Roman"/>
                          <a:cs typeface="Times New Roman"/>
                        </a:rPr>
                        <a:t> </a:t>
                      </a:r>
                      <a:endParaRPr lang="ru-RU" sz="1100" dirty="0">
                        <a:latin typeface="Calibri"/>
                        <a:ea typeface="Calibri"/>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881289333"/>
              </p:ext>
            </p:extLst>
          </p:nvPr>
        </p:nvGraphicFramePr>
        <p:xfrm>
          <a:off x="4572000" y="764705"/>
          <a:ext cx="4000895" cy="3313166"/>
        </p:xfrm>
        <a:graphic>
          <a:graphicData uri="http://schemas.openxmlformats.org/drawingml/2006/table">
            <a:tbl>
              <a:tblPr/>
              <a:tblGrid>
                <a:gridCol w="247650">
                  <a:extLst>
                    <a:ext uri="{9D8B030D-6E8A-4147-A177-3AD203B41FA5}">
                      <a16:colId xmlns="" xmlns:a16="http://schemas.microsoft.com/office/drawing/2014/main" val="20000"/>
                    </a:ext>
                  </a:extLst>
                </a:gridCol>
                <a:gridCol w="3753245">
                  <a:extLst>
                    <a:ext uri="{9D8B030D-6E8A-4147-A177-3AD203B41FA5}">
                      <a16:colId xmlns="" xmlns:a16="http://schemas.microsoft.com/office/drawing/2014/main" val="20001"/>
                    </a:ext>
                  </a:extLst>
                </a:gridCol>
              </a:tblGrid>
              <a:tr h="189570">
                <a:tc gridSpan="2">
                  <a:txBody>
                    <a:bodyPr/>
                    <a:lstStyle/>
                    <a:p>
                      <a:pPr>
                        <a:lnSpc>
                          <a:spcPct val="100000"/>
                        </a:lnSpc>
                        <a:spcAft>
                          <a:spcPts val="1000"/>
                        </a:spcAft>
                      </a:pPr>
                      <a:r>
                        <a:rPr lang="ru-RU" sz="2400" b="1" dirty="0" err="1">
                          <a:solidFill>
                            <a:schemeClr val="accent3">
                              <a:lumMod val="50000"/>
                            </a:schemeClr>
                          </a:solidFill>
                          <a:latin typeface="+mn-lt"/>
                          <a:ea typeface="Tahoma" pitchFamily="34" charset="0"/>
                          <a:cs typeface="Tahoma" pitchFamily="34" charset="0"/>
                        </a:rPr>
                        <a:t>Across</a:t>
                      </a:r>
                      <a:endParaRPr lang="ru-RU" sz="24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tc hMerge="1">
                  <a:txBody>
                    <a:bodyPr/>
                    <a:lstStyle/>
                    <a:p>
                      <a:endParaRPr lang="ru-RU"/>
                    </a:p>
                  </a:txBody>
                  <a:tcPr/>
                </a:tc>
                <a:extLst>
                  <a:ext uri="{0D108BD9-81ED-4DB2-BD59-A6C34878D82A}">
                    <a16:rowId xmlns="" xmlns:a16="http://schemas.microsoft.com/office/drawing/2014/main" val="10000"/>
                  </a:ext>
                </a:extLst>
              </a:tr>
              <a:tr h="590668">
                <a:tc>
                  <a:txBody>
                    <a:bodyPr/>
                    <a:lstStyle/>
                    <a:p>
                      <a:pPr algn="l">
                        <a:lnSpc>
                          <a:spcPct val="100000"/>
                        </a:lnSpc>
                        <a:spcAft>
                          <a:spcPts val="0"/>
                        </a:spcAft>
                      </a:pPr>
                      <a:r>
                        <a:rPr lang="ru-RU" sz="2000" b="1" dirty="0">
                          <a:solidFill>
                            <a:schemeClr val="accent3">
                              <a:lumMod val="50000"/>
                            </a:schemeClr>
                          </a:solidFill>
                          <a:latin typeface="+mn-lt"/>
                          <a:ea typeface="Tahoma" pitchFamily="34" charset="0"/>
                          <a:cs typeface="Tahoma" pitchFamily="34" charset="0"/>
                        </a:rPr>
                        <a:t>1</a:t>
                      </a:r>
                      <a:r>
                        <a:rPr lang="en-US" sz="2000" b="1" dirty="0">
                          <a:solidFill>
                            <a:schemeClr val="accent3">
                              <a:lumMod val="50000"/>
                            </a:schemeClr>
                          </a:solidFill>
                          <a:latin typeface="+mn-lt"/>
                          <a:ea typeface="Tahoma" pitchFamily="34" charset="0"/>
                          <a:cs typeface="Tahoma" pitchFamily="34" charset="0"/>
                        </a:rPr>
                        <a:t>.</a:t>
                      </a:r>
                    </a:p>
                    <a:p>
                      <a:pPr algn="l">
                        <a:lnSpc>
                          <a:spcPct val="100000"/>
                        </a:lnSpc>
                        <a:spcAft>
                          <a:spcPts val="0"/>
                        </a:spcAft>
                      </a:pPr>
                      <a:endParaRPr lang="en-US" sz="20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tc>
                  <a:txBody>
                    <a:bodyPr/>
                    <a:lstStyle/>
                    <a:p>
                      <a:pPr algn="l">
                        <a:lnSpc>
                          <a:spcPct val="100000"/>
                        </a:lnSpc>
                        <a:spcAft>
                          <a:spcPts val="0"/>
                        </a:spcAft>
                      </a:pPr>
                      <a:r>
                        <a:rPr lang="en-US" sz="2000" b="1" dirty="0">
                          <a:solidFill>
                            <a:schemeClr val="accent3">
                              <a:lumMod val="50000"/>
                            </a:schemeClr>
                          </a:solidFill>
                          <a:latin typeface="+mn-lt"/>
                          <a:ea typeface="Tahoma" pitchFamily="34" charset="0"/>
                          <a:cs typeface="Tahoma" pitchFamily="34" charset="0"/>
                        </a:rPr>
                        <a:t>A person who writes books</a:t>
                      </a:r>
                      <a:endParaRPr lang="ru-RU" sz="20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extLst>
                  <a:ext uri="{0D108BD9-81ED-4DB2-BD59-A6C34878D82A}">
                    <a16:rowId xmlns="" xmlns:a16="http://schemas.microsoft.com/office/drawing/2014/main" val="10001"/>
                  </a:ext>
                </a:extLst>
              </a:tr>
              <a:tr h="463049">
                <a:tc>
                  <a:txBody>
                    <a:bodyPr/>
                    <a:lstStyle/>
                    <a:p>
                      <a:pPr algn="r">
                        <a:lnSpc>
                          <a:spcPct val="100000"/>
                        </a:lnSpc>
                        <a:spcAft>
                          <a:spcPts val="1000"/>
                        </a:spcAft>
                      </a:pPr>
                      <a:r>
                        <a:rPr lang="ru-RU" sz="2000" b="1" dirty="0" smtClean="0">
                          <a:solidFill>
                            <a:schemeClr val="accent3">
                              <a:lumMod val="50000"/>
                            </a:schemeClr>
                          </a:solidFill>
                          <a:latin typeface="+mn-lt"/>
                          <a:ea typeface="Tahoma" pitchFamily="34" charset="0"/>
                          <a:cs typeface="Tahoma" pitchFamily="34" charset="0"/>
                        </a:rPr>
                        <a:t>4.  </a:t>
                      </a:r>
                      <a:endParaRPr lang="ru-RU" sz="20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tc>
                  <a:txBody>
                    <a:bodyPr/>
                    <a:lstStyle/>
                    <a:p>
                      <a:pPr>
                        <a:lnSpc>
                          <a:spcPct val="100000"/>
                        </a:lnSpc>
                        <a:spcAft>
                          <a:spcPts val="1000"/>
                        </a:spcAft>
                      </a:pPr>
                      <a:r>
                        <a:rPr lang="ru-RU" sz="2000" b="1" baseline="0" dirty="0" smtClean="0">
                          <a:solidFill>
                            <a:schemeClr val="accent3">
                              <a:lumMod val="50000"/>
                            </a:schemeClr>
                          </a:solidFill>
                          <a:latin typeface="+mn-lt"/>
                          <a:ea typeface="Tahoma" pitchFamily="34" charset="0"/>
                          <a:cs typeface="Tahoma" pitchFamily="34" charset="0"/>
                        </a:rPr>
                        <a:t> </a:t>
                      </a:r>
                      <a:r>
                        <a:rPr lang="en-US" sz="1800" b="0" i="0" kern="1200" dirty="0" smtClean="0">
                          <a:solidFill>
                            <a:schemeClr val="tx1"/>
                          </a:solidFill>
                          <a:effectLst/>
                          <a:latin typeface="+mn-lt"/>
                          <a:ea typeface="+mn-ea"/>
                          <a:cs typeface="+mn-cs"/>
                        </a:rPr>
                        <a:t>«</a:t>
                      </a:r>
                      <a:r>
                        <a:rPr lang="en-US" sz="2000" b="1" i="0" kern="1200" dirty="0" smtClean="0">
                          <a:solidFill>
                            <a:schemeClr val="accent3">
                              <a:lumMod val="50000"/>
                            </a:schemeClr>
                          </a:solidFill>
                          <a:effectLst/>
                          <a:latin typeface="+mn-lt"/>
                          <a:ea typeface="+mn-ea"/>
                          <a:cs typeface="+mn-cs"/>
                        </a:rPr>
                        <a:t>Rhythmic African Poetry»</a:t>
                      </a:r>
                      <a:endParaRPr lang="ru-RU" sz="20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extLst>
                  <a:ext uri="{0D108BD9-81ED-4DB2-BD59-A6C34878D82A}">
                    <a16:rowId xmlns="" xmlns:a16="http://schemas.microsoft.com/office/drawing/2014/main" val="10002"/>
                  </a:ext>
                </a:extLst>
              </a:tr>
              <a:tr h="463049">
                <a:tc>
                  <a:txBody>
                    <a:bodyPr/>
                    <a:lstStyle/>
                    <a:p>
                      <a:pPr algn="r">
                        <a:lnSpc>
                          <a:spcPct val="100000"/>
                        </a:lnSpc>
                        <a:spcAft>
                          <a:spcPts val="1000"/>
                        </a:spcAft>
                      </a:pPr>
                      <a:r>
                        <a:rPr lang="ru-RU" sz="2000" b="1" dirty="0">
                          <a:solidFill>
                            <a:schemeClr val="accent3">
                              <a:lumMod val="50000"/>
                            </a:schemeClr>
                          </a:solidFill>
                          <a:latin typeface="+mn-lt"/>
                          <a:ea typeface="Tahoma" pitchFamily="34" charset="0"/>
                          <a:cs typeface="Tahoma" pitchFamily="34" charset="0"/>
                        </a:rPr>
                        <a:t>6.</a:t>
                      </a:r>
                    </a:p>
                  </a:txBody>
                  <a:tcPr marL="9525" marR="9525" marT="9525" marB="9525">
                    <a:lnL>
                      <a:noFill/>
                    </a:lnL>
                    <a:lnR>
                      <a:noFill/>
                    </a:lnR>
                    <a:lnT>
                      <a:noFill/>
                    </a:lnT>
                    <a:lnB>
                      <a:noFill/>
                    </a:lnB>
                  </a:tcPr>
                </a:tc>
                <a:tc>
                  <a:txBody>
                    <a:bodyPr/>
                    <a:lstStyle/>
                    <a:p>
                      <a:pPr>
                        <a:lnSpc>
                          <a:spcPct val="100000"/>
                        </a:lnSpc>
                        <a:spcAft>
                          <a:spcPts val="1000"/>
                        </a:spcAft>
                      </a:pPr>
                      <a:r>
                        <a:rPr lang="en-US" sz="2000" b="1" dirty="0" smtClean="0">
                          <a:solidFill>
                            <a:schemeClr val="accent3">
                              <a:lumMod val="50000"/>
                            </a:schemeClr>
                          </a:solidFill>
                          <a:latin typeface="+mn-lt"/>
                          <a:ea typeface="Tahoma" pitchFamily="34" charset="0"/>
                          <a:cs typeface="Tahoma" pitchFamily="34" charset="0"/>
                        </a:rPr>
                        <a:t>A</a:t>
                      </a:r>
                      <a:r>
                        <a:rPr lang="en-US" sz="2000" b="1" baseline="0" dirty="0" smtClean="0">
                          <a:solidFill>
                            <a:schemeClr val="accent3">
                              <a:lumMod val="50000"/>
                            </a:schemeClr>
                          </a:solidFill>
                          <a:latin typeface="+mn-lt"/>
                          <a:ea typeface="Tahoma" pitchFamily="34" charset="0"/>
                          <a:cs typeface="Tahoma" pitchFamily="34" charset="0"/>
                        </a:rPr>
                        <a:t> low man’s voice.</a:t>
                      </a:r>
                      <a:endParaRPr lang="ru-RU" sz="20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extLst>
                  <a:ext uri="{0D108BD9-81ED-4DB2-BD59-A6C34878D82A}">
                    <a16:rowId xmlns="" xmlns:a16="http://schemas.microsoft.com/office/drawing/2014/main" val="10003"/>
                  </a:ext>
                </a:extLst>
              </a:tr>
              <a:tr h="686804">
                <a:tc>
                  <a:txBody>
                    <a:bodyPr/>
                    <a:lstStyle/>
                    <a:p>
                      <a:pPr algn="r">
                        <a:lnSpc>
                          <a:spcPct val="100000"/>
                        </a:lnSpc>
                        <a:spcAft>
                          <a:spcPts val="1000"/>
                        </a:spcAft>
                      </a:pPr>
                      <a:r>
                        <a:rPr lang="ru-RU" sz="2000" b="1" dirty="0">
                          <a:solidFill>
                            <a:schemeClr val="accent3">
                              <a:lumMod val="50000"/>
                            </a:schemeClr>
                          </a:solidFill>
                          <a:latin typeface="+mn-lt"/>
                          <a:ea typeface="Tahoma" pitchFamily="34" charset="0"/>
                          <a:cs typeface="Tahoma" pitchFamily="34" charset="0"/>
                        </a:rPr>
                        <a:t>7.</a:t>
                      </a:r>
                    </a:p>
                  </a:txBody>
                  <a:tcPr marL="9525" marR="9525" marT="9525" marB="9525">
                    <a:lnL>
                      <a:noFill/>
                    </a:lnL>
                    <a:lnR>
                      <a:noFill/>
                    </a:lnR>
                    <a:lnT>
                      <a:noFill/>
                    </a:lnT>
                    <a:lnB>
                      <a:noFill/>
                    </a:lnB>
                  </a:tcPr>
                </a:tc>
                <a:tc>
                  <a:txBody>
                    <a:bodyPr/>
                    <a:lstStyle/>
                    <a:p>
                      <a:pPr>
                        <a:lnSpc>
                          <a:spcPct val="100000"/>
                        </a:lnSpc>
                        <a:spcAft>
                          <a:spcPts val="1000"/>
                        </a:spcAft>
                      </a:pPr>
                      <a:r>
                        <a:rPr lang="en-US" sz="2000" b="1" dirty="0">
                          <a:solidFill>
                            <a:schemeClr val="accent3">
                              <a:lumMod val="50000"/>
                            </a:schemeClr>
                          </a:solidFill>
                          <a:latin typeface="+mn-lt"/>
                          <a:ea typeface="Tahoma" pitchFamily="34" charset="0"/>
                          <a:cs typeface="Tahoma" pitchFamily="34" charset="0"/>
                        </a:rPr>
                        <a:t>My </a:t>
                      </a:r>
                      <a:r>
                        <a:rPr lang="en-US" sz="2000" b="1" dirty="0" err="1">
                          <a:solidFill>
                            <a:schemeClr val="accent3">
                              <a:lumMod val="50000"/>
                            </a:schemeClr>
                          </a:solidFill>
                          <a:latin typeface="+mn-lt"/>
                          <a:ea typeface="Tahoma" pitchFamily="34" charset="0"/>
                          <a:cs typeface="Tahoma" pitchFamily="34" charset="0"/>
                        </a:rPr>
                        <a:t>favourite</a:t>
                      </a:r>
                      <a:r>
                        <a:rPr lang="en-US" sz="2000" b="1" dirty="0">
                          <a:solidFill>
                            <a:schemeClr val="accent3">
                              <a:lumMod val="50000"/>
                            </a:schemeClr>
                          </a:solidFill>
                          <a:latin typeface="+mn-lt"/>
                          <a:ea typeface="Tahoma" pitchFamily="34" charset="0"/>
                          <a:cs typeface="Tahoma" pitchFamily="34" charset="0"/>
                        </a:rPr>
                        <a:t> _ _ _ _ _ _ _ _ is by Vincent Van Gogh.</a:t>
                      </a:r>
                      <a:endParaRPr lang="ru-RU" sz="20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extLst>
                  <a:ext uri="{0D108BD9-81ED-4DB2-BD59-A6C34878D82A}">
                    <a16:rowId xmlns="" xmlns:a16="http://schemas.microsoft.com/office/drawing/2014/main" val="10004"/>
                  </a:ext>
                </a:extLst>
              </a:tr>
              <a:tr h="686804">
                <a:tc>
                  <a:txBody>
                    <a:bodyPr/>
                    <a:lstStyle/>
                    <a:p>
                      <a:pPr algn="r">
                        <a:lnSpc>
                          <a:spcPct val="100000"/>
                        </a:lnSpc>
                        <a:spcAft>
                          <a:spcPts val="1000"/>
                        </a:spcAft>
                      </a:pPr>
                      <a:r>
                        <a:rPr lang="ru-RU" sz="2000" b="1">
                          <a:solidFill>
                            <a:schemeClr val="accent3">
                              <a:lumMod val="50000"/>
                            </a:schemeClr>
                          </a:solidFill>
                          <a:latin typeface="+mn-lt"/>
                          <a:ea typeface="Tahoma" pitchFamily="34" charset="0"/>
                          <a:cs typeface="Tahoma" pitchFamily="34" charset="0"/>
                        </a:rPr>
                        <a:t>8.</a:t>
                      </a:r>
                    </a:p>
                  </a:txBody>
                  <a:tcPr marL="9525" marR="9525" marT="9525" marB="9525">
                    <a:lnL>
                      <a:noFill/>
                    </a:lnL>
                    <a:lnR>
                      <a:noFill/>
                    </a:lnR>
                    <a:lnT>
                      <a:noFill/>
                    </a:lnT>
                    <a:lnB>
                      <a:noFill/>
                    </a:lnB>
                  </a:tcPr>
                </a:tc>
                <a:tc>
                  <a:txBody>
                    <a:bodyPr/>
                    <a:lstStyle/>
                    <a:p>
                      <a:pPr>
                        <a:lnSpc>
                          <a:spcPct val="100000"/>
                        </a:lnSpc>
                        <a:spcAft>
                          <a:spcPts val="1000"/>
                        </a:spcAft>
                      </a:pPr>
                      <a:r>
                        <a:rPr lang="en-US" sz="2000" b="1" dirty="0">
                          <a:solidFill>
                            <a:schemeClr val="accent3">
                              <a:lumMod val="50000"/>
                            </a:schemeClr>
                          </a:solidFill>
                          <a:latin typeface="+mn-lt"/>
                          <a:ea typeface="Tahoma" pitchFamily="34" charset="0"/>
                          <a:cs typeface="Tahoma" pitchFamily="34" charset="0"/>
                        </a:rPr>
                        <a:t>Do you like _ _ _ _ _ _ popcorn at the movies?</a:t>
                      </a:r>
                      <a:endParaRPr lang="ru-RU" sz="2000" b="1" dirty="0">
                        <a:solidFill>
                          <a:schemeClr val="accent3">
                            <a:lumMod val="50000"/>
                          </a:schemeClr>
                        </a:solidFill>
                        <a:latin typeface="+mn-lt"/>
                        <a:ea typeface="Tahoma" pitchFamily="34" charset="0"/>
                        <a:cs typeface="Tahoma" pitchFamily="34" charset="0"/>
                      </a:endParaRPr>
                    </a:p>
                  </a:txBody>
                  <a:tcPr marL="9525" marR="9525" marT="9525" marB="9525">
                    <a:lnL>
                      <a:noFill/>
                    </a:lnL>
                    <a:lnR>
                      <a:noFill/>
                    </a:lnR>
                    <a:lnT>
                      <a:noFill/>
                    </a:lnT>
                    <a:lnB>
                      <a:noFill/>
                    </a:lnB>
                  </a:tcPr>
                </a:tc>
                <a:extLst>
                  <a:ext uri="{0D108BD9-81ED-4DB2-BD59-A6C34878D82A}">
                    <a16:rowId xmlns="" xmlns:a16="http://schemas.microsoft.com/office/drawing/2014/main" val="10005"/>
                  </a:ext>
                </a:extLst>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2997818103"/>
              </p:ext>
            </p:extLst>
          </p:nvPr>
        </p:nvGraphicFramePr>
        <p:xfrm>
          <a:off x="4571999" y="4149079"/>
          <a:ext cx="4392489" cy="2607874"/>
        </p:xfrm>
        <a:graphic>
          <a:graphicData uri="http://schemas.openxmlformats.org/drawingml/2006/table">
            <a:tbl>
              <a:tblPr/>
              <a:tblGrid>
                <a:gridCol w="451765">
                  <a:extLst>
                    <a:ext uri="{9D8B030D-6E8A-4147-A177-3AD203B41FA5}">
                      <a16:colId xmlns="" xmlns:a16="http://schemas.microsoft.com/office/drawing/2014/main" val="20000"/>
                    </a:ext>
                  </a:extLst>
                </a:gridCol>
                <a:gridCol w="3940724">
                  <a:extLst>
                    <a:ext uri="{9D8B030D-6E8A-4147-A177-3AD203B41FA5}">
                      <a16:colId xmlns="" xmlns:a16="http://schemas.microsoft.com/office/drawing/2014/main" val="20001"/>
                    </a:ext>
                  </a:extLst>
                </a:gridCol>
              </a:tblGrid>
              <a:tr h="424088">
                <a:tc gridSpan="2">
                  <a:txBody>
                    <a:bodyPr/>
                    <a:lstStyle/>
                    <a:p>
                      <a:pPr>
                        <a:lnSpc>
                          <a:spcPct val="115000"/>
                        </a:lnSpc>
                        <a:spcAft>
                          <a:spcPts val="1000"/>
                        </a:spcAft>
                      </a:pPr>
                      <a:r>
                        <a:rPr lang="ru-RU" sz="2400" b="1" dirty="0" err="1">
                          <a:solidFill>
                            <a:srgbClr val="002060"/>
                          </a:solidFill>
                          <a:latin typeface="+mn-lt"/>
                          <a:ea typeface="Times New Roman"/>
                          <a:cs typeface="Times New Roman"/>
                        </a:rPr>
                        <a:t>Down</a:t>
                      </a:r>
                      <a:endParaRPr lang="ru-RU" sz="2400" b="1" dirty="0">
                        <a:solidFill>
                          <a:srgbClr val="002060"/>
                        </a:solidFill>
                        <a:latin typeface="+mn-lt"/>
                        <a:ea typeface="Calibri"/>
                        <a:cs typeface="Times New Roman"/>
                      </a:endParaRPr>
                    </a:p>
                  </a:txBody>
                  <a:tcPr marL="9525" marR="9525" marT="9525" marB="9525">
                    <a:lnL>
                      <a:noFill/>
                    </a:lnL>
                    <a:lnR>
                      <a:noFill/>
                    </a:lnR>
                    <a:lnT>
                      <a:noFill/>
                    </a:lnT>
                    <a:lnB>
                      <a:noFill/>
                    </a:lnB>
                  </a:tcPr>
                </a:tc>
                <a:tc hMerge="1">
                  <a:txBody>
                    <a:bodyPr/>
                    <a:lstStyle/>
                    <a:p>
                      <a:endParaRPr lang="ru-RU"/>
                    </a:p>
                  </a:txBody>
                  <a:tcPr/>
                </a:tc>
                <a:extLst>
                  <a:ext uri="{0D108BD9-81ED-4DB2-BD59-A6C34878D82A}">
                    <a16:rowId xmlns="" xmlns:a16="http://schemas.microsoft.com/office/drawing/2014/main" val="10000"/>
                  </a:ext>
                </a:extLst>
              </a:tr>
              <a:tr h="542050">
                <a:tc>
                  <a:txBody>
                    <a:bodyPr/>
                    <a:lstStyle/>
                    <a:p>
                      <a:pPr algn="l">
                        <a:lnSpc>
                          <a:spcPct val="100000"/>
                        </a:lnSpc>
                        <a:spcAft>
                          <a:spcPts val="1000"/>
                        </a:spcAft>
                      </a:pPr>
                      <a:r>
                        <a:rPr lang="ru-RU" sz="1800" b="1" dirty="0">
                          <a:solidFill>
                            <a:srgbClr val="002060"/>
                          </a:solidFill>
                          <a:latin typeface="+mn-lt"/>
                          <a:ea typeface="Times New Roman"/>
                          <a:cs typeface="Times New Roman"/>
                        </a:rPr>
                        <a:t>2.</a:t>
                      </a:r>
                      <a:endParaRPr lang="ru-RU" sz="1800" b="1" dirty="0">
                        <a:solidFill>
                          <a:srgbClr val="002060"/>
                        </a:solidFill>
                        <a:latin typeface="+mn-lt"/>
                        <a:ea typeface="Calibri"/>
                        <a:cs typeface="Times New Roman"/>
                      </a:endParaRPr>
                    </a:p>
                  </a:txBody>
                  <a:tcPr marL="9525" marR="9525" marT="9525" marB="9525">
                    <a:lnL>
                      <a:noFill/>
                    </a:lnL>
                    <a:lnR>
                      <a:noFill/>
                    </a:lnR>
                    <a:lnT>
                      <a:noFill/>
                    </a:lnT>
                    <a:lnB>
                      <a:noFill/>
                    </a:lnB>
                  </a:tcPr>
                </a:tc>
                <a:tc>
                  <a:txBody>
                    <a:bodyPr/>
                    <a:lstStyle/>
                    <a:p>
                      <a:pPr algn="l">
                        <a:lnSpc>
                          <a:spcPct val="115000"/>
                        </a:lnSpc>
                        <a:spcAft>
                          <a:spcPts val="1000"/>
                        </a:spcAft>
                      </a:pPr>
                      <a:r>
                        <a:rPr lang="ru-RU" sz="2000" b="1" dirty="0" err="1">
                          <a:solidFill>
                            <a:srgbClr val="002060"/>
                          </a:solidFill>
                          <a:latin typeface="+mn-lt"/>
                          <a:ea typeface="Times New Roman"/>
                          <a:cs typeface="Times New Roman"/>
                        </a:rPr>
                        <a:t>Do</a:t>
                      </a:r>
                      <a:r>
                        <a:rPr lang="ru-RU" sz="2000" b="1" dirty="0">
                          <a:solidFill>
                            <a:srgbClr val="002060"/>
                          </a:solidFill>
                          <a:latin typeface="+mn-lt"/>
                          <a:ea typeface="Times New Roman"/>
                          <a:cs typeface="Times New Roman"/>
                        </a:rPr>
                        <a:t> </a:t>
                      </a:r>
                      <a:r>
                        <a:rPr lang="ru-RU" sz="2000" b="1" dirty="0" err="1">
                          <a:solidFill>
                            <a:srgbClr val="002060"/>
                          </a:solidFill>
                          <a:latin typeface="+mn-lt"/>
                          <a:ea typeface="Times New Roman"/>
                          <a:cs typeface="Times New Roman"/>
                        </a:rPr>
                        <a:t>you</a:t>
                      </a:r>
                      <a:r>
                        <a:rPr lang="ru-RU" sz="2000" b="1" dirty="0">
                          <a:solidFill>
                            <a:srgbClr val="002060"/>
                          </a:solidFill>
                          <a:latin typeface="+mn-lt"/>
                          <a:ea typeface="Times New Roman"/>
                          <a:cs typeface="Times New Roman"/>
                        </a:rPr>
                        <a:t> </a:t>
                      </a:r>
                      <a:r>
                        <a:rPr lang="ru-RU" sz="2000" b="1" dirty="0" err="1">
                          <a:solidFill>
                            <a:srgbClr val="002060"/>
                          </a:solidFill>
                          <a:latin typeface="+mn-lt"/>
                          <a:ea typeface="Times New Roman"/>
                          <a:cs typeface="Times New Roman"/>
                        </a:rPr>
                        <a:t>like</a:t>
                      </a:r>
                      <a:r>
                        <a:rPr lang="ru-RU" sz="2000" b="1" dirty="0">
                          <a:solidFill>
                            <a:srgbClr val="002060"/>
                          </a:solidFill>
                          <a:latin typeface="+mn-lt"/>
                          <a:ea typeface="Times New Roman"/>
                          <a:cs typeface="Times New Roman"/>
                        </a:rPr>
                        <a:t> _ _ _ _ _ _ _ </a:t>
                      </a:r>
                      <a:r>
                        <a:rPr lang="ru-RU" sz="2000" b="1" dirty="0" err="1">
                          <a:solidFill>
                            <a:srgbClr val="002060"/>
                          </a:solidFill>
                          <a:latin typeface="+mn-lt"/>
                          <a:ea typeface="Times New Roman"/>
                          <a:cs typeface="Times New Roman"/>
                        </a:rPr>
                        <a:t>books</a:t>
                      </a:r>
                      <a:r>
                        <a:rPr lang="ru-RU" sz="2000" b="1" dirty="0">
                          <a:solidFill>
                            <a:srgbClr val="002060"/>
                          </a:solidFill>
                          <a:latin typeface="+mn-lt"/>
                          <a:ea typeface="Times New Roman"/>
                          <a:cs typeface="Times New Roman"/>
                        </a:rPr>
                        <a:t>?</a:t>
                      </a:r>
                      <a:endParaRPr lang="ru-RU" sz="2000" b="1" dirty="0">
                        <a:solidFill>
                          <a:srgbClr val="002060"/>
                        </a:solidFill>
                        <a:latin typeface="+mn-lt"/>
                        <a:ea typeface="Calibri"/>
                        <a:cs typeface="Times New Roman"/>
                      </a:endParaRPr>
                    </a:p>
                  </a:txBody>
                  <a:tcPr marL="9525" marR="9525" marT="9525" marB="9525">
                    <a:lnL>
                      <a:noFill/>
                    </a:lnL>
                    <a:lnR>
                      <a:noFill/>
                    </a:lnR>
                    <a:lnT>
                      <a:noFill/>
                    </a:lnT>
                    <a:lnB>
                      <a:noFill/>
                    </a:lnB>
                  </a:tcPr>
                </a:tc>
                <a:extLst>
                  <a:ext uri="{0D108BD9-81ED-4DB2-BD59-A6C34878D82A}">
                    <a16:rowId xmlns="" xmlns:a16="http://schemas.microsoft.com/office/drawing/2014/main" val="10001"/>
                  </a:ext>
                </a:extLst>
              </a:tr>
              <a:tr h="542050">
                <a:tc>
                  <a:txBody>
                    <a:bodyPr/>
                    <a:lstStyle/>
                    <a:p>
                      <a:pPr algn="l">
                        <a:lnSpc>
                          <a:spcPct val="115000"/>
                        </a:lnSpc>
                        <a:spcAft>
                          <a:spcPts val="1000"/>
                        </a:spcAft>
                      </a:pPr>
                      <a:r>
                        <a:rPr lang="ru-RU" sz="1800" b="1" dirty="0">
                          <a:solidFill>
                            <a:srgbClr val="002060"/>
                          </a:solidFill>
                          <a:latin typeface="+mn-lt"/>
                          <a:ea typeface="Times New Roman"/>
                          <a:cs typeface="Times New Roman"/>
                        </a:rPr>
                        <a:t>3.</a:t>
                      </a:r>
                      <a:endParaRPr lang="ru-RU" sz="1800" b="1" dirty="0">
                        <a:solidFill>
                          <a:srgbClr val="002060"/>
                        </a:solidFill>
                        <a:latin typeface="+mn-lt"/>
                        <a:ea typeface="Calibri"/>
                        <a:cs typeface="Times New Roman"/>
                      </a:endParaRPr>
                    </a:p>
                  </a:txBody>
                  <a:tcPr marL="9525" marR="9525" marT="9525" marB="9525">
                    <a:lnL>
                      <a:noFill/>
                    </a:lnL>
                    <a:lnR>
                      <a:noFill/>
                    </a:lnR>
                    <a:lnT>
                      <a:noFill/>
                    </a:lnT>
                    <a:lnB>
                      <a:noFill/>
                    </a:lnB>
                  </a:tcPr>
                </a:tc>
                <a:tc>
                  <a:txBody>
                    <a:bodyPr/>
                    <a:lstStyle/>
                    <a:p>
                      <a:pPr algn="l">
                        <a:lnSpc>
                          <a:spcPct val="115000"/>
                        </a:lnSpc>
                        <a:spcAft>
                          <a:spcPts val="1000"/>
                        </a:spcAft>
                      </a:pPr>
                      <a:r>
                        <a:rPr lang="en-US" sz="2000" b="1" dirty="0">
                          <a:solidFill>
                            <a:srgbClr val="002060"/>
                          </a:solidFill>
                          <a:latin typeface="+mn-lt"/>
                          <a:ea typeface="Times New Roman"/>
                          <a:cs typeface="Times New Roman"/>
                        </a:rPr>
                        <a:t>A person who designs clothes</a:t>
                      </a:r>
                      <a:endParaRPr lang="ru-RU" sz="2000" b="1" dirty="0">
                        <a:solidFill>
                          <a:srgbClr val="002060"/>
                        </a:solidFill>
                        <a:latin typeface="+mn-lt"/>
                        <a:ea typeface="Calibri"/>
                        <a:cs typeface="Times New Roman"/>
                      </a:endParaRPr>
                    </a:p>
                  </a:txBody>
                  <a:tcPr marL="9525" marR="9525" marT="9525" marB="9525">
                    <a:lnL>
                      <a:noFill/>
                    </a:lnL>
                    <a:lnR>
                      <a:noFill/>
                    </a:lnR>
                    <a:lnT>
                      <a:noFill/>
                    </a:lnT>
                    <a:lnB>
                      <a:noFill/>
                    </a:lnB>
                  </a:tcPr>
                </a:tc>
                <a:extLst>
                  <a:ext uri="{0D108BD9-81ED-4DB2-BD59-A6C34878D82A}">
                    <a16:rowId xmlns="" xmlns:a16="http://schemas.microsoft.com/office/drawing/2014/main" val="10002"/>
                  </a:ext>
                </a:extLst>
              </a:tr>
              <a:tr h="542050">
                <a:tc>
                  <a:txBody>
                    <a:bodyPr/>
                    <a:lstStyle/>
                    <a:p>
                      <a:pPr algn="l">
                        <a:lnSpc>
                          <a:spcPct val="115000"/>
                        </a:lnSpc>
                        <a:spcAft>
                          <a:spcPts val="1000"/>
                        </a:spcAft>
                      </a:pPr>
                      <a:r>
                        <a:rPr lang="ru-RU" sz="1800" b="1" dirty="0">
                          <a:solidFill>
                            <a:srgbClr val="002060"/>
                          </a:solidFill>
                          <a:latin typeface="+mn-lt"/>
                          <a:ea typeface="Times New Roman"/>
                          <a:cs typeface="Times New Roman"/>
                        </a:rPr>
                        <a:t>4</a:t>
                      </a:r>
                      <a:endParaRPr lang="ru-RU" sz="1800" b="1" dirty="0">
                        <a:solidFill>
                          <a:srgbClr val="002060"/>
                        </a:solidFill>
                        <a:latin typeface="+mn-lt"/>
                        <a:ea typeface="Calibri"/>
                        <a:cs typeface="Times New Roman"/>
                      </a:endParaRPr>
                    </a:p>
                  </a:txBody>
                  <a:tcPr marL="9525" marR="9525" marT="9525" marB="9525">
                    <a:lnL>
                      <a:noFill/>
                    </a:lnL>
                    <a:lnR>
                      <a:noFill/>
                    </a:lnR>
                    <a:lnT>
                      <a:noFill/>
                    </a:lnT>
                    <a:lnB>
                      <a:noFill/>
                    </a:lnB>
                  </a:tcPr>
                </a:tc>
                <a:tc>
                  <a:txBody>
                    <a:bodyPr/>
                    <a:lstStyle/>
                    <a:p>
                      <a:pPr algn="l">
                        <a:lnSpc>
                          <a:spcPct val="115000"/>
                        </a:lnSpc>
                        <a:spcAft>
                          <a:spcPts val="1000"/>
                        </a:spcAft>
                      </a:pPr>
                      <a:r>
                        <a:rPr lang="en-US" sz="2000" b="1" dirty="0">
                          <a:solidFill>
                            <a:srgbClr val="002060"/>
                          </a:solidFill>
                          <a:latin typeface="+mn-lt"/>
                          <a:ea typeface="Times New Roman"/>
                          <a:cs typeface="Times New Roman"/>
                        </a:rPr>
                        <a:t>A performer of rap music</a:t>
                      </a:r>
                      <a:endParaRPr lang="ru-RU" sz="2000" b="1" dirty="0">
                        <a:solidFill>
                          <a:srgbClr val="002060"/>
                        </a:solidFill>
                        <a:latin typeface="+mn-lt"/>
                        <a:ea typeface="Calibri"/>
                        <a:cs typeface="Times New Roman"/>
                      </a:endParaRPr>
                    </a:p>
                  </a:txBody>
                  <a:tcPr marL="9525" marR="9525" marT="9525" marB="9525">
                    <a:lnL>
                      <a:noFill/>
                    </a:lnL>
                    <a:lnR>
                      <a:noFill/>
                    </a:lnR>
                    <a:lnT>
                      <a:noFill/>
                    </a:lnT>
                    <a:lnB>
                      <a:noFill/>
                    </a:lnB>
                  </a:tcPr>
                </a:tc>
                <a:extLst>
                  <a:ext uri="{0D108BD9-81ED-4DB2-BD59-A6C34878D82A}">
                    <a16:rowId xmlns="" xmlns:a16="http://schemas.microsoft.com/office/drawing/2014/main" val="10003"/>
                  </a:ext>
                </a:extLst>
              </a:tr>
              <a:tr h="542050">
                <a:tc>
                  <a:txBody>
                    <a:bodyPr/>
                    <a:lstStyle/>
                    <a:p>
                      <a:pPr algn="l">
                        <a:lnSpc>
                          <a:spcPct val="115000"/>
                        </a:lnSpc>
                        <a:spcAft>
                          <a:spcPts val="1000"/>
                        </a:spcAft>
                      </a:pPr>
                      <a:r>
                        <a:rPr lang="ru-RU" sz="1800" b="1">
                          <a:solidFill>
                            <a:srgbClr val="002060"/>
                          </a:solidFill>
                          <a:latin typeface="+mn-lt"/>
                          <a:ea typeface="Times New Roman"/>
                          <a:cs typeface="Times New Roman"/>
                        </a:rPr>
                        <a:t>5.</a:t>
                      </a:r>
                      <a:endParaRPr lang="ru-RU" sz="1800" b="1">
                        <a:solidFill>
                          <a:srgbClr val="002060"/>
                        </a:solidFill>
                        <a:latin typeface="+mn-lt"/>
                        <a:ea typeface="Calibri"/>
                        <a:cs typeface="Times New Roman"/>
                      </a:endParaRPr>
                    </a:p>
                  </a:txBody>
                  <a:tcPr marL="9525" marR="9525" marT="9525" marB="9525">
                    <a:lnL>
                      <a:noFill/>
                    </a:lnL>
                    <a:lnR>
                      <a:noFill/>
                    </a:lnR>
                    <a:lnT>
                      <a:noFill/>
                    </a:lnT>
                    <a:lnB>
                      <a:noFill/>
                    </a:lnB>
                  </a:tcPr>
                </a:tc>
                <a:tc>
                  <a:txBody>
                    <a:bodyPr/>
                    <a:lstStyle/>
                    <a:p>
                      <a:pPr algn="l">
                        <a:lnSpc>
                          <a:spcPct val="115000"/>
                        </a:lnSpc>
                        <a:spcAft>
                          <a:spcPts val="1000"/>
                        </a:spcAft>
                      </a:pPr>
                      <a:r>
                        <a:rPr lang="en-US" sz="2000" b="1" dirty="0">
                          <a:solidFill>
                            <a:srgbClr val="002060"/>
                          </a:solidFill>
                          <a:latin typeface="+mn-lt"/>
                          <a:ea typeface="Times New Roman"/>
                          <a:cs typeface="Times New Roman"/>
                        </a:rPr>
                        <a:t>Printed copies of a </a:t>
                      </a:r>
                      <a:r>
                        <a:rPr lang="en-US" sz="2000" b="1" dirty="0" smtClean="0">
                          <a:solidFill>
                            <a:srgbClr val="002060"/>
                          </a:solidFill>
                          <a:latin typeface="+mn-lt"/>
                          <a:ea typeface="Times New Roman"/>
                          <a:cs typeface="Times New Roman"/>
                        </a:rPr>
                        <a:t>painting.</a:t>
                      </a:r>
                      <a:endParaRPr lang="ru-RU" sz="2000" b="1" dirty="0">
                        <a:solidFill>
                          <a:srgbClr val="002060"/>
                        </a:solidFill>
                        <a:latin typeface="+mn-lt"/>
                        <a:ea typeface="Calibri"/>
                        <a:cs typeface="Times New Roman"/>
                      </a:endParaRPr>
                    </a:p>
                  </a:txBody>
                  <a:tcPr marL="9525" marR="9525" marT="9525" marB="9525">
                    <a:lnL>
                      <a:noFill/>
                    </a:lnL>
                    <a:lnR>
                      <a:noFill/>
                    </a:lnR>
                    <a:lnT>
                      <a:noFill/>
                    </a:lnT>
                    <a:lnB>
                      <a:noFill/>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340314338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33144" y="3244334"/>
            <a:ext cx="184731" cy="369332"/>
          </a:xfrm>
          <a:prstGeom prst="rect">
            <a:avLst/>
          </a:prstGeom>
        </p:spPr>
        <p:txBody>
          <a:bodyPr wrap="none">
            <a:spAutoFit/>
          </a:bodyPr>
          <a:lstStyle/>
          <a:p>
            <a:endParaRPr lang="ru-RU" dirty="0"/>
          </a:p>
        </p:txBody>
      </p:sp>
      <p:sp>
        <p:nvSpPr>
          <p:cNvPr id="3" name="Прямоугольник 2"/>
          <p:cNvSpPr/>
          <p:nvPr/>
        </p:nvSpPr>
        <p:spPr>
          <a:xfrm>
            <a:off x="3059832" y="566678"/>
            <a:ext cx="2736304" cy="584775"/>
          </a:xfrm>
          <a:prstGeom prst="rect">
            <a:avLst/>
          </a:prstGeom>
        </p:spPr>
        <p:txBody>
          <a:bodyPr wrap="square">
            <a:spAutoFit/>
          </a:bodyPr>
          <a:lstStyle/>
          <a:p>
            <a:r>
              <a:rPr lang="en-US" sz="3200" dirty="0"/>
              <a:t>Photographer</a:t>
            </a:r>
            <a:endParaRPr lang="ru-RU" sz="3200" dirty="0"/>
          </a:p>
        </p:txBody>
      </p:sp>
      <p:sp>
        <p:nvSpPr>
          <p:cNvPr id="5" name="Прямоугольник 4"/>
          <p:cNvSpPr/>
          <p:nvPr/>
        </p:nvSpPr>
        <p:spPr>
          <a:xfrm>
            <a:off x="611560" y="1412776"/>
            <a:ext cx="7848872" cy="5262979"/>
          </a:xfrm>
          <a:prstGeom prst="rect">
            <a:avLst/>
          </a:prstGeom>
        </p:spPr>
        <p:txBody>
          <a:bodyPr wrap="square">
            <a:spAutoFit/>
          </a:bodyPr>
          <a:lstStyle/>
          <a:p>
            <a:r>
              <a:rPr lang="en-US" sz="2800" dirty="0"/>
              <a:t>I want to present my creation. If I were photographer I would take pictures of this place. In this photo you can see the beauty of the rocks by the sea. I think, many people would like to visit this mysterious place. </a:t>
            </a:r>
            <a:endParaRPr lang="en-US" sz="2800" dirty="0" smtClean="0"/>
          </a:p>
          <a:p>
            <a:r>
              <a:rPr lang="en-US" sz="2800" dirty="0" smtClean="0"/>
              <a:t>Also</a:t>
            </a:r>
            <a:r>
              <a:rPr lang="en-US" sz="2800" dirty="0"/>
              <a:t>, I can take photo of tourists against the rocks so that they have a memory of this place</a:t>
            </a:r>
            <a:r>
              <a:rPr lang="en-US" sz="2800" dirty="0" smtClean="0"/>
              <a:t>.</a:t>
            </a:r>
          </a:p>
          <a:p>
            <a:r>
              <a:rPr lang="en-US" sz="2800" dirty="0" smtClean="0"/>
              <a:t> </a:t>
            </a:r>
            <a:r>
              <a:rPr lang="en-US" sz="2800" dirty="0"/>
              <a:t>I can use this photo for my science report so people know more about these places. </a:t>
            </a:r>
            <a:endParaRPr lang="en-US" sz="2800" dirty="0" smtClean="0"/>
          </a:p>
          <a:p>
            <a:r>
              <a:rPr lang="en-US" sz="2800" dirty="0" smtClean="0"/>
              <a:t>That’s </a:t>
            </a:r>
            <a:r>
              <a:rPr lang="en-US" sz="2800" dirty="0"/>
              <a:t>all I want to say</a:t>
            </a:r>
            <a:r>
              <a:rPr lang="en-US" sz="2800" dirty="0" smtClean="0"/>
              <a:t>.</a:t>
            </a:r>
          </a:p>
          <a:p>
            <a:endParaRPr lang="en-US" sz="2800" dirty="0"/>
          </a:p>
          <a:p>
            <a:r>
              <a:rPr lang="en-US" sz="2800" dirty="0" smtClean="0"/>
              <a:t> </a:t>
            </a:r>
            <a:endParaRPr lang="ru-RU" sz="28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216" y="5036223"/>
            <a:ext cx="2420803" cy="16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899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Painter </a:t>
            </a:r>
            <a:endParaRPr lang="ru-RU" dirty="0"/>
          </a:p>
        </p:txBody>
      </p:sp>
      <p:sp>
        <p:nvSpPr>
          <p:cNvPr id="6" name="Объект 5">
            <a:extLst>
              <a:ext uri="{FF2B5EF4-FFF2-40B4-BE49-F238E27FC236}">
                <a16:creationId xmlns="" xmlns:a16="http://schemas.microsoft.com/office/drawing/2014/main" id="{50206F94-E054-F971-858D-FFD3DDC1497A}"/>
              </a:ext>
            </a:extLst>
          </p:cNvPr>
          <p:cNvSpPr>
            <a:spLocks noGrp="1"/>
          </p:cNvSpPr>
          <p:nvPr>
            <p:ph idx="1"/>
          </p:nvPr>
        </p:nvSpPr>
        <p:spPr>
          <a:xfrm>
            <a:off x="1" y="1417638"/>
            <a:ext cx="5364088" cy="4708525"/>
          </a:xfrm>
        </p:spPr>
        <p:txBody>
          <a:bodyPr>
            <a:normAutofit fontScale="92500"/>
          </a:bodyPr>
          <a:lstStyle/>
          <a:p>
            <a:pPr marL="0" indent="0">
              <a:buNone/>
            </a:pPr>
            <a:r>
              <a:rPr lang="en-US" sz="3200" dirty="0"/>
              <a:t>If I were  a painter</a:t>
            </a:r>
            <a:r>
              <a:rPr lang="ru-RU" sz="3200" dirty="0"/>
              <a:t> </a:t>
            </a:r>
            <a:r>
              <a:rPr lang="en-US" sz="3200" dirty="0"/>
              <a:t>I would draw this painting.</a:t>
            </a:r>
            <a:endParaRPr lang="ru-RU" sz="3200" dirty="0">
              <a:solidFill>
                <a:srgbClr val="FF0000"/>
              </a:solidFill>
            </a:endParaRPr>
          </a:p>
          <a:p>
            <a:pPr marL="0" indent="0">
              <a:buNone/>
            </a:pPr>
            <a:r>
              <a:rPr lang="en-US" sz="3200" dirty="0"/>
              <a:t>It is </a:t>
            </a:r>
            <a:r>
              <a:rPr lang="en-US" dirty="0" smtClean="0"/>
              <a:t>the most </a:t>
            </a:r>
            <a:r>
              <a:rPr lang="en-US" sz="3200" dirty="0"/>
              <a:t>beautiful landscape that I have ever seen.</a:t>
            </a:r>
          </a:p>
          <a:p>
            <a:pPr marL="0" indent="0">
              <a:buNone/>
            </a:pPr>
            <a:r>
              <a:rPr lang="en-US" sz="3200" dirty="0"/>
              <a:t>It is the house near </a:t>
            </a:r>
            <a:r>
              <a:rPr lang="en-US" dirty="0" smtClean="0"/>
              <a:t>the</a:t>
            </a:r>
            <a:r>
              <a:rPr lang="en-US" sz="3200" dirty="0" smtClean="0"/>
              <a:t> </a:t>
            </a:r>
            <a:r>
              <a:rPr lang="en-US" sz="3200" dirty="0"/>
              <a:t>lake.</a:t>
            </a:r>
          </a:p>
          <a:p>
            <a:pPr marL="0" indent="0">
              <a:buNone/>
            </a:pPr>
            <a:r>
              <a:rPr lang="en-US" sz="3200" dirty="0"/>
              <a:t>It is very peaceful and quiet.</a:t>
            </a:r>
          </a:p>
          <a:p>
            <a:pPr marL="0" indent="0">
              <a:buNone/>
            </a:pPr>
            <a:r>
              <a:rPr lang="en-US" sz="3200" dirty="0"/>
              <a:t>I can use it as a decoration for my room.</a:t>
            </a:r>
          </a:p>
          <a:p>
            <a:pPr marL="0" indent="0">
              <a:buNone/>
            </a:pPr>
            <a:r>
              <a:rPr lang="en-US" sz="3200" dirty="0"/>
              <a:t>That ‘s all I want to say.</a:t>
            </a:r>
            <a:endParaRPr lang="ru-RU" sz="3200" dirty="0"/>
          </a:p>
          <a:p>
            <a:endParaRPr lang="ru-RU" dirty="0"/>
          </a:p>
        </p:txBody>
      </p:sp>
      <p:pic>
        <p:nvPicPr>
          <p:cNvPr id="3074" name="Picture 2">
            <a:extLst>
              <a:ext uri="{FF2B5EF4-FFF2-40B4-BE49-F238E27FC236}">
                <a16:creationId xmlns="" xmlns:a16="http://schemas.microsoft.com/office/drawing/2014/main" id="{01446BBE-F100-0888-1FB2-624DF38086D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4168390"/>
            <a:ext cx="3815916" cy="2543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85194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51720" y="692696"/>
            <a:ext cx="4176464" cy="769441"/>
          </a:xfrm>
          <a:prstGeom prst="rect">
            <a:avLst/>
          </a:prstGeom>
        </p:spPr>
        <p:txBody>
          <a:bodyPr wrap="square">
            <a:spAutoFit/>
          </a:bodyPr>
          <a:lstStyle/>
          <a:p>
            <a:pPr algn="ctr"/>
            <a:r>
              <a:rPr lang="en-US" sz="4400" dirty="0"/>
              <a:t>Carving</a:t>
            </a:r>
            <a:endParaRPr lang="ru-RU" sz="4400" dirty="0"/>
          </a:p>
        </p:txBody>
      </p:sp>
      <p:sp>
        <p:nvSpPr>
          <p:cNvPr id="3" name="Прямоугольник 2"/>
          <p:cNvSpPr/>
          <p:nvPr/>
        </p:nvSpPr>
        <p:spPr>
          <a:xfrm>
            <a:off x="395536" y="1844824"/>
            <a:ext cx="5184576" cy="5109091"/>
          </a:xfrm>
          <a:prstGeom prst="rect">
            <a:avLst/>
          </a:prstGeom>
        </p:spPr>
        <p:txBody>
          <a:bodyPr wrap="square">
            <a:spAutoFit/>
          </a:bodyPr>
          <a:lstStyle/>
          <a:p>
            <a:r>
              <a:rPr lang="en-US" sz="2800" dirty="0"/>
              <a:t>I want to present my creation.</a:t>
            </a:r>
          </a:p>
          <a:p>
            <a:r>
              <a:rPr lang="en-US" sz="2800" dirty="0"/>
              <a:t>If I were a carver, I would do this thing.</a:t>
            </a:r>
            <a:endParaRPr lang="ru-RU" sz="2800" dirty="0"/>
          </a:p>
          <a:p>
            <a:r>
              <a:rPr lang="en-US" sz="2800" dirty="0"/>
              <a:t>It is a wooden lion.</a:t>
            </a:r>
          </a:p>
          <a:p>
            <a:r>
              <a:rPr lang="en-US" sz="2800" dirty="0"/>
              <a:t>It was made</a:t>
            </a:r>
            <a:r>
              <a:rPr lang="ru-RU" sz="2800" dirty="0"/>
              <a:t> </a:t>
            </a:r>
            <a:r>
              <a:rPr lang="en-US" sz="2800" dirty="0"/>
              <a:t>of linden tree</a:t>
            </a:r>
            <a:r>
              <a:rPr lang="en-US" sz="2800" dirty="0" smtClean="0"/>
              <a:t>.</a:t>
            </a:r>
            <a:endParaRPr lang="ru-RU" sz="2800" dirty="0" smtClean="0"/>
          </a:p>
          <a:p>
            <a:r>
              <a:rPr lang="en-US" sz="2800" dirty="0"/>
              <a:t>It would be a good present for someone because lion is a personification of nobility, harmony, and dignity. Also, it can be a good decoration for the house.</a:t>
            </a:r>
          </a:p>
          <a:p>
            <a:endParaRPr lang="en-US" dirty="0"/>
          </a:p>
        </p:txBody>
      </p:sp>
      <p:pic>
        <p:nvPicPr>
          <p:cNvPr id="4" name="Picture 6" descr="https://artnow.ru/img/1100000/11006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1180" y="4365103"/>
            <a:ext cx="3242780" cy="2291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129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5" descr="Изображение выглядит как скульптура, Атлант&#10;&#10;Автоматически созданное описание">
            <a:extLst>
              <a:ext uri="{FF2B5EF4-FFF2-40B4-BE49-F238E27FC236}">
                <a16:creationId xmlns="" xmlns:a16="http://schemas.microsoft.com/office/drawing/2014/main" id="{67C3E936-3D23-391A-4AD4-A8433C1F2B05}"/>
              </a:ext>
            </a:extLst>
          </p:cNvPr>
          <p:cNvPicPr>
            <a:picLocks noChangeAspect="1"/>
          </p:cNvPicPr>
          <p:nvPr/>
        </p:nvPicPr>
        <p:blipFill rotWithShape="1">
          <a:blip r:embed="rId2"/>
          <a:srcRect l="9391" r="484"/>
          <a:stretch/>
        </p:blipFill>
        <p:spPr>
          <a:xfrm>
            <a:off x="467544" y="2461521"/>
            <a:ext cx="2880320" cy="4261224"/>
          </a:xfrm>
          <a:prstGeom prst="rect">
            <a:avLst/>
          </a:prstGeom>
          <a:effectLst/>
        </p:spPr>
      </p:pic>
      <p:sp>
        <p:nvSpPr>
          <p:cNvPr id="3" name="Прямоугольник 2"/>
          <p:cNvSpPr/>
          <p:nvPr/>
        </p:nvSpPr>
        <p:spPr>
          <a:xfrm>
            <a:off x="3203848" y="260648"/>
            <a:ext cx="2304256" cy="707886"/>
          </a:xfrm>
          <a:prstGeom prst="rect">
            <a:avLst/>
          </a:prstGeom>
        </p:spPr>
        <p:txBody>
          <a:bodyPr wrap="square">
            <a:spAutoFit/>
          </a:bodyPr>
          <a:lstStyle/>
          <a:p>
            <a:r>
              <a:rPr lang="en-US" sz="4000" dirty="0">
                <a:cs typeface="Calibri"/>
              </a:rPr>
              <a:t>Sculptor</a:t>
            </a:r>
            <a:endParaRPr lang="ru-RU" sz="4000" dirty="0"/>
          </a:p>
        </p:txBody>
      </p:sp>
      <p:sp>
        <p:nvSpPr>
          <p:cNvPr id="4" name="Прямоугольник 3"/>
          <p:cNvSpPr/>
          <p:nvPr/>
        </p:nvSpPr>
        <p:spPr>
          <a:xfrm>
            <a:off x="3851920" y="1340768"/>
            <a:ext cx="4608512" cy="3877985"/>
          </a:xfrm>
          <a:prstGeom prst="rect">
            <a:avLst/>
          </a:prstGeom>
        </p:spPr>
        <p:txBody>
          <a:bodyPr wrap="square">
            <a:spAutoFit/>
          </a:bodyPr>
          <a:lstStyle/>
          <a:p>
            <a:pPr indent="-228600">
              <a:lnSpc>
                <a:spcPct val="90000"/>
              </a:lnSpc>
              <a:spcAft>
                <a:spcPts val="600"/>
              </a:spcAft>
              <a:buFont typeface="Arial" panose="020B0604020202020204" pitchFamily="34" charset="0"/>
              <a:buChar char="•"/>
            </a:pPr>
            <a:r>
              <a:rPr lang="en-US" sz="2400" dirty="0"/>
              <a:t>I want to present my creation</a:t>
            </a:r>
            <a:r>
              <a:rPr lang="en-US" sz="2400" dirty="0" smtClean="0"/>
              <a:t>.</a:t>
            </a:r>
            <a:endParaRPr lang="en-US" sz="2400" dirty="0"/>
          </a:p>
          <a:p>
            <a:pPr indent="-228600">
              <a:lnSpc>
                <a:spcPct val="90000"/>
              </a:lnSpc>
              <a:spcAft>
                <a:spcPts val="600"/>
              </a:spcAft>
              <a:buFont typeface="Arial" panose="020B0604020202020204" pitchFamily="34" charset="0"/>
              <a:buChar char="•"/>
            </a:pPr>
            <a:r>
              <a:rPr lang="en-US" sz="2400" dirty="0"/>
              <a:t>If I were a sculptor, I would do this</a:t>
            </a:r>
            <a:r>
              <a:rPr lang="en-US" sz="2400" dirty="0" smtClean="0"/>
              <a:t>.</a:t>
            </a:r>
            <a:endParaRPr lang="en-US" sz="2400" dirty="0"/>
          </a:p>
          <a:p>
            <a:pPr indent="-228600">
              <a:lnSpc>
                <a:spcPct val="90000"/>
              </a:lnSpc>
              <a:spcAft>
                <a:spcPts val="600"/>
              </a:spcAft>
              <a:buFont typeface="Arial" panose="020B0604020202020204" pitchFamily="34" charset="0"/>
              <a:buChar char="•"/>
            </a:pPr>
            <a:r>
              <a:rPr lang="en-US" sz="2400" dirty="0"/>
              <a:t>This statue is called "</a:t>
            </a:r>
            <a:r>
              <a:rPr lang="en-US" sz="2400" dirty="0" err="1"/>
              <a:t>Discobolus</a:t>
            </a:r>
            <a:r>
              <a:rPr lang="en-US" sz="2400" dirty="0"/>
              <a:t>"</a:t>
            </a:r>
            <a:endParaRPr lang="en-US" sz="2400" dirty="0">
              <a:cs typeface="Calibri"/>
            </a:endParaRPr>
          </a:p>
          <a:p>
            <a:pPr indent="-228600">
              <a:lnSpc>
                <a:spcPct val="90000"/>
              </a:lnSpc>
              <a:spcAft>
                <a:spcPts val="600"/>
              </a:spcAft>
              <a:buFont typeface="Arial" panose="020B0604020202020204" pitchFamily="34" charset="0"/>
              <a:buChar char="•"/>
            </a:pPr>
            <a:r>
              <a:rPr lang="en-US" sz="2400" dirty="0" smtClean="0"/>
              <a:t>This </a:t>
            </a:r>
            <a:r>
              <a:rPr lang="en-US" sz="2400" dirty="0"/>
              <a:t>is an ancient Greek sculpture</a:t>
            </a:r>
            <a:r>
              <a:rPr lang="en-US" sz="2400" dirty="0" smtClean="0"/>
              <a:t>.</a:t>
            </a:r>
            <a:endParaRPr lang="en-US" sz="2400" dirty="0"/>
          </a:p>
          <a:p>
            <a:pPr indent="-228600">
              <a:lnSpc>
                <a:spcPct val="90000"/>
              </a:lnSpc>
              <a:spcAft>
                <a:spcPts val="600"/>
              </a:spcAft>
              <a:buFont typeface="Arial" panose="020B0604020202020204" pitchFamily="34" charset="0"/>
              <a:buChar char="•"/>
            </a:pPr>
            <a:r>
              <a:rPr lang="en-US" sz="2400" dirty="0"/>
              <a:t>It was made of bronze</a:t>
            </a:r>
            <a:r>
              <a:rPr lang="en-US" sz="2400" dirty="0" smtClean="0"/>
              <a:t>.</a:t>
            </a:r>
            <a:endParaRPr lang="en-US" sz="2400" dirty="0"/>
          </a:p>
          <a:p>
            <a:pPr indent="-228600">
              <a:lnSpc>
                <a:spcPct val="90000"/>
              </a:lnSpc>
              <a:spcAft>
                <a:spcPts val="600"/>
              </a:spcAft>
              <a:buFont typeface="Arial" panose="020B0604020202020204" pitchFamily="34" charset="0"/>
              <a:buChar char="•"/>
            </a:pPr>
            <a:r>
              <a:rPr lang="en-US" sz="2400" dirty="0"/>
              <a:t>This statue </a:t>
            </a:r>
            <a:r>
              <a:rPr lang="en-US" sz="2400" dirty="0" smtClean="0"/>
              <a:t>symbolizes  </a:t>
            </a:r>
            <a:r>
              <a:rPr lang="en-US" sz="2400" dirty="0"/>
              <a:t>an athlete who wants to throw a </a:t>
            </a:r>
            <a:r>
              <a:rPr lang="en-US" sz="2400" dirty="0" smtClean="0"/>
              <a:t>discus</a:t>
            </a:r>
            <a:endParaRPr lang="en-US" sz="2400" dirty="0"/>
          </a:p>
          <a:p>
            <a:pPr indent="-228600">
              <a:lnSpc>
                <a:spcPct val="90000"/>
              </a:lnSpc>
              <a:spcAft>
                <a:spcPts val="600"/>
              </a:spcAft>
              <a:buFont typeface="Arial" panose="020B0604020202020204" pitchFamily="34" charset="0"/>
              <a:buChar char="•"/>
            </a:pPr>
            <a:r>
              <a:rPr lang="en-US" sz="2400" dirty="0">
                <a:ea typeface="+mn-lt"/>
                <a:cs typeface="+mn-lt"/>
              </a:rPr>
              <a:t>That ‘s all I want to say.</a:t>
            </a:r>
            <a:endParaRPr lang="en-US" sz="2400" dirty="0">
              <a:cs typeface="Calibri"/>
            </a:endParaRPr>
          </a:p>
        </p:txBody>
      </p:sp>
    </p:spTree>
    <p:extLst>
      <p:ext uri="{BB962C8B-B14F-4D97-AF65-F5344CB8AC3E}">
        <p14:creationId xmlns:p14="http://schemas.microsoft.com/office/powerpoint/2010/main" val="3856326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vatars.yandex.net/get-music-user-playlist/51766/34463487.1004.48360/m1000x1000?1461831223657&amp;webp=fal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04664"/>
            <a:ext cx="8572500" cy="5457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418251"/>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35280" cy="6106690"/>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8000" b="1" spc="50" dirty="0">
                <a:ln w="11430"/>
                <a:solidFill>
                  <a:srgbClr val="FFC000"/>
                </a:solidFill>
                <a:effectLst>
                  <a:outerShdw blurRad="76200" dist="50800" dir="5400000" algn="tl" rotWithShape="0">
                    <a:srgbClr val="000000">
                      <a:alpha val="65000"/>
                    </a:srgbClr>
                  </a:outerShdw>
                </a:effectLst>
                <a:latin typeface="Blue Highway Linocut" pitchFamily="2" charset="0"/>
              </a:rPr>
              <a:t>We hope that you had </a:t>
            </a:r>
            <a:br>
              <a:rPr lang="en-US" sz="8000" b="1" spc="50" dirty="0">
                <a:ln w="11430"/>
                <a:solidFill>
                  <a:srgbClr val="FFC000"/>
                </a:solidFill>
                <a:effectLst>
                  <a:outerShdw blurRad="76200" dist="50800" dir="5400000" algn="tl" rotWithShape="0">
                    <a:srgbClr val="000000">
                      <a:alpha val="65000"/>
                    </a:srgbClr>
                  </a:outerShdw>
                </a:effectLst>
                <a:latin typeface="Blue Highway Linocut" pitchFamily="2" charset="0"/>
              </a:rPr>
            </a:br>
            <a:r>
              <a:rPr lang="en-US" sz="8000" b="1" spc="50" dirty="0">
                <a:ln w="11430"/>
                <a:solidFill>
                  <a:srgbClr val="FFC000"/>
                </a:solidFill>
                <a:effectLst>
                  <a:outerShdw blurRad="76200" dist="50800" dir="5400000" algn="tl" rotWithShape="0">
                    <a:srgbClr val="000000">
                      <a:alpha val="65000"/>
                    </a:srgbClr>
                  </a:outerShdw>
                </a:effectLst>
                <a:latin typeface="Blue Highway Linocut" pitchFamily="2" charset="0"/>
              </a:rPr>
              <a:t>a good time. </a:t>
            </a:r>
            <a:br>
              <a:rPr lang="en-US" sz="8000" b="1" spc="50" dirty="0">
                <a:ln w="11430"/>
                <a:solidFill>
                  <a:srgbClr val="FFC000"/>
                </a:solidFill>
                <a:effectLst>
                  <a:outerShdw blurRad="76200" dist="50800" dir="5400000" algn="tl" rotWithShape="0">
                    <a:srgbClr val="000000">
                      <a:alpha val="65000"/>
                    </a:srgbClr>
                  </a:outerShdw>
                </a:effectLst>
                <a:latin typeface="Blue Highway Linocut" pitchFamily="2" charset="0"/>
              </a:rPr>
            </a:br>
            <a:r>
              <a:rPr lang="en-US" sz="8000" b="1" spc="50" dirty="0">
                <a:ln w="11430"/>
                <a:solidFill>
                  <a:srgbClr val="FFC000"/>
                </a:solidFill>
                <a:effectLst>
                  <a:outerShdw blurRad="76200" dist="50800" dir="5400000" algn="tl" rotWithShape="0">
                    <a:srgbClr val="000000">
                      <a:alpha val="65000"/>
                    </a:srgbClr>
                  </a:outerShdw>
                </a:effectLst>
                <a:latin typeface="Blue Highway Linocut" pitchFamily="2" charset="0"/>
              </a:rPr>
              <a:t>Thank you very much </a:t>
            </a:r>
            <a:br>
              <a:rPr lang="en-US" sz="8000" b="1" spc="50" dirty="0">
                <a:ln w="11430"/>
                <a:solidFill>
                  <a:srgbClr val="FFC000"/>
                </a:solidFill>
                <a:effectLst>
                  <a:outerShdw blurRad="76200" dist="50800" dir="5400000" algn="tl" rotWithShape="0">
                    <a:srgbClr val="000000">
                      <a:alpha val="65000"/>
                    </a:srgbClr>
                  </a:outerShdw>
                </a:effectLst>
                <a:latin typeface="Blue Highway Linocut" pitchFamily="2" charset="0"/>
              </a:rPr>
            </a:br>
            <a:r>
              <a:rPr lang="en-US" sz="8000" b="1" spc="50" dirty="0">
                <a:ln w="11430"/>
                <a:solidFill>
                  <a:srgbClr val="FFC000"/>
                </a:solidFill>
                <a:effectLst>
                  <a:outerShdw blurRad="76200" dist="50800" dir="5400000" algn="tl" rotWithShape="0">
                    <a:srgbClr val="000000">
                      <a:alpha val="65000"/>
                    </a:srgbClr>
                  </a:outerShdw>
                </a:effectLst>
                <a:latin typeface="Blue Highway Linocut" pitchFamily="2" charset="0"/>
              </a:rPr>
              <a:t>for your attention!</a:t>
            </a:r>
            <a:endParaRPr lang="ru-RU" sz="8000" b="1" spc="50" dirty="0">
              <a:ln w="11430"/>
              <a:solidFill>
                <a:srgbClr val="FFC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61733306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764704"/>
            <a:ext cx="7920880" cy="3024336"/>
          </a:xfrm>
        </p:spPr>
        <p:txBody>
          <a:bodyPr>
            <a:normAutofit/>
          </a:bodyPr>
          <a:lstStyle/>
          <a:p>
            <a:r>
              <a:rPr lang="en-US" dirty="0"/>
              <a:t>Every act of creation is the  first </a:t>
            </a:r>
            <a:r>
              <a:rPr lang="en-US" dirty="0" smtClean="0"/>
              <a:t> </a:t>
            </a:r>
            <a:r>
              <a:rPr lang="en-US" dirty="0"/>
              <a:t>act  of destruction.</a:t>
            </a:r>
            <a:br>
              <a:rPr lang="en-US" dirty="0"/>
            </a:br>
            <a:r>
              <a:rPr lang="en-US" dirty="0"/>
              <a:t>     Pablo Picasso</a:t>
            </a:r>
            <a:endParaRPr lang="ru-RU" dirty="0"/>
          </a:p>
        </p:txBody>
      </p:sp>
      <p:sp>
        <p:nvSpPr>
          <p:cNvPr id="3" name="Подзаголовок 2"/>
          <p:cNvSpPr>
            <a:spLocks noGrp="1"/>
          </p:cNvSpPr>
          <p:nvPr>
            <p:ph type="subTitle" idx="1"/>
          </p:nvPr>
        </p:nvSpPr>
        <p:spPr/>
        <p:txBody>
          <a:bodyPr/>
          <a:lstStyle/>
          <a:p>
            <a:endParaRPr lang="ru-RU"/>
          </a:p>
        </p:txBody>
      </p:sp>
      <p:sp>
        <p:nvSpPr>
          <p:cNvPr id="6" name="Подзаголовок 5"/>
          <p:cNvSpPr>
            <a:spLocks noGrp="1"/>
          </p:cNvSpPr>
          <p:nvPr>
            <p:ph type="subTitle" idx="1"/>
          </p:nvPr>
        </p:nvSpPr>
        <p:spPr/>
        <p:txBody>
          <a:bodyPr/>
          <a:lstStyle/>
          <a:p>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7984" y="3861048"/>
            <a:ext cx="4104456" cy="2892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480890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2109" y="-1366396"/>
            <a:ext cx="1647285" cy="740380"/>
          </a:xfrm>
        </p:spPr>
        <p:txBody>
          <a:bodyPr>
            <a:normAutofit fontScale="90000"/>
          </a:bodyPr>
          <a:lstStyle/>
          <a:p>
            <a:endParaRPr lang="ru-RU" dirty="0"/>
          </a:p>
        </p:txBody>
      </p:sp>
      <p:pic>
        <p:nvPicPr>
          <p:cNvPr id="4" name="Рисунок 3">
            <a:extLst>
              <a:ext uri="{FF2B5EF4-FFF2-40B4-BE49-F238E27FC236}">
                <a16:creationId xmlns="" xmlns:a16="http://schemas.microsoft.com/office/drawing/2014/main" id="{C2AEB3DA-7599-045A-F333-5421C8F80390}"/>
              </a:ext>
            </a:extLst>
          </p:cNvPr>
          <p:cNvPicPr>
            <a:picLocks noChangeAspect="1"/>
          </p:cNvPicPr>
          <p:nvPr/>
        </p:nvPicPr>
        <p:blipFill>
          <a:blip r:embed="rId2"/>
          <a:stretch>
            <a:fillRect/>
          </a:stretch>
        </p:blipFill>
        <p:spPr>
          <a:xfrm>
            <a:off x="4685890" y="2924944"/>
            <a:ext cx="4458110" cy="3806906"/>
          </a:xfrm>
          <a:prstGeom prst="rect">
            <a:avLst/>
          </a:prstGeom>
        </p:spPr>
      </p:pic>
      <p:sp>
        <p:nvSpPr>
          <p:cNvPr id="3" name="Подзаголовок 2"/>
          <p:cNvSpPr>
            <a:spLocks noGrp="1"/>
          </p:cNvSpPr>
          <p:nvPr>
            <p:ph type="subTitle" idx="1"/>
          </p:nvPr>
        </p:nvSpPr>
        <p:spPr>
          <a:xfrm>
            <a:off x="1371600" y="3794196"/>
            <a:ext cx="7730518" cy="858940"/>
          </a:xfrm>
        </p:spPr>
        <p:txBody>
          <a:bodyPr/>
          <a:lstStyle/>
          <a:p>
            <a:endParaRPr lang="ru-RU"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9" y="1"/>
            <a:ext cx="4499991" cy="3063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82" y="2924944"/>
            <a:ext cx="4644008" cy="3806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a:extLst>
              <a:ext uri="{FF2B5EF4-FFF2-40B4-BE49-F238E27FC236}">
                <a16:creationId xmlns="" xmlns:a16="http://schemas.microsoft.com/office/drawing/2014/main" id="{F0B725C5-E30C-C57E-1903-0D179594C66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91" y="0"/>
            <a:ext cx="4644007" cy="3171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895373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FAMOUS PEOPLE AND PLACES</a:t>
            </a:r>
            <a:endParaRPr lang="ru-RU" dirty="0"/>
          </a:p>
        </p:txBody>
      </p:sp>
      <p:sp>
        <p:nvSpPr>
          <p:cNvPr id="3" name="Объект 2"/>
          <p:cNvSpPr>
            <a:spLocks noGrp="1"/>
          </p:cNvSpPr>
          <p:nvPr>
            <p:ph idx="1"/>
          </p:nvPr>
        </p:nvSpPr>
        <p:spPr/>
        <p:txBody>
          <a:bodyPr>
            <a:normAutofit fontScale="92500" lnSpcReduction="20000"/>
          </a:bodyPr>
          <a:lstStyle/>
          <a:p>
            <a:r>
              <a:rPr lang="ru-RU" dirty="0" smtClean="0"/>
              <a:t>1. </a:t>
            </a:r>
            <a:r>
              <a:rPr lang="en-US" dirty="0" smtClean="0"/>
              <a:t>Alexander </a:t>
            </a:r>
            <a:r>
              <a:rPr lang="en-US" dirty="0" err="1" smtClean="0"/>
              <a:t>Sergeevich</a:t>
            </a:r>
            <a:r>
              <a:rPr lang="en-US" dirty="0" smtClean="0"/>
              <a:t> Pushkin.</a:t>
            </a:r>
          </a:p>
          <a:p>
            <a:r>
              <a:rPr lang="en-US" dirty="0" smtClean="0"/>
              <a:t>2.The famous Russian poet.</a:t>
            </a:r>
          </a:p>
          <a:p>
            <a:r>
              <a:rPr lang="en-US" dirty="0" smtClean="0"/>
              <a:t>3. His famous poem is “</a:t>
            </a:r>
            <a:r>
              <a:rPr lang="en-US" dirty="0" err="1" smtClean="0"/>
              <a:t>Ruslan</a:t>
            </a:r>
            <a:r>
              <a:rPr lang="en-US" dirty="0" smtClean="0"/>
              <a:t> and </a:t>
            </a:r>
            <a:r>
              <a:rPr lang="en-US" dirty="0" err="1" smtClean="0"/>
              <a:t>Ludmila</a:t>
            </a:r>
            <a:r>
              <a:rPr lang="en-US" dirty="0" smtClean="0"/>
              <a:t>”</a:t>
            </a:r>
          </a:p>
          <a:p>
            <a:r>
              <a:rPr lang="en-US" dirty="0" smtClean="0"/>
              <a:t>and the most  famous fairy tail is  “A </a:t>
            </a:r>
            <a:r>
              <a:rPr lang="en-US" dirty="0"/>
              <a:t>green oak by the </a:t>
            </a:r>
            <a:r>
              <a:rPr lang="en-US" dirty="0" smtClean="0"/>
              <a:t>bay.”</a:t>
            </a:r>
          </a:p>
          <a:p>
            <a:r>
              <a:rPr lang="en-US" dirty="0" smtClean="0"/>
              <a:t>4. Tag Mahal is one of  the Eight Wonders of the Modern World  in India.</a:t>
            </a:r>
          </a:p>
          <a:p>
            <a:r>
              <a:rPr lang="en-US" dirty="0" smtClean="0"/>
              <a:t>5.Mona Lisa is the greatest work by Leonardo da </a:t>
            </a:r>
            <a:r>
              <a:rPr lang="en-US" dirty="0" err="1" smtClean="0"/>
              <a:t>Vinchy</a:t>
            </a:r>
            <a:r>
              <a:rPr lang="en-US" dirty="0" smtClean="0"/>
              <a:t>.</a:t>
            </a:r>
          </a:p>
          <a:p>
            <a:r>
              <a:rPr lang="en-US" dirty="0" smtClean="0"/>
              <a:t>6.Pyotr </a:t>
            </a:r>
            <a:r>
              <a:rPr lang="en-US" dirty="0" err="1" smtClean="0"/>
              <a:t>Ilyich</a:t>
            </a:r>
            <a:r>
              <a:rPr lang="en-US" dirty="0" smtClean="0"/>
              <a:t> </a:t>
            </a:r>
            <a:r>
              <a:rPr lang="en-US" dirty="0" err="1" smtClean="0"/>
              <a:t>Tchaykovskiy</a:t>
            </a:r>
            <a:r>
              <a:rPr lang="en-US" dirty="0" smtClean="0"/>
              <a:t> with his “Swan Lake.”</a:t>
            </a:r>
            <a:endParaRPr lang="ru-RU" dirty="0"/>
          </a:p>
        </p:txBody>
      </p:sp>
    </p:spTree>
    <p:extLst>
      <p:ext uri="{BB962C8B-B14F-4D97-AF65-F5344CB8AC3E}">
        <p14:creationId xmlns:p14="http://schemas.microsoft.com/office/powerpoint/2010/main" val="23103536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000" dirty="0"/>
              <a:t>Guess the profession. </a:t>
            </a:r>
            <a:endParaRPr lang="ru-RU" sz="4000" dirty="0"/>
          </a:p>
        </p:txBody>
      </p:sp>
      <p:sp>
        <p:nvSpPr>
          <p:cNvPr id="3" name="Объект 2"/>
          <p:cNvSpPr>
            <a:spLocks noGrp="1"/>
          </p:cNvSpPr>
          <p:nvPr>
            <p:ph idx="1"/>
          </p:nvPr>
        </p:nvSpPr>
        <p:spPr/>
        <p:txBody>
          <a:bodyPr/>
          <a:lstStyle/>
          <a:p>
            <a:pPr marL="0" indent="0">
              <a:buNone/>
            </a:pPr>
            <a:r>
              <a:rPr lang="en-US" dirty="0"/>
              <a:t>1.watercolours,oil paints, easel…</a:t>
            </a:r>
          </a:p>
          <a:p>
            <a:pPr marL="0" indent="0">
              <a:buNone/>
            </a:pPr>
            <a:r>
              <a:rPr lang="en-US" dirty="0"/>
              <a:t>2.clay,stone,chisel….</a:t>
            </a:r>
          </a:p>
          <a:p>
            <a:pPr marL="0" indent="0">
              <a:buNone/>
            </a:pPr>
            <a:r>
              <a:rPr lang="en-US" dirty="0"/>
              <a:t>3.camera,tripod…</a:t>
            </a:r>
          </a:p>
          <a:p>
            <a:pPr marL="0" indent="0">
              <a:buNone/>
            </a:pPr>
            <a:r>
              <a:rPr lang="en-US" dirty="0"/>
              <a:t>4.stage,costumes,set…</a:t>
            </a:r>
          </a:p>
          <a:p>
            <a:pPr marL="0" indent="0">
              <a:buNone/>
            </a:pPr>
            <a:r>
              <a:rPr lang="en-US" dirty="0"/>
              <a:t>5.plot,special effects, box office…</a:t>
            </a:r>
            <a:endParaRPr lang="ru-RU" dirty="0"/>
          </a:p>
        </p:txBody>
      </p:sp>
    </p:spTree>
    <p:extLst>
      <p:ext uri="{BB962C8B-B14F-4D97-AF65-F5344CB8AC3E}">
        <p14:creationId xmlns:p14="http://schemas.microsoft.com/office/powerpoint/2010/main" val="1644296423"/>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72736"/>
            <a:ext cx="6858000" cy="1392382"/>
          </a:xfrm>
        </p:spPr>
        <p:txBody>
          <a:bodyPr>
            <a:normAutofit/>
          </a:bodyPr>
          <a:lstStyle/>
          <a:p>
            <a:r>
              <a:rPr lang="en-US" sz="4800" dirty="0">
                <a:solidFill>
                  <a:schemeClr val="accent1">
                    <a:lumMod val="50000"/>
                  </a:schemeClr>
                </a:solidFill>
              </a:rPr>
              <a:t>Graffiti artist</a:t>
            </a:r>
            <a:endParaRPr lang="ru-RU" sz="4800" dirty="0">
              <a:solidFill>
                <a:schemeClr val="accent1">
                  <a:lumMod val="50000"/>
                </a:schemeClr>
              </a:solidFill>
            </a:endParaRPr>
          </a:p>
        </p:txBody>
      </p:sp>
      <p:pic>
        <p:nvPicPr>
          <p:cNvPr id="4" name="Рисунок 3"/>
          <p:cNvPicPr>
            <a:picLocks noChangeAspect="1"/>
          </p:cNvPicPr>
          <p:nvPr/>
        </p:nvPicPr>
        <p:blipFill>
          <a:blip r:embed="rId2"/>
          <a:stretch>
            <a:fillRect/>
          </a:stretch>
        </p:blipFill>
        <p:spPr>
          <a:xfrm>
            <a:off x="6234546" y="2514601"/>
            <a:ext cx="2909455" cy="3990109"/>
          </a:xfrm>
          <a:prstGeom prst="rect">
            <a:avLst/>
          </a:prstGeom>
        </p:spPr>
      </p:pic>
      <p:sp>
        <p:nvSpPr>
          <p:cNvPr id="3" name="Подзаголовок 2"/>
          <p:cNvSpPr>
            <a:spLocks noGrp="1"/>
          </p:cNvSpPr>
          <p:nvPr>
            <p:ph type="subTitle" idx="1"/>
          </p:nvPr>
        </p:nvSpPr>
        <p:spPr>
          <a:xfrm>
            <a:off x="277957" y="1444337"/>
            <a:ext cx="6858000" cy="5060373"/>
          </a:xfrm>
        </p:spPr>
        <p:txBody>
          <a:bodyPr>
            <a:normAutofit lnSpcReduction="10000"/>
          </a:bodyPr>
          <a:lstStyle/>
          <a:p>
            <a:pPr algn="l"/>
            <a:r>
              <a:rPr lang="en-US" sz="3200" dirty="0">
                <a:solidFill>
                  <a:schemeClr val="accent5"/>
                </a:solidFill>
              </a:rPr>
              <a:t>I want to present a beautiful </a:t>
            </a:r>
            <a:r>
              <a:rPr lang="en-US" sz="3200" dirty="0" smtClean="0">
                <a:solidFill>
                  <a:schemeClr val="accent5"/>
                </a:solidFill>
              </a:rPr>
              <a:t>creation</a:t>
            </a:r>
            <a:r>
              <a:rPr lang="ru-RU" sz="3200" dirty="0" smtClean="0">
                <a:solidFill>
                  <a:schemeClr val="accent5"/>
                </a:solidFill>
              </a:rPr>
              <a:t>.</a:t>
            </a:r>
          </a:p>
          <a:p>
            <a:pPr algn="l"/>
            <a:r>
              <a:rPr lang="en-US" sz="3200" dirty="0">
                <a:solidFill>
                  <a:schemeClr val="accent5"/>
                </a:solidFill>
              </a:rPr>
              <a:t>If I were a graffiti artist, I would definitely make the same beautiful graffiti for our </a:t>
            </a:r>
            <a:r>
              <a:rPr lang="en-US" sz="3200" dirty="0" smtClean="0">
                <a:solidFill>
                  <a:schemeClr val="accent5"/>
                </a:solidFill>
              </a:rPr>
              <a:t>hospital</a:t>
            </a:r>
            <a:r>
              <a:rPr lang="ru-RU" sz="3200" dirty="0" smtClean="0">
                <a:solidFill>
                  <a:schemeClr val="accent5"/>
                </a:solidFill>
              </a:rPr>
              <a:t>.</a:t>
            </a:r>
          </a:p>
          <a:p>
            <a:pPr algn="l"/>
            <a:r>
              <a:rPr lang="en-US" sz="3200" dirty="0">
                <a:solidFill>
                  <a:schemeClr val="accent5"/>
                </a:solidFill>
              </a:rPr>
              <a:t>This graffiti is made especially for the </a:t>
            </a:r>
            <a:r>
              <a:rPr lang="en-US" sz="3200" dirty="0" smtClean="0">
                <a:solidFill>
                  <a:schemeClr val="accent5"/>
                </a:solidFill>
              </a:rPr>
              <a:t>hospital</a:t>
            </a:r>
            <a:r>
              <a:rPr lang="ru-RU" sz="3200" dirty="0" smtClean="0">
                <a:solidFill>
                  <a:schemeClr val="accent5"/>
                </a:solidFill>
              </a:rPr>
              <a:t>.</a:t>
            </a:r>
          </a:p>
          <a:p>
            <a:pPr algn="l"/>
            <a:r>
              <a:rPr lang="en-US" sz="3200" dirty="0">
                <a:solidFill>
                  <a:schemeClr val="accent5"/>
                </a:solidFill>
              </a:rPr>
              <a:t>I</a:t>
            </a:r>
            <a:r>
              <a:rPr lang="en-US" sz="3200" dirty="0" smtClean="0">
                <a:solidFill>
                  <a:schemeClr val="accent5"/>
                </a:solidFill>
              </a:rPr>
              <a:t>t </a:t>
            </a:r>
            <a:r>
              <a:rPr lang="en-US" sz="3200" dirty="0">
                <a:solidFill>
                  <a:schemeClr val="accent5"/>
                </a:solidFill>
              </a:rPr>
              <a:t>helps children not to be afraid of the </a:t>
            </a:r>
            <a:r>
              <a:rPr lang="en-US" sz="3200" dirty="0" smtClean="0">
                <a:solidFill>
                  <a:schemeClr val="accent5"/>
                </a:solidFill>
              </a:rPr>
              <a:t>hospital</a:t>
            </a:r>
            <a:r>
              <a:rPr lang="ru-RU" sz="3200" dirty="0" smtClean="0">
                <a:solidFill>
                  <a:schemeClr val="accent5"/>
                </a:solidFill>
              </a:rPr>
              <a:t>.</a:t>
            </a:r>
          </a:p>
          <a:p>
            <a:pPr algn="l"/>
            <a:r>
              <a:rPr lang="en-US" sz="3200" dirty="0">
                <a:solidFill>
                  <a:schemeClr val="accent5"/>
                </a:solidFill>
              </a:rPr>
              <a:t>It will lift the mood of </a:t>
            </a:r>
            <a:r>
              <a:rPr lang="en-US" sz="3200" dirty="0" smtClean="0">
                <a:solidFill>
                  <a:schemeClr val="accent5"/>
                </a:solidFill>
              </a:rPr>
              <a:t>children</a:t>
            </a:r>
            <a:r>
              <a:rPr lang="ru-RU" sz="3200" dirty="0" smtClean="0">
                <a:solidFill>
                  <a:schemeClr val="accent5"/>
                </a:solidFill>
              </a:rPr>
              <a:t>.</a:t>
            </a:r>
          </a:p>
          <a:p>
            <a:pPr algn="l"/>
            <a:r>
              <a:rPr lang="en-US" sz="3200" dirty="0">
                <a:solidFill>
                  <a:schemeClr val="accent5"/>
                </a:solidFill>
              </a:rPr>
              <a:t>That's all I want to say.</a:t>
            </a:r>
            <a:endParaRPr lang="ru-RU" sz="3200" dirty="0">
              <a:solidFill>
                <a:schemeClr val="accent5"/>
              </a:solidFill>
            </a:endParaRPr>
          </a:p>
        </p:txBody>
      </p:sp>
    </p:spTree>
    <p:extLst>
      <p:ext uri="{BB962C8B-B14F-4D97-AF65-F5344CB8AC3E}">
        <p14:creationId xmlns:p14="http://schemas.microsoft.com/office/powerpoint/2010/main" val="27097714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51720" y="692696"/>
            <a:ext cx="4176464" cy="769441"/>
          </a:xfrm>
          <a:prstGeom prst="rect">
            <a:avLst/>
          </a:prstGeom>
        </p:spPr>
        <p:txBody>
          <a:bodyPr wrap="square">
            <a:spAutoFit/>
          </a:bodyPr>
          <a:lstStyle/>
          <a:p>
            <a:pPr algn="ctr"/>
            <a:r>
              <a:rPr lang="en-US" sz="4400" dirty="0"/>
              <a:t>Carving</a:t>
            </a:r>
            <a:endParaRPr lang="ru-RU" sz="4400" dirty="0"/>
          </a:p>
        </p:txBody>
      </p:sp>
      <p:sp>
        <p:nvSpPr>
          <p:cNvPr id="3" name="Прямоугольник 2"/>
          <p:cNvSpPr/>
          <p:nvPr/>
        </p:nvSpPr>
        <p:spPr>
          <a:xfrm>
            <a:off x="395536" y="1844824"/>
            <a:ext cx="5184576" cy="5109091"/>
          </a:xfrm>
          <a:prstGeom prst="rect">
            <a:avLst/>
          </a:prstGeom>
        </p:spPr>
        <p:txBody>
          <a:bodyPr wrap="square">
            <a:spAutoFit/>
          </a:bodyPr>
          <a:lstStyle/>
          <a:p>
            <a:r>
              <a:rPr lang="en-US" sz="2800" dirty="0"/>
              <a:t>I want to present my creation.</a:t>
            </a:r>
          </a:p>
          <a:p>
            <a:r>
              <a:rPr lang="en-US" sz="2800" dirty="0"/>
              <a:t>If I were a carver, I would do this thing.</a:t>
            </a:r>
            <a:endParaRPr lang="ru-RU" sz="2800" dirty="0"/>
          </a:p>
          <a:p>
            <a:r>
              <a:rPr lang="en-US" sz="2800" dirty="0"/>
              <a:t>It is a wooden lion.</a:t>
            </a:r>
          </a:p>
          <a:p>
            <a:r>
              <a:rPr lang="en-US" sz="2800" dirty="0"/>
              <a:t>It was made</a:t>
            </a:r>
            <a:r>
              <a:rPr lang="ru-RU" sz="2800" dirty="0"/>
              <a:t> </a:t>
            </a:r>
            <a:r>
              <a:rPr lang="en-US" sz="2800" dirty="0"/>
              <a:t>of linden tree</a:t>
            </a:r>
            <a:r>
              <a:rPr lang="en-US" sz="2800" dirty="0" smtClean="0"/>
              <a:t>.</a:t>
            </a:r>
            <a:endParaRPr lang="ru-RU" sz="2800" dirty="0" smtClean="0"/>
          </a:p>
          <a:p>
            <a:r>
              <a:rPr lang="en-US" sz="2800" dirty="0"/>
              <a:t>It would be a good present for someone because lion is a personification of nobility, harmony, and dignity. Also, it can be a good decoration for the house.</a:t>
            </a:r>
          </a:p>
          <a:p>
            <a:endParaRPr lang="en-US" dirty="0"/>
          </a:p>
        </p:txBody>
      </p:sp>
      <p:pic>
        <p:nvPicPr>
          <p:cNvPr id="4" name="Picture 6" descr="https://artnow.ru/img/1100000/11006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1180" y="4365103"/>
            <a:ext cx="3242780" cy="2291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7420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56792" y="0"/>
            <a:ext cx="7772400" cy="1152127"/>
          </a:xfrm>
        </p:spPr>
        <p:txBody>
          <a:bodyPr>
            <a:normAutofit fontScale="90000"/>
          </a:bodyPr>
          <a:lstStyle/>
          <a:p>
            <a:r>
              <a:rPr lang="en-US" dirty="0" smtClean="0"/>
              <a:t>Designer</a:t>
            </a:r>
            <a:r>
              <a:rPr lang="ru-RU" dirty="0" smtClean="0"/>
              <a:t/>
            </a:r>
            <a:br>
              <a:rPr lang="ru-RU" dirty="0" smtClean="0"/>
            </a:br>
            <a:r>
              <a:rPr lang="en-US" dirty="0" smtClean="0"/>
              <a:t> </a:t>
            </a:r>
            <a:endParaRPr lang="ru-RU" dirty="0"/>
          </a:p>
        </p:txBody>
      </p:sp>
      <p:sp>
        <p:nvSpPr>
          <p:cNvPr id="3" name="Подзаголовок 2"/>
          <p:cNvSpPr>
            <a:spLocks noGrp="1"/>
          </p:cNvSpPr>
          <p:nvPr>
            <p:ph type="subTitle" idx="1"/>
          </p:nvPr>
        </p:nvSpPr>
        <p:spPr>
          <a:xfrm>
            <a:off x="179512" y="908720"/>
            <a:ext cx="7128792" cy="3433936"/>
          </a:xfrm>
        </p:spPr>
        <p:txBody>
          <a:bodyPr>
            <a:normAutofit/>
          </a:bodyPr>
          <a:lstStyle/>
          <a:p>
            <a:pPr marL="514350" indent="-514350" algn="l">
              <a:buAutoNum type="arabicPeriod"/>
            </a:pPr>
            <a:r>
              <a:rPr lang="en-US" sz="2000" dirty="0" smtClean="0">
                <a:solidFill>
                  <a:schemeClr val="tx1"/>
                </a:solidFill>
              </a:rPr>
              <a:t>I want to present my creation.</a:t>
            </a:r>
            <a:endParaRPr lang="ru-RU" sz="2000" dirty="0" smtClean="0">
              <a:solidFill>
                <a:schemeClr val="tx1"/>
              </a:solidFill>
            </a:endParaRPr>
          </a:p>
          <a:p>
            <a:pPr marL="514350" indent="-514350" algn="l">
              <a:buAutoNum type="arabicPeriod"/>
            </a:pPr>
            <a:r>
              <a:rPr lang="en-US" sz="2000" dirty="0" smtClean="0">
                <a:solidFill>
                  <a:schemeClr val="tx1"/>
                </a:solidFill>
              </a:rPr>
              <a:t>If I were a designer  I would  do 3D models for families.</a:t>
            </a:r>
            <a:endParaRPr lang="en-US" sz="2000" dirty="0">
              <a:solidFill>
                <a:schemeClr val="tx1"/>
              </a:solidFill>
            </a:endParaRPr>
          </a:p>
          <a:p>
            <a:pPr marL="514350" indent="-514350" algn="l">
              <a:buAutoNum type="arabicPeriod"/>
            </a:pPr>
            <a:r>
              <a:rPr lang="en-US" sz="2000" dirty="0" smtClean="0">
                <a:solidFill>
                  <a:schemeClr val="tx1"/>
                </a:solidFill>
              </a:rPr>
              <a:t>It </a:t>
            </a:r>
            <a:r>
              <a:rPr lang="en-US" sz="2000" b="0" dirty="0" smtClean="0">
                <a:solidFill>
                  <a:schemeClr val="tx1"/>
                </a:solidFill>
              </a:rPr>
              <a:t>is a modern home  for</a:t>
            </a:r>
            <a:r>
              <a:rPr lang="en-US" sz="2000" dirty="0" smtClean="0">
                <a:solidFill>
                  <a:schemeClr val="tx1"/>
                </a:solidFill>
              </a:rPr>
              <a:t> the family</a:t>
            </a:r>
            <a:r>
              <a:rPr lang="ru-RU" sz="2000" dirty="0" smtClean="0">
                <a:solidFill>
                  <a:schemeClr val="tx1"/>
                </a:solidFill>
              </a:rPr>
              <a:t> </a:t>
            </a:r>
            <a:r>
              <a:rPr lang="en-US" sz="2000" dirty="0" smtClean="0">
                <a:solidFill>
                  <a:schemeClr val="tx1"/>
                </a:solidFill>
              </a:rPr>
              <a:t>of 3 people.</a:t>
            </a:r>
          </a:p>
          <a:p>
            <a:pPr algn="l"/>
            <a:r>
              <a:rPr lang="en-US" sz="2000" dirty="0">
                <a:solidFill>
                  <a:schemeClr val="tx1"/>
                </a:solidFill>
              </a:rPr>
              <a:t>4</a:t>
            </a:r>
            <a:r>
              <a:rPr lang="en-US" sz="2000" dirty="0" smtClean="0">
                <a:solidFill>
                  <a:schemeClr val="tx1"/>
                </a:solidFill>
              </a:rPr>
              <a:t>.      I used a special program to create the layout. </a:t>
            </a:r>
          </a:p>
          <a:p>
            <a:pPr algn="l"/>
            <a:r>
              <a:rPr lang="en-US" sz="2000" dirty="0">
                <a:solidFill>
                  <a:schemeClr val="tx1"/>
                </a:solidFill>
              </a:rPr>
              <a:t>5</a:t>
            </a:r>
            <a:r>
              <a:rPr lang="en-US" sz="2000" dirty="0" smtClean="0">
                <a:solidFill>
                  <a:schemeClr val="tx1"/>
                </a:solidFill>
              </a:rPr>
              <a:t>.      If you want to make your designer better you should use this 3d graffiti. This program can  spare you time and money.</a:t>
            </a:r>
          </a:p>
        </p:txBody>
      </p:sp>
      <p:pic>
        <p:nvPicPr>
          <p:cNvPr id="1032" name="Picture 8" descr="E:\проэкт\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4886311"/>
            <a:ext cx="2316684" cy="131208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E:\проэкт\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5736" y="4248893"/>
            <a:ext cx="2183086" cy="123604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3037410"/>
            <a:ext cx="2500539" cy="14176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descr="E:\проэкт\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2798" y="4588960"/>
            <a:ext cx="2808312" cy="159003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3" name="Picture 9" descr="E:\проэкт\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16216" y="5383979"/>
            <a:ext cx="2366240" cy="133974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1" name="Picture 7" descr="E:\проэкт\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75666" y="3543592"/>
            <a:ext cx="2081099" cy="11782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7" name="Picture 3" descr="E:\проэкт\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2700" y="3470058"/>
            <a:ext cx="2340849" cy="13253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4" name="Picture 10" descr="E:\проэкт\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05138" y="3181421"/>
            <a:ext cx="2305050" cy="130509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7029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solidFill>
                  <a:srgbClr val="000000"/>
                </a:solidFill>
                <a:latin typeface="Arial" panose="020B0604020202020204" pitchFamily="34" charset="0"/>
              </a:rPr>
              <a:t>D</a:t>
            </a:r>
            <a:r>
              <a:rPr lang="en-US" b="0" i="0" dirty="0">
                <a:solidFill>
                  <a:srgbClr val="000000"/>
                </a:solidFill>
                <a:effectLst/>
                <a:latin typeface="Arial" panose="020B0604020202020204" pitchFamily="34" charset="0"/>
              </a:rPr>
              <a:t>ressmaker</a:t>
            </a:r>
            <a:endParaRPr lang="ru-RU" dirty="0"/>
          </a:p>
        </p:txBody>
      </p:sp>
      <p:sp>
        <p:nvSpPr>
          <p:cNvPr id="3" name="Объект 2"/>
          <p:cNvSpPr>
            <a:spLocks noGrp="1"/>
          </p:cNvSpPr>
          <p:nvPr>
            <p:ph idx="1"/>
          </p:nvPr>
        </p:nvSpPr>
        <p:spPr>
          <a:xfrm>
            <a:off x="457200" y="1600200"/>
            <a:ext cx="5554960" cy="4525963"/>
          </a:xfrm>
        </p:spPr>
        <p:txBody>
          <a:bodyPr>
            <a:normAutofit fontScale="92500" lnSpcReduction="20000"/>
          </a:bodyPr>
          <a:lstStyle/>
          <a:p>
            <a:r>
              <a:rPr lang="en-US" dirty="0"/>
              <a:t>School uniform for our school</a:t>
            </a:r>
          </a:p>
          <a:p>
            <a:r>
              <a:rPr lang="en-US" sz="3200" dirty="0"/>
              <a:t>If I were a dressmaker I would do </a:t>
            </a:r>
            <a:r>
              <a:rPr lang="en-US" b="0" i="0" dirty="0">
                <a:solidFill>
                  <a:srgbClr val="000000"/>
                </a:solidFill>
                <a:effectLst/>
              </a:rPr>
              <a:t>clothes for teenagers</a:t>
            </a:r>
            <a:r>
              <a:rPr lang="ru-RU" b="0" i="0" dirty="0">
                <a:solidFill>
                  <a:srgbClr val="000000"/>
                </a:solidFill>
                <a:effectLst/>
              </a:rPr>
              <a:t>.</a:t>
            </a:r>
            <a:endParaRPr lang="en-US" sz="3200" dirty="0"/>
          </a:p>
          <a:p>
            <a:r>
              <a:rPr lang="en-US" sz="3200" dirty="0"/>
              <a:t>It is a new school uniform</a:t>
            </a:r>
            <a:r>
              <a:rPr lang="ru-RU" sz="3200" dirty="0"/>
              <a:t>.</a:t>
            </a:r>
            <a:endParaRPr lang="en-US" sz="3200" dirty="0"/>
          </a:p>
          <a:p>
            <a:r>
              <a:rPr lang="en-US" sz="3200" dirty="0"/>
              <a:t>It </a:t>
            </a:r>
            <a:r>
              <a:rPr lang="en-US" sz="3200" dirty="0" smtClean="0"/>
              <a:t> is made </a:t>
            </a:r>
            <a:r>
              <a:rPr lang="en-US" sz="3200" dirty="0"/>
              <a:t>of cotton and silk</a:t>
            </a:r>
            <a:r>
              <a:rPr lang="ru-RU" sz="3200" dirty="0"/>
              <a:t>.</a:t>
            </a:r>
            <a:endParaRPr lang="en-US" sz="3200" dirty="0"/>
          </a:p>
          <a:p>
            <a:r>
              <a:rPr lang="en-US" sz="3200" dirty="0"/>
              <a:t>It is very handy and gallant</a:t>
            </a:r>
            <a:r>
              <a:rPr lang="ru-RU" sz="3200" dirty="0"/>
              <a:t>.</a:t>
            </a:r>
            <a:endParaRPr lang="en-US" sz="3200" dirty="0"/>
          </a:p>
          <a:p>
            <a:r>
              <a:rPr lang="en-US" sz="3200" dirty="0"/>
              <a:t>I can wear this form both for school and for going out</a:t>
            </a:r>
            <a:r>
              <a:rPr lang="ru-RU" sz="3200" dirty="0"/>
              <a:t>.</a:t>
            </a:r>
            <a:endParaRPr lang="en-US" sz="3200" dirty="0"/>
          </a:p>
          <a:p>
            <a:r>
              <a:rPr lang="en-US" dirty="0"/>
              <a:t>It will be the best clothes for our school.</a:t>
            </a:r>
            <a:endParaRPr lang="ru-RU" sz="3200" dirty="0"/>
          </a:p>
          <a:p>
            <a:endParaRPr lang="en-US" dirty="0"/>
          </a:p>
          <a:p>
            <a:endParaRPr lang="ru-RU" dirty="0"/>
          </a:p>
        </p:txBody>
      </p:sp>
      <p:pic>
        <p:nvPicPr>
          <p:cNvPr id="2052" name="Picture 4" descr="Коллекция SEVEN">
            <a:extLst>
              <a:ext uri="{FF2B5EF4-FFF2-40B4-BE49-F238E27FC236}">
                <a16:creationId xmlns="" xmlns:a16="http://schemas.microsoft.com/office/drawing/2014/main" id="{5A9B790A-27D4-16E8-AE40-F1825FDD58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3844" y="2924944"/>
            <a:ext cx="3034034" cy="3837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77603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Colonna MT"/>
        <a:ea typeface=""/>
        <a:cs typeface=""/>
      </a:majorFont>
      <a:minorFont>
        <a:latin typeface="Constanti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537</TotalTime>
  <Words>735</Words>
  <Application>Microsoft Office PowerPoint</Application>
  <PresentationFormat>Экран (4:3)</PresentationFormat>
  <Paragraphs>156</Paragraphs>
  <Slides>17</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17</vt:i4>
      </vt:variant>
    </vt:vector>
  </HeadingPairs>
  <TitlesOfParts>
    <vt:vector size="19" baseType="lpstr">
      <vt:lpstr>Тема Office</vt:lpstr>
      <vt:lpstr>1_Тема Office</vt:lpstr>
      <vt:lpstr>World of Art.</vt:lpstr>
      <vt:lpstr>Every act of creation is the  first  act  of destruction.      Pablo Picasso</vt:lpstr>
      <vt:lpstr>Презентация PowerPoint</vt:lpstr>
      <vt:lpstr>FAMOUS PEOPLE AND PLACES</vt:lpstr>
      <vt:lpstr>Guess the profession. </vt:lpstr>
      <vt:lpstr>Graffiti artist</vt:lpstr>
      <vt:lpstr>Презентация PowerPoint</vt:lpstr>
      <vt:lpstr>Designer  </vt:lpstr>
      <vt:lpstr>Dressmaker</vt:lpstr>
      <vt:lpstr>I want to present my creation. I saw on the Internet a cool idea for schools. This is a vending machine for school supplies. For a certain amount of money, you buy yourself a pen or pencil, and so on. The convenience of this machine is that you don’t have to go to the store and buy stationery for yourself, but you can immediately buy everything you need at school. These machines will fit very well into school life. If I were a school principal, I would definitely install such machines in my school.  That's all I want to say. </vt:lpstr>
      <vt:lpstr>Презентация PowerPoint</vt:lpstr>
      <vt:lpstr>Презентация PowerPoint</vt:lpstr>
      <vt:lpstr>Painter </vt:lpstr>
      <vt:lpstr>Презентация PowerPoint</vt:lpstr>
      <vt:lpstr>Презентация PowerPoint</vt:lpstr>
      <vt:lpstr>Презентация PowerPoint</vt:lpstr>
      <vt:lpstr>We hope that you had  a good time.  Thank you very much  for your attention!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your creation?</dc:title>
  <dc:creator>User</dc:creator>
  <cp:lastModifiedBy>User</cp:lastModifiedBy>
  <cp:revision>46</cp:revision>
  <dcterms:created xsi:type="dcterms:W3CDTF">2023-01-19T22:31:54Z</dcterms:created>
  <dcterms:modified xsi:type="dcterms:W3CDTF">2023-09-29T06:58:30Z</dcterms:modified>
</cp:coreProperties>
</file>