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20"/>
  </p:notesMasterIdLst>
  <p:sldIdLst>
    <p:sldId id="256" r:id="rId2"/>
    <p:sldId id="276" r:id="rId3"/>
    <p:sldId id="269" r:id="rId4"/>
    <p:sldId id="267" r:id="rId5"/>
    <p:sldId id="268" r:id="rId6"/>
    <p:sldId id="257" r:id="rId7"/>
    <p:sldId id="275" r:id="rId8"/>
    <p:sldId id="265" r:id="rId9"/>
    <p:sldId id="266" r:id="rId10"/>
    <p:sldId id="261" r:id="rId11"/>
    <p:sldId id="272" r:id="rId12"/>
    <p:sldId id="264" r:id="rId13"/>
    <p:sldId id="270" r:id="rId14"/>
    <p:sldId id="259" r:id="rId15"/>
    <p:sldId id="260" r:id="rId16"/>
    <p:sldId id="263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4269573-88B0-41A3-80E1-538FA405D6CF}">
          <p14:sldIdLst>
            <p14:sldId id="256"/>
            <p14:sldId id="276"/>
            <p14:sldId id="269"/>
            <p14:sldId id="267"/>
            <p14:sldId id="268"/>
            <p14:sldId id="257"/>
            <p14:sldId id="275"/>
            <p14:sldId id="265"/>
            <p14:sldId id="266"/>
            <p14:sldId id="261"/>
            <p14:sldId id="272"/>
            <p14:sldId id="264"/>
            <p14:sldId id="270"/>
            <p14:sldId id="259"/>
          </p14:sldIdLst>
        </p14:section>
        <p14:section name="Раздел без заголовка" id="{081925FF-6446-4E1E-B179-FD33C2F5F34E}">
          <p14:sldIdLst>
            <p14:sldId id="260"/>
            <p14:sldId id="263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7529" autoAdjust="0"/>
  </p:normalViewPr>
  <p:slideViewPr>
    <p:cSldViewPr>
      <p:cViewPr varScale="1">
        <p:scale>
          <a:sx n="102" d="100"/>
          <a:sy n="102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FE44E-224D-46CA-8088-2CCBD62D57C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833FA-B07A-4A02-B610-CFFB60C55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38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0166" y="3357562"/>
            <a:ext cx="5572164" cy="1143008"/>
          </a:xfrm>
          <a:custGeom>
            <a:avLst/>
            <a:gdLst>
              <a:gd name="connsiteX0" fmla="*/ 0 w 5572164"/>
              <a:gd name="connsiteY0" fmla="*/ 0 h 1143008"/>
              <a:gd name="connsiteX1" fmla="*/ 5572164 w 5572164"/>
              <a:gd name="connsiteY1" fmla="*/ 0 h 1143008"/>
              <a:gd name="connsiteX2" fmla="*/ 5572164 w 5572164"/>
              <a:gd name="connsiteY2" fmla="*/ 1143008 h 1143008"/>
              <a:gd name="connsiteX3" fmla="*/ 0 w 5572164"/>
              <a:gd name="connsiteY3" fmla="*/ 1143008 h 1143008"/>
              <a:gd name="connsiteX4" fmla="*/ 0 w 5572164"/>
              <a:gd name="connsiteY4" fmla="*/ 0 h 114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2164" h="1143008">
                <a:moveTo>
                  <a:pt x="0" y="0"/>
                </a:moveTo>
                <a:lnTo>
                  <a:pt x="5572164" y="0"/>
                </a:lnTo>
                <a:lnTo>
                  <a:pt x="5572164" y="1143008"/>
                </a:lnTo>
                <a:lnTo>
                  <a:pt x="0" y="114300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 algn="ctr">
              <a:defRPr sz="360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6000768"/>
            <a:ext cx="7772400" cy="642942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000066"/>
                </a:solidFill>
                <a:effectLst/>
                <a:latin typeface="Segoe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05200"/>
            <a:ext cx="7772400" cy="1362075"/>
          </a:xfrm>
        </p:spPr>
        <p:txBody>
          <a:bodyPr anchor="b" anchorCtr="0"/>
          <a:lstStyle>
            <a:lvl1pPr algn="l">
              <a:defRPr sz="3600" b="0" cap="all" baseline="0">
                <a:effectLst>
                  <a:outerShdw blurRad="254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876801"/>
            <a:ext cx="7772400" cy="1042987"/>
          </a:xfrm>
        </p:spPr>
        <p:txBody>
          <a:bodyPr anchor="t" anchorCtr="0"/>
          <a:lstStyle>
            <a:lvl1pPr marL="0" indent="0">
              <a:buNone/>
              <a:defRPr sz="1600">
                <a:solidFill>
                  <a:schemeClr val="accent6">
                    <a:shade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543824" cy="844533"/>
          </a:xfrm>
          <a:prstGeom prst="rect">
            <a:avLst/>
          </a:prstGeom>
        </p:spPr>
        <p:txBody>
          <a:bodyPr vert="horz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14476"/>
            <a:ext cx="8229600" cy="461168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075E822-09EE-4181-8C47-F37A43193693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92636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92636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F8CF905-AFAC-40D4-8A38-13F012EDA6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xStyles>
    <p:titleStyle>
      <a:lvl1pPr algn="ctr" rtl="0" eaLnBrk="1" latinLnBrk="0" hangingPunct="1">
        <a:spcBef>
          <a:spcPct val="0"/>
        </a:spcBef>
        <a:buNone/>
        <a:defRPr sz="3600" kern="1200" cap="none" baseline="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egoe Semibold" pitchFamily="34" charset="0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000066"/>
          </a:solidFill>
          <a:latin typeface="Segoe" pitchFamily="34" charset="0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000066"/>
          </a:solidFill>
          <a:latin typeface="Segoe" pitchFamily="34" charset="0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000066"/>
          </a:solidFill>
          <a:latin typeface="Segoe" pitchFamily="34" charset="0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000066"/>
          </a:solidFill>
          <a:latin typeface="Segoe" pitchFamily="34" charset="0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000066"/>
          </a:solidFill>
          <a:latin typeface="Segoe" pitchFamily="34" charset="0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24744"/>
            <a:ext cx="7200800" cy="38164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Современные подходы к организации нравственно-патриотического воспитания дошкольников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200" dirty="0" smtClean="0">
                <a:solidFill>
                  <a:srgbClr val="C00000"/>
                </a:solidFill>
              </a:rPr>
              <a:t>в рамках реализации Рабочей программы воспитания и планов воспитательной работы в ГБДОУ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932040" y="5229200"/>
            <a:ext cx="3168352" cy="1224136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Подготовила:</a:t>
            </a:r>
          </a:p>
          <a:p>
            <a:pPr algn="r"/>
            <a:r>
              <a:rPr lang="ru-RU" dirty="0"/>
              <a:t>в</a:t>
            </a:r>
            <a:r>
              <a:rPr lang="ru-RU" dirty="0" smtClean="0"/>
              <a:t>оспитатель детского сада №77 Приморского района </a:t>
            </a:r>
          </a:p>
          <a:p>
            <a:pPr algn="r"/>
            <a:r>
              <a:rPr lang="ru-RU" dirty="0" err="1" smtClean="0"/>
              <a:t>г.Санкт</a:t>
            </a:r>
            <a:r>
              <a:rPr lang="ru-RU" dirty="0" smtClean="0"/>
              <a:t>-Петербурга</a:t>
            </a:r>
          </a:p>
          <a:p>
            <a:pPr algn="r"/>
            <a:r>
              <a:rPr lang="ru-RU" dirty="0" err="1" smtClean="0"/>
              <a:t>А.В.Фидькова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29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День снятия Блокады Ленинграда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АНАСТАСИЯ\ДЕТСКИЙ САД\ДЕТСКИЙ САД\ЛИСТ ЭФФЕКТИВНОСТИ\2021 год\5 май 2021\WhatsApp Image 2021-05-05 at 13.26.1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34858"/>
            <a:ext cx="25922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324381" y="3672573"/>
            <a:ext cx="2592288" cy="3409418"/>
          </a:xfrm>
          <a:prstGeom prst="rect">
            <a:avLst/>
          </a:prstGeom>
        </p:spPr>
      </p:pic>
      <p:pic>
        <p:nvPicPr>
          <p:cNvPr id="3076" name="Picture 4" descr="F:\АНАСТАСИЯ\ДЕТСКИЙ САД\ДЕТСКИЙ САД\ЛИСТ ЭФФЕКТИВНОСТИ\2019 год\2февраль 2019 год\image3 (1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025966" y="1863618"/>
            <a:ext cx="3460141" cy="259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АНАСТАСИЯ\ДЕТСКИЙ САД\ДЕТСКИЙ САД\2СТАРШАЯ ГРУППА 2020\ДЕТИ\фото детей 2020 СТАРШАЯ ГРУППА\наши праздники\1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1766" y="1431100"/>
            <a:ext cx="3384039" cy="253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" y="12608"/>
            <a:ext cx="1115615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41307" y="5013176"/>
            <a:ext cx="2595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Ребята должны помнить героев защиты Ленинграда. В своих рисунках и поделках они отражают весь ужас военного времени.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826675"/>
            <a:ext cx="2304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Участвуя в совместных поделках с родителями они знакомятся с прошлым своей семьи, своих бабушек и дедушек.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5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День Защитника Отечества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12608"/>
            <a:ext cx="1115615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24_07235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958913" y="3374680"/>
            <a:ext cx="2294558" cy="305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03230" y="1556145"/>
            <a:ext cx="22407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Чувство гордости за свою страну начинается с чтения былин, содержание которых богато примерами для формирования патриотических чувств.</a:t>
            </a:r>
            <a:endParaRPr lang="en-US" sz="1600" dirty="0" smtClean="0"/>
          </a:p>
        </p:txBody>
      </p:sp>
      <p:pic>
        <p:nvPicPr>
          <p:cNvPr id="1029" name="Picture 5" descr="F:\АНАСТАСИЯ\ДЕТСКИЙ САД\ДЕТСКИЙ САД\ЛИСТ ЭФФЕКТИВНОСТИ\2019 год\2февраль 2019 год\image2 (2)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0196" y="3797261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fidni\Downloads\IMG_36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03774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fidni\Downloads\IMG_36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8817" y="1403774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17836" y="4017319"/>
            <a:ext cx="21186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Уважение к воинам Российской армии подтверждается детскими играми на военную тематику: «Стой, кто идёт!», «Самолёты» и многие другие</a:t>
            </a:r>
          </a:p>
        </p:txBody>
      </p:sp>
    </p:spTree>
    <p:extLst>
      <p:ext uri="{BB962C8B-B14F-4D97-AF65-F5344CB8AC3E}">
        <p14:creationId xmlns:p14="http://schemas.microsoft.com/office/powerpoint/2010/main" val="185508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Народное творчество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88" y="1844824"/>
            <a:ext cx="2849107" cy="2287193"/>
          </a:xfrm>
          <a:prstGeom prst="rect">
            <a:avLst/>
          </a:prstGeom>
        </p:spPr>
      </p:pic>
      <p:pic>
        <p:nvPicPr>
          <p:cNvPr id="5" name="Picture 2" descr="F:\АНАСТАСИЯ\ДЕТСКИЙ САД\ДЕТСКИЙ САД\ЛИСТ ЭФФЕКТИВНОСТИ\2021 год\5 май 2021\WhatsApp Image 2021-05-20 at 14.05.4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7133" y="1844824"/>
            <a:ext cx="2054043" cy="273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1844824"/>
            <a:ext cx="2753004" cy="184772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924" y="4076938"/>
            <a:ext cx="2239645" cy="298640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660" y="4791245"/>
            <a:ext cx="2608988" cy="1898718"/>
          </a:xfrm>
          <a:prstGeom prst="rect">
            <a:avLst/>
          </a:prstGeom>
        </p:spPr>
      </p:pic>
      <p:pic>
        <p:nvPicPr>
          <p:cNvPr id="3074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0_154734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8602" y="3653231"/>
            <a:ext cx="2403576" cy="320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1063773"/>
            <a:ext cx="7524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Русская роспись передаёт в себе отражение русской природы, которая была неразрывно связана в человеком.</a:t>
            </a:r>
          </a:p>
        </p:txBody>
      </p:sp>
    </p:spTree>
    <p:extLst>
      <p:ext uri="{BB962C8B-B14F-4D97-AF65-F5344CB8AC3E}">
        <p14:creationId xmlns:p14="http://schemas.microsoft.com/office/powerpoint/2010/main" val="198403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Масленица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D:\Анастасия\Разное Настя\ДЕТСКИЙ САД\лист эффективности\2019 год\3март 2019 год\image3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36744"/>
            <a:ext cx="324036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chuchel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7150" y="1268760"/>
            <a:ext cx="3240361" cy="276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e580d3d8504764b39be86aaa45730ef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7150" y="4149080"/>
            <a:ext cx="3283323" cy="246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74488" y="4087664"/>
            <a:ext cx="33843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Народные праздники играют большую роль в приобщении детей к национальной культуре. Здесь  отражается весь спектр жизни наших предков: народные костюмы, обычаи, прикладное творчество, устное творчество (</a:t>
            </a:r>
            <a:r>
              <a:rPr lang="ru-RU" dirty="0" err="1" smtClean="0"/>
              <a:t>заклички</a:t>
            </a:r>
            <a:r>
              <a:rPr lang="ru-RU" dirty="0" smtClean="0"/>
              <a:t>, народные песни), хороводы.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5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Пасха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75856" y="1287040"/>
            <a:ext cx="2669382" cy="3560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F:\АНАСТАСИЯ\ДЕТСКИЙ САД\ДЕТСКИЙ САД\ЛИСТ ЭФФЕКТИВНОСТИ\2021 год\5 май 2021\WhatsApp Image 2021-05-20 at 14.04.51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664296" cy="355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АНАСТАСИЯ\ДЕТСКИЙ САД\ДЕТСКИЙ САД\ЛИСТ ЭФФЕКТИВНОСТИ\2021 год\5 май 2021\WhatsApp Image 2021-05-20 at 14.04.5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268760"/>
            <a:ext cx="273630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5229200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Пасха является религиозным праздником. Религия важная составляющая жизни нашей страны. Дети должны знакомиться с этим аспектом жизни русского народа. Религия закладывает основу нравственного поведения человека. Дети также рисуют атрибуты этого праздника, делают совместные поделки с родителями в рамках конкурса «Пасха в красках».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30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Наш город – Санкт-Петербург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F:\АНАСТАСИЯ\ДЕТСКИЙ САД\ДЕТСКИЙ САД\ЛИСТ ЭФФЕКТИВНОСТИ\2021 год\5 май 2021\WhatsApp Image 2021-05-24 at 19.47.0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811438" y="867703"/>
            <a:ext cx="2214247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8_1618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221" y="3573016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2" name="Picture 4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23_1701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236744"/>
            <a:ext cx="3804432" cy="54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1254828"/>
            <a:ext cx="1584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Ребята в своей игре используют собственные поделки, а также макеты достопримечательностей Санкт-Петербурга. 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78390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Наша страна - Россия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 descr="F:\АНАСТАСИЯ\ДЕТСКИЙ САД\ДЕТСКИЙ САД\ЛИСТ ЭФФЕКТИВНОСТИ\2021 год\4 апрель 2021\WhatsApp Image 2021-04-20 at 14.23.20 (1)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5576" y="1217373"/>
            <a:ext cx="2448272" cy="3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АНАСТАСИЯ\ДЕТСКИЙ САД\ДЕТСКИЙ САД\ЛИСТ ЭФФЕКТИВНОСТИ\2021 год\4 апрель 2021\WhatsApp Image 2021-04-20 at 14.23.1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43760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3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323861" y="1620787"/>
            <a:ext cx="307234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8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7_072559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636969" y="4044768"/>
            <a:ext cx="2341845" cy="312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84168" y="1236744"/>
            <a:ext cx="29523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уголке патриотического воспитания ребята знакомятся с символами нашей страны: флагом, гербом, территорией, президентом РФ, словами российского гимна. Игра мемо способствует запоминанию различных понятий и знаний о России.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84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204864"/>
            <a:ext cx="78425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Русь, Российская держава, Россия, Отечество, Родина – вот имена нашей большой </a:t>
            </a:r>
            <a:r>
              <a:rPr lang="ru-RU" dirty="0" smtClean="0"/>
              <a:t>страны, где мы с вами живём и гордимся высоким званием – россияне.</a:t>
            </a:r>
          </a:p>
          <a:p>
            <a:r>
              <a:rPr lang="ru-RU" dirty="0" smtClean="0"/>
              <a:t>Воспитать будущего патриота своей Родины, который будет жить и работать во имя её блага, можно только совместными усилиями семьи и дошкольных организаций, а на следующей этапе – школы.</a:t>
            </a:r>
          </a:p>
          <a:p>
            <a:r>
              <a:rPr lang="ru-RU" dirty="0" smtClean="0"/>
              <a:t>Лучшими воспитателями могут и должны стать родители и педагоги, их личный пример, ежедневное поведение. Тогда и дети вырастут достойными гражданами, испытывающими чувство глубокой, естественной, а не показной любви к своей семье, городу, Родине.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3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2852936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88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14476"/>
            <a:ext cx="8075240" cy="46116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«</a:t>
            </a:r>
            <a:r>
              <a:rPr lang="ru-RU" dirty="0"/>
              <a:t>Войну выиграл прусский учитель»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  Отто </a:t>
            </a:r>
            <a:r>
              <a:rPr lang="ru-RU" dirty="0"/>
              <a:t>фон </a:t>
            </a:r>
            <a:r>
              <a:rPr lang="ru-RU" dirty="0" smtClean="0"/>
              <a:t>Бисмарк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</a:t>
            </a:r>
          </a:p>
          <a:p>
            <a:pPr marL="0" indent="0">
              <a:buNone/>
            </a:pPr>
            <a:r>
              <a:rPr lang="ru-RU" dirty="0" smtClean="0"/>
              <a:t>             Героические </a:t>
            </a:r>
            <a:r>
              <a:rPr lang="ru-RU" dirty="0"/>
              <a:t>примеры защитников нашей Родины в Великой Отечественной войне говорит нам о важности взращивания в школах и детских садах идей патриотизма, любви к Родине. </a:t>
            </a:r>
          </a:p>
          <a:p>
            <a:pPr marL="0" indent="0">
              <a:buNone/>
            </a:pPr>
            <a:r>
              <a:rPr lang="ru-RU" dirty="0" smtClean="0"/>
              <a:t>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Определение </a:t>
            </a:r>
            <a:r>
              <a:rPr lang="ru-RU" dirty="0"/>
              <a:t>слова патриотизм по словарю </a:t>
            </a:r>
            <a:r>
              <a:rPr lang="ru-RU" dirty="0" err="1"/>
              <a:t>С.И.Ожегова</a:t>
            </a:r>
            <a:r>
              <a:rPr lang="ru-RU" dirty="0"/>
              <a:t> – это преданность и любовь к своему Отечеству, к своему народу.</a:t>
            </a:r>
          </a:p>
          <a:p>
            <a:pPr marL="0" indent="0">
              <a:buNone/>
            </a:pPr>
            <a:r>
              <a:rPr lang="ru-RU" dirty="0" smtClean="0"/>
              <a:t>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Духовный </a:t>
            </a:r>
            <a:r>
              <a:rPr lang="ru-RU" dirty="0"/>
              <a:t>патриотизм надо прививать с раннего детства. В этом возрасте все знания, и о родной стране в том числе, усваиваются в большей степени на подсознательном уровне. Именно поэтому нужно очень бережно обращаться к детской душе, к чувствам каждого ребёнка.  Необходимо воспитывать и любовь к родным местам, и гордость за свой народ и желание сохранять и приумножать богатство своей страны.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079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992888" cy="93610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Цели и задачи патриотического воспитания: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Цель</a:t>
            </a:r>
            <a:r>
              <a:rPr lang="ru-RU" sz="2000" dirty="0" smtClean="0"/>
              <a:t> – воспитание духовно-нравственной личности, достойных граждан России, патриотов своего Отечества.</a:t>
            </a:r>
          </a:p>
          <a:p>
            <a:r>
              <a:rPr lang="ru-RU" sz="2000" b="1" dirty="0" smtClean="0"/>
              <a:t>Задачи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Формировать чувство привязанности к своему дому, детскому саду, друзьям в детском саду, своим близким;</a:t>
            </a:r>
          </a:p>
          <a:p>
            <a:r>
              <a:rPr lang="ru-RU" sz="2000" dirty="0" smtClean="0"/>
              <a:t>Формировать у детей чувство любви к своему родному городу, своей малой родине на основе приобщения к родной природе, культуре и традициям;</a:t>
            </a:r>
          </a:p>
          <a:p>
            <a:r>
              <a:rPr lang="ru-RU" sz="2000" dirty="0" smtClean="0"/>
              <a:t>Воспитание чувств патриотизма, уважения и благодарности к подвигу соотечественников в годы Великой Отечественной войны, к воинам Российской Армии;</a:t>
            </a:r>
          </a:p>
          <a:p>
            <a:r>
              <a:rPr lang="ru-RU" sz="2000" dirty="0" smtClean="0"/>
              <a:t>Развивать познавательные процессы (восприятие, память, воображение, мышление).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78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Принципы реализации программы: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28134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принцип личностно-ориентированного общения </a:t>
            </a:r>
            <a:r>
              <a:rPr lang="ru-RU" sz="2000" dirty="0" smtClean="0"/>
              <a:t>– дети выступают как активные исследователи окружающего мира, партнёрство с родителями; </a:t>
            </a:r>
            <a:endParaRPr lang="ru-RU" sz="2400" b="1" u="sng" dirty="0" smtClean="0">
              <a:solidFill>
                <a:srgbClr val="00B0F0"/>
              </a:solidFill>
            </a:endParaRPr>
          </a:p>
          <a:p>
            <a:r>
              <a:rPr lang="ru-RU" sz="2400" b="1" dirty="0" smtClean="0">
                <a:solidFill>
                  <a:srgbClr val="00B0F0"/>
                </a:solidFill>
              </a:rPr>
              <a:t>принцип наглядности </a:t>
            </a:r>
            <a:r>
              <a:rPr lang="ru-RU" sz="2000" dirty="0" smtClean="0">
                <a:solidFill>
                  <a:srgbClr val="002060"/>
                </a:solidFill>
              </a:rPr>
              <a:t>(иллюстрации, фото пейзажей, памятников, достопримечательностей)</a:t>
            </a:r>
          </a:p>
          <a:p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ринцип последовательности </a:t>
            </a:r>
            <a:r>
              <a:rPr lang="ru-RU" dirty="0" smtClean="0">
                <a:solidFill>
                  <a:srgbClr val="002060"/>
                </a:solidFill>
              </a:rPr>
              <a:t>– </a:t>
            </a:r>
            <a:r>
              <a:rPr lang="ru-RU" sz="2000" dirty="0" smtClean="0">
                <a:solidFill>
                  <a:srgbClr val="002060"/>
                </a:solidFill>
              </a:rPr>
              <a:t>планирование изучаемого материала от простого к сложному</a:t>
            </a:r>
          </a:p>
          <a:p>
            <a:r>
              <a:rPr lang="ru-RU" sz="2400" b="1" dirty="0" smtClean="0">
                <a:solidFill>
                  <a:srgbClr val="00B0F0"/>
                </a:solidFill>
              </a:rPr>
              <a:t>принцип занимательности</a:t>
            </a:r>
            <a:r>
              <a:rPr lang="ru-RU" sz="2400" dirty="0" smtClean="0">
                <a:solidFill>
                  <a:srgbClr val="002060"/>
                </a:solidFill>
              </a:rPr>
              <a:t>- </a:t>
            </a:r>
            <a:r>
              <a:rPr lang="ru-RU" sz="2000" dirty="0" smtClean="0">
                <a:solidFill>
                  <a:srgbClr val="002060"/>
                </a:solidFill>
              </a:rPr>
              <a:t>изучаемый материал должен быть интересным, увлекательным для детей.</a:t>
            </a:r>
            <a:endParaRPr lang="ru-RU" b="1" u="sng" dirty="0" smtClean="0">
              <a:solidFill>
                <a:srgbClr val="00B0F0"/>
              </a:solidFill>
            </a:endParaRPr>
          </a:p>
          <a:p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ринцип тематического планирования материала</a:t>
            </a:r>
            <a:endParaRPr lang="ru-RU" sz="2400" b="1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55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C00000"/>
                </a:solidFill>
              </a:rPr>
              <a:t>Тематическое планирование материала: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2"/>
          </a:xfrm>
        </p:spPr>
        <p:txBody>
          <a:bodyPr>
            <a:normAutofit fontScale="77500" lnSpcReduction="20000"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Моя семья. Детский сад.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Мой район. Мой город.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Хлеб – всему голова.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Лиственные и хвойные деревья, грибы, лесные ягоды.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Осень в моём городе. Осень в литературе и живописи.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Домашние и дикие животные.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Перелётные и зимующие птицы.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Народный фольклор и народное творчество.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Новый год.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Зима в литературе и живописи.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День снятия Блокады Ленинграда.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День Защитника Отечества.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Мамин праздник. Профессии наших мам.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Весна в литературе и живописи.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Наша Родина Россия. Столица Москва.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Космос.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День Победы.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Город наш – Санкт-Петербург.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Наша Родина – Россия.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00" y="116632"/>
            <a:ext cx="1115616" cy="1112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94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Я и моя семья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0528" y="831760"/>
            <a:ext cx="2726400" cy="374441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6138" y="4209231"/>
            <a:ext cx="3555876" cy="2492896"/>
          </a:xfrm>
          <a:prstGeom prst="rect">
            <a:avLst/>
          </a:prstGeom>
        </p:spPr>
      </p:pic>
      <p:pic>
        <p:nvPicPr>
          <p:cNvPr id="6" name="Рисунок 5" descr="C:\Users\fidni\Downloads\image1 (9)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2382" y="1340768"/>
            <a:ext cx="2448272" cy="182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F:\АНАСТАСИЯ\ДЕТСКИЙ САД\ДЕТСКИЙ САД\ЛИСТ ЭФФЕКТИВНОСТИ\2021 год\9 сентябрь 2021\WhatsApp Image 2021-09-16 at 13.11.30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375559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0536" y="3327631"/>
            <a:ext cx="2514600" cy="3352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80520" y="1340768"/>
            <a:ext cx="2376263" cy="25853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Родители вместе с детьми делают поделки на конкурсы и выставки, что также способствует сближению всех членов семьи. А дети радуют родителей своими рисунками.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3200" y="116632"/>
            <a:ext cx="1115616" cy="1112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94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город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797" y="1412776"/>
            <a:ext cx="2805123" cy="3528392"/>
          </a:xfrm>
          <a:prstGeom prst="rect">
            <a:avLst/>
          </a:prstGeom>
        </p:spPr>
      </p:pic>
      <p:pic>
        <p:nvPicPr>
          <p:cNvPr id="1026" name="Picture 2" descr="F:\АНАСТАСИЯ\ДЕТСКИЙ САД\ДЕТСКИЙ САД\ЛИСТ ЭФФЕКТИВНОСТИ\2021 год\10 октябрь 2021\размещены\IMG_35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9871" y="1438738"/>
            <a:ext cx="4669905" cy="350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6797" y="5229200"/>
            <a:ext cx="7642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Воспитание у детей любви к родному городу следует постепенно, как бы расширяющимися кругами: свой детский сад, двор, улица, где живёт ребёнок, другие улицы, по которым он ходит – чем они интересны? Какова природа вокруг, зелёное убранство вокруг и так далее.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2080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Хлеб – всему голова!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fidni\Downloads\IMG_34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8024" y="1646802"/>
            <a:ext cx="3948545" cy="295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fidni\Downloads\IMG_34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4680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fidni\Downloads\IMG_34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497664"/>
            <a:ext cx="3048336" cy="22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51920" y="4941168"/>
            <a:ext cx="5040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Изучение значения хлеба для человека, профессий людей, участвующих в его производстве, необходимо для того, чтобы дети поняли какой тяжёлый труд надо вложить, чтобы он оказался у нас на столе.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9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24" cy="844533"/>
          </a:xfrm>
        </p:spPr>
        <p:txBody>
          <a:bodyPr>
            <a:normAutofit/>
          </a:bodyPr>
          <a:lstStyle/>
          <a:p>
            <a:r>
              <a:rPr lang="ru-RU" smtClean="0">
                <a:solidFill>
                  <a:srgbClr val="C00000"/>
                </a:solidFill>
              </a:rPr>
              <a:t>Русские </a:t>
            </a:r>
            <a:r>
              <a:rPr lang="ru-RU" dirty="0" smtClean="0">
                <a:solidFill>
                  <a:srgbClr val="C00000"/>
                </a:solidFill>
              </a:rPr>
              <a:t>художники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fidni\Downloads\IMG_33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5976" y="1978360"/>
            <a:ext cx="3372541" cy="25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АНАСТАСИЯ\ДЕТСКИЙ САД\ДЕТСКИЙ САД\ЛИСТ ЭФФЕКТИВНОСТИ\2019 год\3март 2019 год\image1 (2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3240359" cy="243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Анастасия\Разное Настя\ДЕТСКИЙ САД\лист эффективности\2019 год\3март 2019 год\image3 (1)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892871" y="4233537"/>
            <a:ext cx="2754190" cy="237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4_2238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64904" y="-21125728"/>
            <a:ext cx="9505056" cy="1267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4_2238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8397" y="3532067"/>
            <a:ext cx="2448272" cy="3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АНАСТАСИЯ\ДЕТСКИЙ САД\ДЕТСКИЙ САД\АТТЕСТАЦИЯ\АТТЕСТАЦИЯ на высшую категорию\Доклад Нравственно-патриотическое воспитание\Картинки к презентации\IMG_20211115_151531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714" y="4644445"/>
            <a:ext cx="2929142" cy="219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96716" y="1500742"/>
            <a:ext cx="3300892" cy="2031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своей работе мы используем репродукции картин таких художников как Левитан, Шишкин, Саврасов, Васнецов. Ребята знакомятся с великими русскими художниками, из жизнью и творчеством.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2608"/>
            <a:ext cx="1379739" cy="12241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62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RU_Ed_14_Russia_2007v_Russia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Стандартная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>
        <a:solidFill>
          <a:schemeClr val="accent3"/>
        </a:solidFill>
        <a:ln w="25400" cap="rnd" cmpd="sng" algn="ctr">
          <a:noFill/>
          <a:prstDash val="solid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919</Words>
  <Application>Microsoft Office PowerPoint</Application>
  <PresentationFormat>Экран (4:3)</PresentationFormat>
  <Paragraphs>75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MS_RU_RU_Ed_14_Russia_2007v_Russia</vt:lpstr>
      <vt:lpstr>                 Современные подходы к организации нравственно-патриотического воспитания дошкольников  в рамках реализации Рабочей программы воспитания и планов воспитательной работы в ГБДОУ</vt:lpstr>
      <vt:lpstr>Презентация PowerPoint</vt:lpstr>
      <vt:lpstr>Цели и задачи патриотического воспитания:</vt:lpstr>
      <vt:lpstr>Принципы реализации программы:</vt:lpstr>
      <vt:lpstr>Тематическое планирование материала:</vt:lpstr>
      <vt:lpstr>Я и моя семья</vt:lpstr>
      <vt:lpstr>Мой город</vt:lpstr>
      <vt:lpstr>Хлеб – всему голова!</vt:lpstr>
      <vt:lpstr>Русские художники </vt:lpstr>
      <vt:lpstr>День снятия Блокады Ленинграда</vt:lpstr>
      <vt:lpstr>День Защитника Отечества</vt:lpstr>
      <vt:lpstr>Народное творчество</vt:lpstr>
      <vt:lpstr>Масленица</vt:lpstr>
      <vt:lpstr>Пасха</vt:lpstr>
      <vt:lpstr>Наш город – Санкт-Петербург</vt:lpstr>
      <vt:lpstr>Наша страна - Россия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 Ф</dc:creator>
  <cp:lastModifiedBy>Н Ф</cp:lastModifiedBy>
  <cp:revision>85</cp:revision>
  <dcterms:created xsi:type="dcterms:W3CDTF">2021-11-02T19:07:35Z</dcterms:created>
  <dcterms:modified xsi:type="dcterms:W3CDTF">2021-12-12T18:07:29Z</dcterms:modified>
</cp:coreProperties>
</file>