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4" r:id="rId3"/>
    <p:sldId id="265" r:id="rId4"/>
    <p:sldId id="261" r:id="rId5"/>
    <p:sldId id="264" r:id="rId6"/>
    <p:sldId id="262" r:id="rId7"/>
    <p:sldId id="266" r:id="rId8"/>
    <p:sldId id="267" r:id="rId9"/>
    <p:sldId id="263" r:id="rId10"/>
    <p:sldId id="258" r:id="rId11"/>
    <p:sldId id="270" r:id="rId12"/>
    <p:sldId id="268" r:id="rId13"/>
    <p:sldId id="269" r:id="rId14"/>
    <p:sldId id="257" r:id="rId15"/>
    <p:sldId id="276" r:id="rId16"/>
    <p:sldId id="272" r:id="rId17"/>
    <p:sldId id="277" r:id="rId18"/>
    <p:sldId id="278" r:id="rId19"/>
    <p:sldId id="271" r:id="rId20"/>
    <p:sldId id="275" r:id="rId21"/>
    <p:sldId id="273" r:id="rId22"/>
    <p:sldId id="274" r:id="rId23"/>
    <p:sldId id="279" r:id="rId24"/>
    <p:sldId id="280" r:id="rId25"/>
    <p:sldId id="281" r:id="rId26"/>
    <p:sldId id="283" r:id="rId27"/>
    <p:sldId id="282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media" Target="../media/media5.wav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image" Target="../media/image7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5.wav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microsoft.com/office/2007/relationships/media" Target="../media/media2.wav"/><Relationship Id="rId7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audio" Target="../media/media3.wav"/><Relationship Id="rId5" Type="http://schemas.microsoft.com/office/2007/relationships/media" Target="../media/media3.wav"/><Relationship Id="rId4" Type="http://schemas.openxmlformats.org/officeDocument/2006/relationships/audio" Target="../media/media2.wav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7624" y="836712"/>
            <a:ext cx="6336704" cy="576064"/>
          </a:xfrm>
        </p:spPr>
        <p:txBody>
          <a:bodyPr>
            <a:normAutofit lnSpcReduction="10000"/>
          </a:bodyPr>
          <a:lstStyle/>
          <a:p>
            <a:pPr algn="l"/>
            <a:r>
              <a:rPr lang="ru-RU" dirty="0" smtClean="0">
                <a:solidFill>
                  <a:srgbClr val="002060"/>
                </a:solidFill>
              </a:rPr>
              <a:t>Тема: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71600" y="1921869"/>
            <a:ext cx="7128792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Сыйфатларның</a:t>
            </a:r>
            <a:r>
              <a:rPr lang="ru-RU" sz="3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җөмләдә</a:t>
            </a:r>
            <a:r>
              <a:rPr lang="ru-RU" sz="3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аергыч</a:t>
            </a:r>
            <a:r>
              <a:rPr lang="ru-RU" sz="3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һәм</a:t>
            </a:r>
            <a:r>
              <a:rPr lang="ru-RU" sz="3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хәбәр</a:t>
            </a:r>
            <a:r>
              <a:rPr lang="ru-RU" sz="3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булып</a:t>
            </a:r>
            <a:r>
              <a:rPr lang="ru-RU" sz="3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килүе</a:t>
            </a:r>
            <a:r>
              <a:rPr lang="ru-RU" sz="3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3200" b="1" dirty="0" smtClean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3200" b="1" i="1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200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Имя </a:t>
            </a:r>
            <a:r>
              <a:rPr lang="tt-RU" sz="3200" b="1" i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прилагательное </a:t>
            </a:r>
            <a:r>
              <a:rPr lang="ru-RU" sz="3200" b="1" i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роли </a:t>
            </a:r>
            <a:r>
              <a:rPr lang="tt-RU" sz="3200" b="1" i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сказуемого</a:t>
            </a:r>
            <a:r>
              <a:rPr lang="ru-RU" sz="3200" b="1" i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 роли второстепенных членов </a:t>
            </a:r>
            <a:r>
              <a:rPr lang="ru-RU" sz="3200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предложения.</a:t>
            </a:r>
          </a:p>
          <a:p>
            <a:pPr algn="just"/>
            <a:r>
              <a:rPr lang="ru-RU" sz="3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i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3200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сыйныф</a:t>
            </a:r>
            <a:endParaRPr lang="ru-RU"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4020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t-RU" sz="3200" dirty="0" smtClean="0"/>
              <a:t>Нокталар урынына сыйфатлар куеп текстны укыгыз!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t-RU" altLang="ru-RU" dirty="0" smtClean="0">
                <a:solidFill>
                  <a:srgbClr val="7030A0"/>
                </a:solidFill>
                <a:latin typeface="SL_Times New Roman" pitchFamily="18" charset="0"/>
              </a:rPr>
              <a:t>.....</a:t>
            </a:r>
            <a:r>
              <a:rPr lang="tt-RU" altLang="ru-RU" dirty="0" smtClean="0">
                <a:solidFill>
                  <a:srgbClr val="0000CC"/>
                </a:solidFill>
                <a:latin typeface="SL_Times New Roman" pitchFamily="18" charset="0"/>
              </a:rPr>
              <a:t>күк итәгенә барып тоташкан, очы -кырые күренмәгән бер.... урман бар. Ул урманда .... агачлар гөрләп үсәләр, .... җиләкләр кызарып пешәләр. Анда ...бүреләр, ....төлкеләр , ....куяннар, ....еланнар яшиләр.</a:t>
            </a:r>
          </a:p>
          <a:p>
            <a:endParaRPr lang="ru-RU" alt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96144" y="486916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tt-RU" sz="2800" dirty="0" smtClean="0"/>
              <a:t>Бу сыйфатлар кайсы җөмлә кисәген ачыклап киләләр? </a:t>
            </a:r>
          </a:p>
          <a:p>
            <a:pPr algn="just"/>
            <a:r>
              <a:rPr lang="tt-RU" sz="2800" dirty="0" smtClean="0"/>
              <a:t>Алар җөмләнең нинди кисәге булып киләләр?</a:t>
            </a:r>
          </a:p>
          <a:p>
            <a:pPr algn="just"/>
            <a:r>
              <a:rPr lang="tt-RU" sz="2800" dirty="0"/>
              <a:t>Сыйфатлар ачыклап килгән сузләр ничек аталалар?</a:t>
            </a:r>
          </a:p>
          <a:p>
            <a:pPr algn="just"/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765939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t-RU" altLang="ru-RU" dirty="0" smtClean="0">
                <a:solidFill>
                  <a:srgbClr val="C00000"/>
                </a:solidFill>
                <a:latin typeface="SL_Times New Roman" pitchFamily="18" charset="0"/>
              </a:rPr>
              <a:t>       Зәңгәр</a:t>
            </a:r>
            <a:r>
              <a:rPr lang="tt-RU" altLang="ru-RU" dirty="0" smtClean="0">
                <a:solidFill>
                  <a:srgbClr val="7030A0"/>
                </a:solidFill>
                <a:latin typeface="SL_Times New Roman" pitchFamily="18" charset="0"/>
              </a:rPr>
              <a:t> </a:t>
            </a:r>
            <a:r>
              <a:rPr lang="tt-RU" altLang="ru-RU" dirty="0" smtClean="0">
                <a:solidFill>
                  <a:srgbClr val="0000CC"/>
                </a:solidFill>
                <a:latin typeface="SL_Times New Roman" pitchFamily="18" charset="0"/>
              </a:rPr>
              <a:t>күк </a:t>
            </a:r>
            <a:r>
              <a:rPr lang="tt-RU" altLang="ru-RU" dirty="0">
                <a:solidFill>
                  <a:srgbClr val="0000CC"/>
                </a:solidFill>
                <a:latin typeface="SL_Times New Roman" pitchFamily="18" charset="0"/>
              </a:rPr>
              <a:t>итәгенә барып тоташкан, очы -кырые күренмәгән </a:t>
            </a:r>
            <a:r>
              <a:rPr lang="tt-RU" altLang="ru-RU" dirty="0" smtClean="0">
                <a:solidFill>
                  <a:srgbClr val="0000CC"/>
                </a:solidFill>
                <a:latin typeface="SL_Times New Roman" pitchFamily="18" charset="0"/>
              </a:rPr>
              <a:t>бер </a:t>
            </a:r>
            <a:r>
              <a:rPr lang="tt-RU" altLang="ru-RU" dirty="0" smtClean="0">
                <a:solidFill>
                  <a:srgbClr val="C00000"/>
                </a:solidFill>
                <a:latin typeface="SL_Times New Roman" pitchFamily="18" charset="0"/>
              </a:rPr>
              <a:t>куе</a:t>
            </a:r>
            <a:r>
              <a:rPr lang="tt-RU" altLang="ru-RU" dirty="0" smtClean="0">
                <a:solidFill>
                  <a:srgbClr val="0000CC"/>
                </a:solidFill>
                <a:latin typeface="SL_Times New Roman" pitchFamily="18" charset="0"/>
              </a:rPr>
              <a:t> </a:t>
            </a:r>
            <a:r>
              <a:rPr lang="tt-RU" altLang="ru-RU" dirty="0">
                <a:solidFill>
                  <a:srgbClr val="0000CC"/>
                </a:solidFill>
                <a:latin typeface="SL_Times New Roman" pitchFamily="18" charset="0"/>
              </a:rPr>
              <a:t>урман бар. Ул урманда </a:t>
            </a:r>
            <a:r>
              <a:rPr lang="tt-RU" altLang="ru-RU" dirty="0" smtClean="0">
                <a:solidFill>
                  <a:srgbClr val="C00000"/>
                </a:solidFill>
                <a:latin typeface="SL_Times New Roman" pitchFamily="18" charset="0"/>
              </a:rPr>
              <a:t>биек</a:t>
            </a:r>
            <a:r>
              <a:rPr lang="tt-RU" altLang="ru-RU" dirty="0" smtClean="0">
                <a:solidFill>
                  <a:srgbClr val="0000CC"/>
                </a:solidFill>
                <a:latin typeface="SL_Times New Roman" pitchFamily="18" charset="0"/>
              </a:rPr>
              <a:t> </a:t>
            </a:r>
            <a:r>
              <a:rPr lang="tt-RU" altLang="ru-RU" dirty="0">
                <a:solidFill>
                  <a:srgbClr val="0000CC"/>
                </a:solidFill>
                <a:latin typeface="SL_Times New Roman" pitchFamily="18" charset="0"/>
              </a:rPr>
              <a:t>агачлар гөрләп үсәләр, </a:t>
            </a:r>
            <a:r>
              <a:rPr lang="tt-RU" altLang="ru-RU" dirty="0" smtClean="0">
                <a:solidFill>
                  <a:srgbClr val="C00000"/>
                </a:solidFill>
                <a:latin typeface="SL_Times New Roman" pitchFamily="18" charset="0"/>
              </a:rPr>
              <a:t>тәмле </a:t>
            </a:r>
            <a:r>
              <a:rPr lang="tt-RU" altLang="ru-RU" dirty="0">
                <a:solidFill>
                  <a:srgbClr val="0000CC"/>
                </a:solidFill>
                <a:latin typeface="SL_Times New Roman" pitchFamily="18" charset="0"/>
              </a:rPr>
              <a:t>җиләкләр кызарып пешәләр. Анда </a:t>
            </a:r>
            <a:r>
              <a:rPr lang="tt-RU" altLang="ru-RU" dirty="0" smtClean="0">
                <a:solidFill>
                  <a:srgbClr val="C00000"/>
                </a:solidFill>
                <a:latin typeface="SL_Times New Roman" pitchFamily="18" charset="0"/>
              </a:rPr>
              <a:t>соры</a:t>
            </a:r>
            <a:r>
              <a:rPr lang="tt-RU" altLang="ru-RU" dirty="0" smtClean="0">
                <a:solidFill>
                  <a:srgbClr val="0000CC"/>
                </a:solidFill>
                <a:latin typeface="SL_Times New Roman" pitchFamily="18" charset="0"/>
              </a:rPr>
              <a:t> бүреләр</a:t>
            </a:r>
            <a:r>
              <a:rPr lang="tt-RU" altLang="ru-RU" dirty="0">
                <a:solidFill>
                  <a:srgbClr val="0000CC"/>
                </a:solidFill>
                <a:latin typeface="SL_Times New Roman" pitchFamily="18" charset="0"/>
              </a:rPr>
              <a:t>, </a:t>
            </a:r>
            <a:r>
              <a:rPr lang="tt-RU" altLang="ru-RU" dirty="0" smtClean="0">
                <a:solidFill>
                  <a:srgbClr val="C00000"/>
                </a:solidFill>
                <a:latin typeface="SL_Times New Roman" pitchFamily="18" charset="0"/>
              </a:rPr>
              <a:t>хәйләкәр</a:t>
            </a:r>
            <a:r>
              <a:rPr lang="tt-RU" altLang="ru-RU" dirty="0" smtClean="0">
                <a:solidFill>
                  <a:srgbClr val="0000CC"/>
                </a:solidFill>
                <a:latin typeface="SL_Times New Roman" pitchFamily="18" charset="0"/>
              </a:rPr>
              <a:t> төлкеләр </a:t>
            </a:r>
            <a:r>
              <a:rPr lang="tt-RU" altLang="ru-RU" dirty="0">
                <a:solidFill>
                  <a:srgbClr val="0000CC"/>
                </a:solidFill>
                <a:latin typeface="SL_Times New Roman" pitchFamily="18" charset="0"/>
              </a:rPr>
              <a:t>, </a:t>
            </a:r>
            <a:r>
              <a:rPr lang="tt-RU" altLang="ru-RU" dirty="0" smtClean="0">
                <a:solidFill>
                  <a:srgbClr val="C00000"/>
                </a:solidFill>
                <a:latin typeface="SL_Times New Roman" pitchFamily="18" charset="0"/>
              </a:rPr>
              <a:t>куркак</a:t>
            </a:r>
            <a:r>
              <a:rPr lang="tt-RU" altLang="ru-RU" dirty="0" smtClean="0">
                <a:solidFill>
                  <a:srgbClr val="0000CC"/>
                </a:solidFill>
                <a:latin typeface="SL_Times New Roman" pitchFamily="18" charset="0"/>
              </a:rPr>
              <a:t> куяннар</a:t>
            </a:r>
            <a:r>
              <a:rPr lang="tt-RU" altLang="ru-RU" dirty="0">
                <a:solidFill>
                  <a:srgbClr val="0000CC"/>
                </a:solidFill>
                <a:latin typeface="SL_Times New Roman" pitchFamily="18" charset="0"/>
              </a:rPr>
              <a:t>, </a:t>
            </a:r>
            <a:r>
              <a:rPr lang="tt-RU" altLang="ru-RU" dirty="0" smtClean="0">
                <a:solidFill>
                  <a:srgbClr val="C00000"/>
                </a:solidFill>
                <a:latin typeface="SL_Times New Roman" pitchFamily="18" charset="0"/>
              </a:rPr>
              <a:t>кара</a:t>
            </a:r>
            <a:r>
              <a:rPr lang="tt-RU" altLang="ru-RU" dirty="0" smtClean="0">
                <a:solidFill>
                  <a:srgbClr val="0000CC"/>
                </a:solidFill>
                <a:latin typeface="SL_Times New Roman" pitchFamily="18" charset="0"/>
              </a:rPr>
              <a:t> еланнар </a:t>
            </a:r>
            <a:r>
              <a:rPr lang="tt-RU" altLang="ru-RU" dirty="0">
                <a:solidFill>
                  <a:srgbClr val="0000CC"/>
                </a:solidFill>
                <a:latin typeface="SL_Times New Roman" pitchFamily="18" charset="0"/>
              </a:rPr>
              <a:t>яшиләр.</a:t>
            </a:r>
            <a:endParaRPr lang="ru-RU" altLang="ru-RU" dirty="0">
              <a:solidFill>
                <a:srgbClr val="0000CC"/>
              </a:solidFill>
              <a:latin typeface="SL_Times New Roman" pitchFamily="18" charset="0"/>
            </a:endParaRPr>
          </a:p>
          <a:p>
            <a:endParaRPr lang="ru-RU" alt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96144" y="486916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endParaRPr lang="tt-RU" sz="2800" dirty="0" smtClean="0"/>
          </a:p>
          <a:p>
            <a:pPr algn="just"/>
            <a:endParaRPr lang="tt-RU" sz="2800" dirty="0"/>
          </a:p>
          <a:p>
            <a:pPr algn="just"/>
            <a:r>
              <a:rPr lang="tt-RU" sz="2800" dirty="0" smtClean="0"/>
              <a:t>Бу сыйфатлар </a:t>
            </a:r>
            <a:r>
              <a:rPr lang="tt-RU" sz="2800" dirty="0" smtClean="0">
                <a:solidFill>
                  <a:srgbClr val="C00000"/>
                </a:solidFill>
              </a:rPr>
              <a:t>исемне</a:t>
            </a:r>
            <a:r>
              <a:rPr lang="tt-RU" sz="2800" dirty="0" smtClean="0"/>
              <a:t> ачыклап киләләр.</a:t>
            </a:r>
          </a:p>
          <a:p>
            <a:pPr algn="just"/>
            <a:r>
              <a:rPr lang="tt-RU" sz="2800" dirty="0" smtClean="0"/>
              <a:t>Сыйфатлар </a:t>
            </a:r>
            <a:r>
              <a:rPr lang="tt-RU" sz="2800" dirty="0"/>
              <a:t>ачыклап килгән сузләр </a:t>
            </a:r>
            <a:r>
              <a:rPr lang="tt-RU" sz="2800" dirty="0" smtClean="0">
                <a:solidFill>
                  <a:srgbClr val="C00000"/>
                </a:solidFill>
              </a:rPr>
              <a:t>сыйфатланмыш</a:t>
            </a:r>
            <a:r>
              <a:rPr lang="tt-RU" sz="2800" dirty="0" smtClean="0"/>
              <a:t> дип атала.</a:t>
            </a:r>
            <a:endParaRPr lang="tt-RU" sz="2800" dirty="0"/>
          </a:p>
          <a:p>
            <a:pPr algn="just"/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53302" y="404664"/>
            <a:ext cx="77768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t-RU" sz="2400" dirty="0" smtClean="0">
                <a:solidFill>
                  <a:srgbClr val="C00000"/>
                </a:solidFill>
              </a:rPr>
              <a:t>Бу җөмләләрдә сыйфат </a:t>
            </a:r>
            <a:r>
              <a:rPr lang="tt-RU" sz="2400" dirty="0" smtClean="0"/>
              <a:t>аергыч</a:t>
            </a:r>
            <a:r>
              <a:rPr lang="tt-RU" sz="2400" dirty="0" smtClean="0">
                <a:solidFill>
                  <a:srgbClr val="C00000"/>
                </a:solidFill>
              </a:rPr>
              <a:t> булып килә!</a:t>
            </a:r>
            <a:endParaRPr lang="tt-RU" sz="2400" dirty="0">
              <a:solidFill>
                <a:srgbClr val="C00000"/>
              </a:solidFill>
            </a:endParaRPr>
          </a:p>
        </p:txBody>
      </p:sp>
      <p:sp>
        <p:nvSpPr>
          <p:cNvPr id="10" name="Полилиния 9"/>
          <p:cNvSpPr/>
          <p:nvPr/>
        </p:nvSpPr>
        <p:spPr>
          <a:xfrm>
            <a:off x="1052945" y="2119745"/>
            <a:ext cx="1551710" cy="110837"/>
          </a:xfrm>
          <a:custGeom>
            <a:avLst/>
            <a:gdLst>
              <a:gd name="connsiteX0" fmla="*/ 0 w 1551710"/>
              <a:gd name="connsiteY0" fmla="*/ 55419 h 110837"/>
              <a:gd name="connsiteX1" fmla="*/ 69273 w 1551710"/>
              <a:gd name="connsiteY1" fmla="*/ 13855 h 110837"/>
              <a:gd name="connsiteX2" fmla="*/ 235528 w 1551710"/>
              <a:gd name="connsiteY2" fmla="*/ 27710 h 110837"/>
              <a:gd name="connsiteX3" fmla="*/ 318655 w 1551710"/>
              <a:gd name="connsiteY3" fmla="*/ 83128 h 110837"/>
              <a:gd name="connsiteX4" fmla="*/ 360219 w 1551710"/>
              <a:gd name="connsiteY4" fmla="*/ 96982 h 110837"/>
              <a:gd name="connsiteX5" fmla="*/ 443346 w 1551710"/>
              <a:gd name="connsiteY5" fmla="*/ 83128 h 110837"/>
              <a:gd name="connsiteX6" fmla="*/ 540328 w 1551710"/>
              <a:gd name="connsiteY6" fmla="*/ 27710 h 110837"/>
              <a:gd name="connsiteX7" fmla="*/ 581891 w 1551710"/>
              <a:gd name="connsiteY7" fmla="*/ 13855 h 110837"/>
              <a:gd name="connsiteX8" fmla="*/ 692728 w 1551710"/>
              <a:gd name="connsiteY8" fmla="*/ 41564 h 110837"/>
              <a:gd name="connsiteX9" fmla="*/ 720437 w 1551710"/>
              <a:gd name="connsiteY9" fmla="*/ 83128 h 110837"/>
              <a:gd name="connsiteX10" fmla="*/ 762000 w 1551710"/>
              <a:gd name="connsiteY10" fmla="*/ 110837 h 110837"/>
              <a:gd name="connsiteX11" fmla="*/ 872837 w 1551710"/>
              <a:gd name="connsiteY11" fmla="*/ 96982 h 110837"/>
              <a:gd name="connsiteX12" fmla="*/ 914400 w 1551710"/>
              <a:gd name="connsiteY12" fmla="*/ 69273 h 110837"/>
              <a:gd name="connsiteX13" fmla="*/ 955964 w 1551710"/>
              <a:gd name="connsiteY13" fmla="*/ 55419 h 110837"/>
              <a:gd name="connsiteX14" fmla="*/ 983673 w 1551710"/>
              <a:gd name="connsiteY14" fmla="*/ 13855 h 110837"/>
              <a:gd name="connsiteX15" fmla="*/ 1094510 w 1551710"/>
              <a:gd name="connsiteY15" fmla="*/ 13855 h 110837"/>
              <a:gd name="connsiteX16" fmla="*/ 1136073 w 1551710"/>
              <a:gd name="connsiteY16" fmla="*/ 41564 h 110837"/>
              <a:gd name="connsiteX17" fmla="*/ 1177637 w 1551710"/>
              <a:gd name="connsiteY17" fmla="*/ 83128 h 110837"/>
              <a:gd name="connsiteX18" fmla="*/ 1302328 w 1551710"/>
              <a:gd name="connsiteY18" fmla="*/ 69273 h 110837"/>
              <a:gd name="connsiteX19" fmla="*/ 1454728 w 1551710"/>
              <a:gd name="connsiteY19" fmla="*/ 27710 h 110837"/>
              <a:gd name="connsiteX20" fmla="*/ 1496291 w 1551710"/>
              <a:gd name="connsiteY20" fmla="*/ 55419 h 110837"/>
              <a:gd name="connsiteX21" fmla="*/ 1551710 w 1551710"/>
              <a:gd name="connsiteY21" fmla="*/ 110837 h 11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551710" h="110837">
                <a:moveTo>
                  <a:pt x="0" y="55419"/>
                </a:moveTo>
                <a:cubicBezTo>
                  <a:pt x="23091" y="41564"/>
                  <a:pt x="42529" y="17001"/>
                  <a:pt x="69273" y="13855"/>
                </a:cubicBezTo>
                <a:cubicBezTo>
                  <a:pt x="124503" y="7357"/>
                  <a:pt x="181946" y="12826"/>
                  <a:pt x="235528" y="27710"/>
                </a:cubicBezTo>
                <a:cubicBezTo>
                  <a:pt x="267615" y="36623"/>
                  <a:pt x="287062" y="72597"/>
                  <a:pt x="318655" y="83128"/>
                </a:cubicBezTo>
                <a:lnTo>
                  <a:pt x="360219" y="96982"/>
                </a:lnTo>
                <a:cubicBezTo>
                  <a:pt x="387928" y="92364"/>
                  <a:pt x="416439" y="91200"/>
                  <a:pt x="443346" y="83128"/>
                </a:cubicBezTo>
                <a:cubicBezTo>
                  <a:pt x="504063" y="64913"/>
                  <a:pt x="489314" y="53217"/>
                  <a:pt x="540328" y="27710"/>
                </a:cubicBezTo>
                <a:cubicBezTo>
                  <a:pt x="553390" y="21179"/>
                  <a:pt x="568037" y="18473"/>
                  <a:pt x="581891" y="13855"/>
                </a:cubicBezTo>
                <a:cubicBezTo>
                  <a:pt x="585337" y="14544"/>
                  <a:pt x="678529" y="30205"/>
                  <a:pt x="692728" y="41564"/>
                </a:cubicBezTo>
                <a:cubicBezTo>
                  <a:pt x="705730" y="51966"/>
                  <a:pt x="708663" y="71354"/>
                  <a:pt x="720437" y="83128"/>
                </a:cubicBezTo>
                <a:cubicBezTo>
                  <a:pt x="732211" y="94902"/>
                  <a:pt x="748146" y="101601"/>
                  <a:pt x="762000" y="110837"/>
                </a:cubicBezTo>
                <a:cubicBezTo>
                  <a:pt x="798946" y="106219"/>
                  <a:pt x="836916" y="106779"/>
                  <a:pt x="872837" y="96982"/>
                </a:cubicBezTo>
                <a:cubicBezTo>
                  <a:pt x="888901" y="92601"/>
                  <a:pt x="899507" y="76719"/>
                  <a:pt x="914400" y="69273"/>
                </a:cubicBezTo>
                <a:cubicBezTo>
                  <a:pt x="927462" y="62742"/>
                  <a:pt x="942109" y="60037"/>
                  <a:pt x="955964" y="55419"/>
                </a:cubicBezTo>
                <a:cubicBezTo>
                  <a:pt x="965200" y="41564"/>
                  <a:pt x="970671" y="24257"/>
                  <a:pt x="983673" y="13855"/>
                </a:cubicBezTo>
                <a:cubicBezTo>
                  <a:pt x="1017755" y="-13411"/>
                  <a:pt x="1059002" y="6753"/>
                  <a:pt x="1094510" y="13855"/>
                </a:cubicBezTo>
                <a:cubicBezTo>
                  <a:pt x="1108364" y="23091"/>
                  <a:pt x="1123281" y="30904"/>
                  <a:pt x="1136073" y="41564"/>
                </a:cubicBezTo>
                <a:cubicBezTo>
                  <a:pt x="1151125" y="54107"/>
                  <a:pt x="1158310" y="79907"/>
                  <a:pt x="1177637" y="83128"/>
                </a:cubicBezTo>
                <a:cubicBezTo>
                  <a:pt x="1218887" y="90003"/>
                  <a:pt x="1260764" y="73891"/>
                  <a:pt x="1302328" y="69273"/>
                </a:cubicBezTo>
                <a:cubicBezTo>
                  <a:pt x="1405048" y="793"/>
                  <a:pt x="1352800" y="7324"/>
                  <a:pt x="1454728" y="27710"/>
                </a:cubicBezTo>
                <a:cubicBezTo>
                  <a:pt x="1468582" y="36946"/>
                  <a:pt x="1483499" y="44759"/>
                  <a:pt x="1496291" y="55419"/>
                </a:cubicBezTo>
                <a:cubicBezTo>
                  <a:pt x="1496298" y="55425"/>
                  <a:pt x="1539393" y="98520"/>
                  <a:pt x="1551710" y="110837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олилиния 10"/>
          <p:cNvSpPr/>
          <p:nvPr/>
        </p:nvSpPr>
        <p:spPr>
          <a:xfrm>
            <a:off x="7208817" y="3068960"/>
            <a:ext cx="1551710" cy="110837"/>
          </a:xfrm>
          <a:custGeom>
            <a:avLst/>
            <a:gdLst>
              <a:gd name="connsiteX0" fmla="*/ 0 w 1551710"/>
              <a:gd name="connsiteY0" fmla="*/ 55419 h 110837"/>
              <a:gd name="connsiteX1" fmla="*/ 69273 w 1551710"/>
              <a:gd name="connsiteY1" fmla="*/ 13855 h 110837"/>
              <a:gd name="connsiteX2" fmla="*/ 235528 w 1551710"/>
              <a:gd name="connsiteY2" fmla="*/ 27710 h 110837"/>
              <a:gd name="connsiteX3" fmla="*/ 318655 w 1551710"/>
              <a:gd name="connsiteY3" fmla="*/ 83128 h 110837"/>
              <a:gd name="connsiteX4" fmla="*/ 360219 w 1551710"/>
              <a:gd name="connsiteY4" fmla="*/ 96982 h 110837"/>
              <a:gd name="connsiteX5" fmla="*/ 443346 w 1551710"/>
              <a:gd name="connsiteY5" fmla="*/ 83128 h 110837"/>
              <a:gd name="connsiteX6" fmla="*/ 540328 w 1551710"/>
              <a:gd name="connsiteY6" fmla="*/ 27710 h 110837"/>
              <a:gd name="connsiteX7" fmla="*/ 581891 w 1551710"/>
              <a:gd name="connsiteY7" fmla="*/ 13855 h 110837"/>
              <a:gd name="connsiteX8" fmla="*/ 692728 w 1551710"/>
              <a:gd name="connsiteY8" fmla="*/ 41564 h 110837"/>
              <a:gd name="connsiteX9" fmla="*/ 720437 w 1551710"/>
              <a:gd name="connsiteY9" fmla="*/ 83128 h 110837"/>
              <a:gd name="connsiteX10" fmla="*/ 762000 w 1551710"/>
              <a:gd name="connsiteY10" fmla="*/ 110837 h 110837"/>
              <a:gd name="connsiteX11" fmla="*/ 872837 w 1551710"/>
              <a:gd name="connsiteY11" fmla="*/ 96982 h 110837"/>
              <a:gd name="connsiteX12" fmla="*/ 914400 w 1551710"/>
              <a:gd name="connsiteY12" fmla="*/ 69273 h 110837"/>
              <a:gd name="connsiteX13" fmla="*/ 955964 w 1551710"/>
              <a:gd name="connsiteY13" fmla="*/ 55419 h 110837"/>
              <a:gd name="connsiteX14" fmla="*/ 983673 w 1551710"/>
              <a:gd name="connsiteY14" fmla="*/ 13855 h 110837"/>
              <a:gd name="connsiteX15" fmla="*/ 1094510 w 1551710"/>
              <a:gd name="connsiteY15" fmla="*/ 13855 h 110837"/>
              <a:gd name="connsiteX16" fmla="*/ 1136073 w 1551710"/>
              <a:gd name="connsiteY16" fmla="*/ 41564 h 110837"/>
              <a:gd name="connsiteX17" fmla="*/ 1177637 w 1551710"/>
              <a:gd name="connsiteY17" fmla="*/ 83128 h 110837"/>
              <a:gd name="connsiteX18" fmla="*/ 1302328 w 1551710"/>
              <a:gd name="connsiteY18" fmla="*/ 69273 h 110837"/>
              <a:gd name="connsiteX19" fmla="*/ 1454728 w 1551710"/>
              <a:gd name="connsiteY19" fmla="*/ 27710 h 110837"/>
              <a:gd name="connsiteX20" fmla="*/ 1496291 w 1551710"/>
              <a:gd name="connsiteY20" fmla="*/ 55419 h 110837"/>
              <a:gd name="connsiteX21" fmla="*/ 1551710 w 1551710"/>
              <a:gd name="connsiteY21" fmla="*/ 110837 h 11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551710" h="110837">
                <a:moveTo>
                  <a:pt x="0" y="55419"/>
                </a:moveTo>
                <a:cubicBezTo>
                  <a:pt x="23091" y="41564"/>
                  <a:pt x="42529" y="17001"/>
                  <a:pt x="69273" y="13855"/>
                </a:cubicBezTo>
                <a:cubicBezTo>
                  <a:pt x="124503" y="7357"/>
                  <a:pt x="181946" y="12826"/>
                  <a:pt x="235528" y="27710"/>
                </a:cubicBezTo>
                <a:cubicBezTo>
                  <a:pt x="267615" y="36623"/>
                  <a:pt x="287062" y="72597"/>
                  <a:pt x="318655" y="83128"/>
                </a:cubicBezTo>
                <a:lnTo>
                  <a:pt x="360219" y="96982"/>
                </a:lnTo>
                <a:cubicBezTo>
                  <a:pt x="387928" y="92364"/>
                  <a:pt x="416439" y="91200"/>
                  <a:pt x="443346" y="83128"/>
                </a:cubicBezTo>
                <a:cubicBezTo>
                  <a:pt x="504063" y="64913"/>
                  <a:pt x="489314" y="53217"/>
                  <a:pt x="540328" y="27710"/>
                </a:cubicBezTo>
                <a:cubicBezTo>
                  <a:pt x="553390" y="21179"/>
                  <a:pt x="568037" y="18473"/>
                  <a:pt x="581891" y="13855"/>
                </a:cubicBezTo>
                <a:cubicBezTo>
                  <a:pt x="585337" y="14544"/>
                  <a:pt x="678529" y="30205"/>
                  <a:pt x="692728" y="41564"/>
                </a:cubicBezTo>
                <a:cubicBezTo>
                  <a:pt x="705730" y="51966"/>
                  <a:pt x="708663" y="71354"/>
                  <a:pt x="720437" y="83128"/>
                </a:cubicBezTo>
                <a:cubicBezTo>
                  <a:pt x="732211" y="94902"/>
                  <a:pt x="748146" y="101601"/>
                  <a:pt x="762000" y="110837"/>
                </a:cubicBezTo>
                <a:cubicBezTo>
                  <a:pt x="798946" y="106219"/>
                  <a:pt x="836916" y="106779"/>
                  <a:pt x="872837" y="96982"/>
                </a:cubicBezTo>
                <a:cubicBezTo>
                  <a:pt x="888901" y="92601"/>
                  <a:pt x="899507" y="76719"/>
                  <a:pt x="914400" y="69273"/>
                </a:cubicBezTo>
                <a:cubicBezTo>
                  <a:pt x="927462" y="62742"/>
                  <a:pt x="942109" y="60037"/>
                  <a:pt x="955964" y="55419"/>
                </a:cubicBezTo>
                <a:cubicBezTo>
                  <a:pt x="965200" y="41564"/>
                  <a:pt x="970671" y="24257"/>
                  <a:pt x="983673" y="13855"/>
                </a:cubicBezTo>
                <a:cubicBezTo>
                  <a:pt x="1017755" y="-13411"/>
                  <a:pt x="1059002" y="6753"/>
                  <a:pt x="1094510" y="13855"/>
                </a:cubicBezTo>
                <a:cubicBezTo>
                  <a:pt x="1108364" y="23091"/>
                  <a:pt x="1123281" y="30904"/>
                  <a:pt x="1136073" y="41564"/>
                </a:cubicBezTo>
                <a:cubicBezTo>
                  <a:pt x="1151125" y="54107"/>
                  <a:pt x="1158310" y="79907"/>
                  <a:pt x="1177637" y="83128"/>
                </a:cubicBezTo>
                <a:cubicBezTo>
                  <a:pt x="1218887" y="90003"/>
                  <a:pt x="1260764" y="73891"/>
                  <a:pt x="1302328" y="69273"/>
                </a:cubicBezTo>
                <a:cubicBezTo>
                  <a:pt x="1405048" y="793"/>
                  <a:pt x="1352800" y="7324"/>
                  <a:pt x="1454728" y="27710"/>
                </a:cubicBezTo>
                <a:cubicBezTo>
                  <a:pt x="1468582" y="36946"/>
                  <a:pt x="1483499" y="44759"/>
                  <a:pt x="1496291" y="55419"/>
                </a:cubicBezTo>
                <a:cubicBezTo>
                  <a:pt x="1496298" y="55425"/>
                  <a:pt x="1539393" y="98520"/>
                  <a:pt x="1551710" y="110837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олилиния 11"/>
          <p:cNvSpPr/>
          <p:nvPr/>
        </p:nvSpPr>
        <p:spPr>
          <a:xfrm>
            <a:off x="6732240" y="3573016"/>
            <a:ext cx="1551710" cy="110837"/>
          </a:xfrm>
          <a:custGeom>
            <a:avLst/>
            <a:gdLst>
              <a:gd name="connsiteX0" fmla="*/ 0 w 1551710"/>
              <a:gd name="connsiteY0" fmla="*/ 55419 h 110837"/>
              <a:gd name="connsiteX1" fmla="*/ 69273 w 1551710"/>
              <a:gd name="connsiteY1" fmla="*/ 13855 h 110837"/>
              <a:gd name="connsiteX2" fmla="*/ 235528 w 1551710"/>
              <a:gd name="connsiteY2" fmla="*/ 27710 h 110837"/>
              <a:gd name="connsiteX3" fmla="*/ 318655 w 1551710"/>
              <a:gd name="connsiteY3" fmla="*/ 83128 h 110837"/>
              <a:gd name="connsiteX4" fmla="*/ 360219 w 1551710"/>
              <a:gd name="connsiteY4" fmla="*/ 96982 h 110837"/>
              <a:gd name="connsiteX5" fmla="*/ 443346 w 1551710"/>
              <a:gd name="connsiteY5" fmla="*/ 83128 h 110837"/>
              <a:gd name="connsiteX6" fmla="*/ 540328 w 1551710"/>
              <a:gd name="connsiteY6" fmla="*/ 27710 h 110837"/>
              <a:gd name="connsiteX7" fmla="*/ 581891 w 1551710"/>
              <a:gd name="connsiteY7" fmla="*/ 13855 h 110837"/>
              <a:gd name="connsiteX8" fmla="*/ 692728 w 1551710"/>
              <a:gd name="connsiteY8" fmla="*/ 41564 h 110837"/>
              <a:gd name="connsiteX9" fmla="*/ 720437 w 1551710"/>
              <a:gd name="connsiteY9" fmla="*/ 83128 h 110837"/>
              <a:gd name="connsiteX10" fmla="*/ 762000 w 1551710"/>
              <a:gd name="connsiteY10" fmla="*/ 110837 h 110837"/>
              <a:gd name="connsiteX11" fmla="*/ 872837 w 1551710"/>
              <a:gd name="connsiteY11" fmla="*/ 96982 h 110837"/>
              <a:gd name="connsiteX12" fmla="*/ 914400 w 1551710"/>
              <a:gd name="connsiteY12" fmla="*/ 69273 h 110837"/>
              <a:gd name="connsiteX13" fmla="*/ 955964 w 1551710"/>
              <a:gd name="connsiteY13" fmla="*/ 55419 h 110837"/>
              <a:gd name="connsiteX14" fmla="*/ 983673 w 1551710"/>
              <a:gd name="connsiteY14" fmla="*/ 13855 h 110837"/>
              <a:gd name="connsiteX15" fmla="*/ 1094510 w 1551710"/>
              <a:gd name="connsiteY15" fmla="*/ 13855 h 110837"/>
              <a:gd name="connsiteX16" fmla="*/ 1136073 w 1551710"/>
              <a:gd name="connsiteY16" fmla="*/ 41564 h 110837"/>
              <a:gd name="connsiteX17" fmla="*/ 1177637 w 1551710"/>
              <a:gd name="connsiteY17" fmla="*/ 83128 h 110837"/>
              <a:gd name="connsiteX18" fmla="*/ 1302328 w 1551710"/>
              <a:gd name="connsiteY18" fmla="*/ 69273 h 110837"/>
              <a:gd name="connsiteX19" fmla="*/ 1454728 w 1551710"/>
              <a:gd name="connsiteY19" fmla="*/ 27710 h 110837"/>
              <a:gd name="connsiteX20" fmla="*/ 1496291 w 1551710"/>
              <a:gd name="connsiteY20" fmla="*/ 55419 h 110837"/>
              <a:gd name="connsiteX21" fmla="*/ 1551710 w 1551710"/>
              <a:gd name="connsiteY21" fmla="*/ 110837 h 11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551710" h="110837">
                <a:moveTo>
                  <a:pt x="0" y="55419"/>
                </a:moveTo>
                <a:cubicBezTo>
                  <a:pt x="23091" y="41564"/>
                  <a:pt x="42529" y="17001"/>
                  <a:pt x="69273" y="13855"/>
                </a:cubicBezTo>
                <a:cubicBezTo>
                  <a:pt x="124503" y="7357"/>
                  <a:pt x="181946" y="12826"/>
                  <a:pt x="235528" y="27710"/>
                </a:cubicBezTo>
                <a:cubicBezTo>
                  <a:pt x="267615" y="36623"/>
                  <a:pt x="287062" y="72597"/>
                  <a:pt x="318655" y="83128"/>
                </a:cubicBezTo>
                <a:lnTo>
                  <a:pt x="360219" y="96982"/>
                </a:lnTo>
                <a:cubicBezTo>
                  <a:pt x="387928" y="92364"/>
                  <a:pt x="416439" y="91200"/>
                  <a:pt x="443346" y="83128"/>
                </a:cubicBezTo>
                <a:cubicBezTo>
                  <a:pt x="504063" y="64913"/>
                  <a:pt x="489314" y="53217"/>
                  <a:pt x="540328" y="27710"/>
                </a:cubicBezTo>
                <a:cubicBezTo>
                  <a:pt x="553390" y="21179"/>
                  <a:pt x="568037" y="18473"/>
                  <a:pt x="581891" y="13855"/>
                </a:cubicBezTo>
                <a:cubicBezTo>
                  <a:pt x="585337" y="14544"/>
                  <a:pt x="678529" y="30205"/>
                  <a:pt x="692728" y="41564"/>
                </a:cubicBezTo>
                <a:cubicBezTo>
                  <a:pt x="705730" y="51966"/>
                  <a:pt x="708663" y="71354"/>
                  <a:pt x="720437" y="83128"/>
                </a:cubicBezTo>
                <a:cubicBezTo>
                  <a:pt x="732211" y="94902"/>
                  <a:pt x="748146" y="101601"/>
                  <a:pt x="762000" y="110837"/>
                </a:cubicBezTo>
                <a:cubicBezTo>
                  <a:pt x="798946" y="106219"/>
                  <a:pt x="836916" y="106779"/>
                  <a:pt x="872837" y="96982"/>
                </a:cubicBezTo>
                <a:cubicBezTo>
                  <a:pt x="888901" y="92601"/>
                  <a:pt x="899507" y="76719"/>
                  <a:pt x="914400" y="69273"/>
                </a:cubicBezTo>
                <a:cubicBezTo>
                  <a:pt x="927462" y="62742"/>
                  <a:pt x="942109" y="60037"/>
                  <a:pt x="955964" y="55419"/>
                </a:cubicBezTo>
                <a:cubicBezTo>
                  <a:pt x="965200" y="41564"/>
                  <a:pt x="970671" y="24257"/>
                  <a:pt x="983673" y="13855"/>
                </a:cubicBezTo>
                <a:cubicBezTo>
                  <a:pt x="1017755" y="-13411"/>
                  <a:pt x="1059002" y="6753"/>
                  <a:pt x="1094510" y="13855"/>
                </a:cubicBezTo>
                <a:cubicBezTo>
                  <a:pt x="1108364" y="23091"/>
                  <a:pt x="1123281" y="30904"/>
                  <a:pt x="1136073" y="41564"/>
                </a:cubicBezTo>
                <a:cubicBezTo>
                  <a:pt x="1151125" y="54107"/>
                  <a:pt x="1158310" y="79907"/>
                  <a:pt x="1177637" y="83128"/>
                </a:cubicBezTo>
                <a:cubicBezTo>
                  <a:pt x="1218887" y="90003"/>
                  <a:pt x="1260764" y="73891"/>
                  <a:pt x="1302328" y="69273"/>
                </a:cubicBezTo>
                <a:cubicBezTo>
                  <a:pt x="1405048" y="793"/>
                  <a:pt x="1352800" y="7324"/>
                  <a:pt x="1454728" y="27710"/>
                </a:cubicBezTo>
                <a:cubicBezTo>
                  <a:pt x="1468582" y="36946"/>
                  <a:pt x="1483499" y="44759"/>
                  <a:pt x="1496291" y="55419"/>
                </a:cubicBezTo>
                <a:cubicBezTo>
                  <a:pt x="1496298" y="55425"/>
                  <a:pt x="1539393" y="98520"/>
                  <a:pt x="1551710" y="110837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олилиния 12"/>
          <p:cNvSpPr/>
          <p:nvPr/>
        </p:nvSpPr>
        <p:spPr>
          <a:xfrm>
            <a:off x="2195736" y="3096668"/>
            <a:ext cx="1551710" cy="110837"/>
          </a:xfrm>
          <a:custGeom>
            <a:avLst/>
            <a:gdLst>
              <a:gd name="connsiteX0" fmla="*/ 0 w 1551710"/>
              <a:gd name="connsiteY0" fmla="*/ 55419 h 110837"/>
              <a:gd name="connsiteX1" fmla="*/ 69273 w 1551710"/>
              <a:gd name="connsiteY1" fmla="*/ 13855 h 110837"/>
              <a:gd name="connsiteX2" fmla="*/ 235528 w 1551710"/>
              <a:gd name="connsiteY2" fmla="*/ 27710 h 110837"/>
              <a:gd name="connsiteX3" fmla="*/ 318655 w 1551710"/>
              <a:gd name="connsiteY3" fmla="*/ 83128 h 110837"/>
              <a:gd name="connsiteX4" fmla="*/ 360219 w 1551710"/>
              <a:gd name="connsiteY4" fmla="*/ 96982 h 110837"/>
              <a:gd name="connsiteX5" fmla="*/ 443346 w 1551710"/>
              <a:gd name="connsiteY5" fmla="*/ 83128 h 110837"/>
              <a:gd name="connsiteX6" fmla="*/ 540328 w 1551710"/>
              <a:gd name="connsiteY6" fmla="*/ 27710 h 110837"/>
              <a:gd name="connsiteX7" fmla="*/ 581891 w 1551710"/>
              <a:gd name="connsiteY7" fmla="*/ 13855 h 110837"/>
              <a:gd name="connsiteX8" fmla="*/ 692728 w 1551710"/>
              <a:gd name="connsiteY8" fmla="*/ 41564 h 110837"/>
              <a:gd name="connsiteX9" fmla="*/ 720437 w 1551710"/>
              <a:gd name="connsiteY9" fmla="*/ 83128 h 110837"/>
              <a:gd name="connsiteX10" fmla="*/ 762000 w 1551710"/>
              <a:gd name="connsiteY10" fmla="*/ 110837 h 110837"/>
              <a:gd name="connsiteX11" fmla="*/ 872837 w 1551710"/>
              <a:gd name="connsiteY11" fmla="*/ 96982 h 110837"/>
              <a:gd name="connsiteX12" fmla="*/ 914400 w 1551710"/>
              <a:gd name="connsiteY12" fmla="*/ 69273 h 110837"/>
              <a:gd name="connsiteX13" fmla="*/ 955964 w 1551710"/>
              <a:gd name="connsiteY13" fmla="*/ 55419 h 110837"/>
              <a:gd name="connsiteX14" fmla="*/ 983673 w 1551710"/>
              <a:gd name="connsiteY14" fmla="*/ 13855 h 110837"/>
              <a:gd name="connsiteX15" fmla="*/ 1094510 w 1551710"/>
              <a:gd name="connsiteY15" fmla="*/ 13855 h 110837"/>
              <a:gd name="connsiteX16" fmla="*/ 1136073 w 1551710"/>
              <a:gd name="connsiteY16" fmla="*/ 41564 h 110837"/>
              <a:gd name="connsiteX17" fmla="*/ 1177637 w 1551710"/>
              <a:gd name="connsiteY17" fmla="*/ 83128 h 110837"/>
              <a:gd name="connsiteX18" fmla="*/ 1302328 w 1551710"/>
              <a:gd name="connsiteY18" fmla="*/ 69273 h 110837"/>
              <a:gd name="connsiteX19" fmla="*/ 1454728 w 1551710"/>
              <a:gd name="connsiteY19" fmla="*/ 27710 h 110837"/>
              <a:gd name="connsiteX20" fmla="*/ 1496291 w 1551710"/>
              <a:gd name="connsiteY20" fmla="*/ 55419 h 110837"/>
              <a:gd name="connsiteX21" fmla="*/ 1551710 w 1551710"/>
              <a:gd name="connsiteY21" fmla="*/ 110837 h 11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551710" h="110837">
                <a:moveTo>
                  <a:pt x="0" y="55419"/>
                </a:moveTo>
                <a:cubicBezTo>
                  <a:pt x="23091" y="41564"/>
                  <a:pt x="42529" y="17001"/>
                  <a:pt x="69273" y="13855"/>
                </a:cubicBezTo>
                <a:cubicBezTo>
                  <a:pt x="124503" y="7357"/>
                  <a:pt x="181946" y="12826"/>
                  <a:pt x="235528" y="27710"/>
                </a:cubicBezTo>
                <a:cubicBezTo>
                  <a:pt x="267615" y="36623"/>
                  <a:pt x="287062" y="72597"/>
                  <a:pt x="318655" y="83128"/>
                </a:cubicBezTo>
                <a:lnTo>
                  <a:pt x="360219" y="96982"/>
                </a:lnTo>
                <a:cubicBezTo>
                  <a:pt x="387928" y="92364"/>
                  <a:pt x="416439" y="91200"/>
                  <a:pt x="443346" y="83128"/>
                </a:cubicBezTo>
                <a:cubicBezTo>
                  <a:pt x="504063" y="64913"/>
                  <a:pt x="489314" y="53217"/>
                  <a:pt x="540328" y="27710"/>
                </a:cubicBezTo>
                <a:cubicBezTo>
                  <a:pt x="553390" y="21179"/>
                  <a:pt x="568037" y="18473"/>
                  <a:pt x="581891" y="13855"/>
                </a:cubicBezTo>
                <a:cubicBezTo>
                  <a:pt x="585337" y="14544"/>
                  <a:pt x="678529" y="30205"/>
                  <a:pt x="692728" y="41564"/>
                </a:cubicBezTo>
                <a:cubicBezTo>
                  <a:pt x="705730" y="51966"/>
                  <a:pt x="708663" y="71354"/>
                  <a:pt x="720437" y="83128"/>
                </a:cubicBezTo>
                <a:cubicBezTo>
                  <a:pt x="732211" y="94902"/>
                  <a:pt x="748146" y="101601"/>
                  <a:pt x="762000" y="110837"/>
                </a:cubicBezTo>
                <a:cubicBezTo>
                  <a:pt x="798946" y="106219"/>
                  <a:pt x="836916" y="106779"/>
                  <a:pt x="872837" y="96982"/>
                </a:cubicBezTo>
                <a:cubicBezTo>
                  <a:pt x="888901" y="92601"/>
                  <a:pt x="899507" y="76719"/>
                  <a:pt x="914400" y="69273"/>
                </a:cubicBezTo>
                <a:cubicBezTo>
                  <a:pt x="927462" y="62742"/>
                  <a:pt x="942109" y="60037"/>
                  <a:pt x="955964" y="55419"/>
                </a:cubicBezTo>
                <a:cubicBezTo>
                  <a:pt x="965200" y="41564"/>
                  <a:pt x="970671" y="24257"/>
                  <a:pt x="983673" y="13855"/>
                </a:cubicBezTo>
                <a:cubicBezTo>
                  <a:pt x="1017755" y="-13411"/>
                  <a:pt x="1059002" y="6753"/>
                  <a:pt x="1094510" y="13855"/>
                </a:cubicBezTo>
                <a:cubicBezTo>
                  <a:pt x="1108364" y="23091"/>
                  <a:pt x="1123281" y="30904"/>
                  <a:pt x="1136073" y="41564"/>
                </a:cubicBezTo>
                <a:cubicBezTo>
                  <a:pt x="1151125" y="54107"/>
                  <a:pt x="1158310" y="79907"/>
                  <a:pt x="1177637" y="83128"/>
                </a:cubicBezTo>
                <a:cubicBezTo>
                  <a:pt x="1218887" y="90003"/>
                  <a:pt x="1260764" y="73891"/>
                  <a:pt x="1302328" y="69273"/>
                </a:cubicBezTo>
                <a:cubicBezTo>
                  <a:pt x="1405048" y="793"/>
                  <a:pt x="1352800" y="7324"/>
                  <a:pt x="1454728" y="27710"/>
                </a:cubicBezTo>
                <a:cubicBezTo>
                  <a:pt x="1468582" y="36946"/>
                  <a:pt x="1483499" y="44759"/>
                  <a:pt x="1496291" y="55419"/>
                </a:cubicBezTo>
                <a:cubicBezTo>
                  <a:pt x="1496298" y="55425"/>
                  <a:pt x="1539393" y="98520"/>
                  <a:pt x="1551710" y="110837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олилиния 13"/>
          <p:cNvSpPr/>
          <p:nvPr/>
        </p:nvSpPr>
        <p:spPr>
          <a:xfrm>
            <a:off x="2483768" y="4077072"/>
            <a:ext cx="1551710" cy="110837"/>
          </a:xfrm>
          <a:custGeom>
            <a:avLst/>
            <a:gdLst>
              <a:gd name="connsiteX0" fmla="*/ 0 w 1551710"/>
              <a:gd name="connsiteY0" fmla="*/ 55419 h 110837"/>
              <a:gd name="connsiteX1" fmla="*/ 69273 w 1551710"/>
              <a:gd name="connsiteY1" fmla="*/ 13855 h 110837"/>
              <a:gd name="connsiteX2" fmla="*/ 235528 w 1551710"/>
              <a:gd name="connsiteY2" fmla="*/ 27710 h 110837"/>
              <a:gd name="connsiteX3" fmla="*/ 318655 w 1551710"/>
              <a:gd name="connsiteY3" fmla="*/ 83128 h 110837"/>
              <a:gd name="connsiteX4" fmla="*/ 360219 w 1551710"/>
              <a:gd name="connsiteY4" fmla="*/ 96982 h 110837"/>
              <a:gd name="connsiteX5" fmla="*/ 443346 w 1551710"/>
              <a:gd name="connsiteY5" fmla="*/ 83128 h 110837"/>
              <a:gd name="connsiteX6" fmla="*/ 540328 w 1551710"/>
              <a:gd name="connsiteY6" fmla="*/ 27710 h 110837"/>
              <a:gd name="connsiteX7" fmla="*/ 581891 w 1551710"/>
              <a:gd name="connsiteY7" fmla="*/ 13855 h 110837"/>
              <a:gd name="connsiteX8" fmla="*/ 692728 w 1551710"/>
              <a:gd name="connsiteY8" fmla="*/ 41564 h 110837"/>
              <a:gd name="connsiteX9" fmla="*/ 720437 w 1551710"/>
              <a:gd name="connsiteY9" fmla="*/ 83128 h 110837"/>
              <a:gd name="connsiteX10" fmla="*/ 762000 w 1551710"/>
              <a:gd name="connsiteY10" fmla="*/ 110837 h 110837"/>
              <a:gd name="connsiteX11" fmla="*/ 872837 w 1551710"/>
              <a:gd name="connsiteY11" fmla="*/ 96982 h 110837"/>
              <a:gd name="connsiteX12" fmla="*/ 914400 w 1551710"/>
              <a:gd name="connsiteY12" fmla="*/ 69273 h 110837"/>
              <a:gd name="connsiteX13" fmla="*/ 955964 w 1551710"/>
              <a:gd name="connsiteY13" fmla="*/ 55419 h 110837"/>
              <a:gd name="connsiteX14" fmla="*/ 983673 w 1551710"/>
              <a:gd name="connsiteY14" fmla="*/ 13855 h 110837"/>
              <a:gd name="connsiteX15" fmla="*/ 1094510 w 1551710"/>
              <a:gd name="connsiteY15" fmla="*/ 13855 h 110837"/>
              <a:gd name="connsiteX16" fmla="*/ 1136073 w 1551710"/>
              <a:gd name="connsiteY16" fmla="*/ 41564 h 110837"/>
              <a:gd name="connsiteX17" fmla="*/ 1177637 w 1551710"/>
              <a:gd name="connsiteY17" fmla="*/ 83128 h 110837"/>
              <a:gd name="connsiteX18" fmla="*/ 1302328 w 1551710"/>
              <a:gd name="connsiteY18" fmla="*/ 69273 h 110837"/>
              <a:gd name="connsiteX19" fmla="*/ 1454728 w 1551710"/>
              <a:gd name="connsiteY19" fmla="*/ 27710 h 110837"/>
              <a:gd name="connsiteX20" fmla="*/ 1496291 w 1551710"/>
              <a:gd name="connsiteY20" fmla="*/ 55419 h 110837"/>
              <a:gd name="connsiteX21" fmla="*/ 1551710 w 1551710"/>
              <a:gd name="connsiteY21" fmla="*/ 110837 h 11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551710" h="110837">
                <a:moveTo>
                  <a:pt x="0" y="55419"/>
                </a:moveTo>
                <a:cubicBezTo>
                  <a:pt x="23091" y="41564"/>
                  <a:pt x="42529" y="17001"/>
                  <a:pt x="69273" y="13855"/>
                </a:cubicBezTo>
                <a:cubicBezTo>
                  <a:pt x="124503" y="7357"/>
                  <a:pt x="181946" y="12826"/>
                  <a:pt x="235528" y="27710"/>
                </a:cubicBezTo>
                <a:cubicBezTo>
                  <a:pt x="267615" y="36623"/>
                  <a:pt x="287062" y="72597"/>
                  <a:pt x="318655" y="83128"/>
                </a:cubicBezTo>
                <a:lnTo>
                  <a:pt x="360219" y="96982"/>
                </a:lnTo>
                <a:cubicBezTo>
                  <a:pt x="387928" y="92364"/>
                  <a:pt x="416439" y="91200"/>
                  <a:pt x="443346" y="83128"/>
                </a:cubicBezTo>
                <a:cubicBezTo>
                  <a:pt x="504063" y="64913"/>
                  <a:pt x="489314" y="53217"/>
                  <a:pt x="540328" y="27710"/>
                </a:cubicBezTo>
                <a:cubicBezTo>
                  <a:pt x="553390" y="21179"/>
                  <a:pt x="568037" y="18473"/>
                  <a:pt x="581891" y="13855"/>
                </a:cubicBezTo>
                <a:cubicBezTo>
                  <a:pt x="585337" y="14544"/>
                  <a:pt x="678529" y="30205"/>
                  <a:pt x="692728" y="41564"/>
                </a:cubicBezTo>
                <a:cubicBezTo>
                  <a:pt x="705730" y="51966"/>
                  <a:pt x="708663" y="71354"/>
                  <a:pt x="720437" y="83128"/>
                </a:cubicBezTo>
                <a:cubicBezTo>
                  <a:pt x="732211" y="94902"/>
                  <a:pt x="748146" y="101601"/>
                  <a:pt x="762000" y="110837"/>
                </a:cubicBezTo>
                <a:cubicBezTo>
                  <a:pt x="798946" y="106219"/>
                  <a:pt x="836916" y="106779"/>
                  <a:pt x="872837" y="96982"/>
                </a:cubicBezTo>
                <a:cubicBezTo>
                  <a:pt x="888901" y="92601"/>
                  <a:pt x="899507" y="76719"/>
                  <a:pt x="914400" y="69273"/>
                </a:cubicBezTo>
                <a:cubicBezTo>
                  <a:pt x="927462" y="62742"/>
                  <a:pt x="942109" y="60037"/>
                  <a:pt x="955964" y="55419"/>
                </a:cubicBezTo>
                <a:cubicBezTo>
                  <a:pt x="965200" y="41564"/>
                  <a:pt x="970671" y="24257"/>
                  <a:pt x="983673" y="13855"/>
                </a:cubicBezTo>
                <a:cubicBezTo>
                  <a:pt x="1017755" y="-13411"/>
                  <a:pt x="1059002" y="6753"/>
                  <a:pt x="1094510" y="13855"/>
                </a:cubicBezTo>
                <a:cubicBezTo>
                  <a:pt x="1108364" y="23091"/>
                  <a:pt x="1123281" y="30904"/>
                  <a:pt x="1136073" y="41564"/>
                </a:cubicBezTo>
                <a:cubicBezTo>
                  <a:pt x="1151125" y="54107"/>
                  <a:pt x="1158310" y="79907"/>
                  <a:pt x="1177637" y="83128"/>
                </a:cubicBezTo>
                <a:cubicBezTo>
                  <a:pt x="1218887" y="90003"/>
                  <a:pt x="1260764" y="73891"/>
                  <a:pt x="1302328" y="69273"/>
                </a:cubicBezTo>
                <a:cubicBezTo>
                  <a:pt x="1405048" y="793"/>
                  <a:pt x="1352800" y="7324"/>
                  <a:pt x="1454728" y="27710"/>
                </a:cubicBezTo>
                <a:cubicBezTo>
                  <a:pt x="1468582" y="36946"/>
                  <a:pt x="1483499" y="44759"/>
                  <a:pt x="1496291" y="55419"/>
                </a:cubicBezTo>
                <a:cubicBezTo>
                  <a:pt x="1496298" y="55425"/>
                  <a:pt x="1539393" y="98520"/>
                  <a:pt x="1551710" y="110837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олилиния 14"/>
          <p:cNvSpPr/>
          <p:nvPr/>
        </p:nvSpPr>
        <p:spPr>
          <a:xfrm>
            <a:off x="5956385" y="4077072"/>
            <a:ext cx="1551710" cy="110837"/>
          </a:xfrm>
          <a:custGeom>
            <a:avLst/>
            <a:gdLst>
              <a:gd name="connsiteX0" fmla="*/ 0 w 1551710"/>
              <a:gd name="connsiteY0" fmla="*/ 55419 h 110837"/>
              <a:gd name="connsiteX1" fmla="*/ 69273 w 1551710"/>
              <a:gd name="connsiteY1" fmla="*/ 13855 h 110837"/>
              <a:gd name="connsiteX2" fmla="*/ 235528 w 1551710"/>
              <a:gd name="connsiteY2" fmla="*/ 27710 h 110837"/>
              <a:gd name="connsiteX3" fmla="*/ 318655 w 1551710"/>
              <a:gd name="connsiteY3" fmla="*/ 83128 h 110837"/>
              <a:gd name="connsiteX4" fmla="*/ 360219 w 1551710"/>
              <a:gd name="connsiteY4" fmla="*/ 96982 h 110837"/>
              <a:gd name="connsiteX5" fmla="*/ 443346 w 1551710"/>
              <a:gd name="connsiteY5" fmla="*/ 83128 h 110837"/>
              <a:gd name="connsiteX6" fmla="*/ 540328 w 1551710"/>
              <a:gd name="connsiteY6" fmla="*/ 27710 h 110837"/>
              <a:gd name="connsiteX7" fmla="*/ 581891 w 1551710"/>
              <a:gd name="connsiteY7" fmla="*/ 13855 h 110837"/>
              <a:gd name="connsiteX8" fmla="*/ 692728 w 1551710"/>
              <a:gd name="connsiteY8" fmla="*/ 41564 h 110837"/>
              <a:gd name="connsiteX9" fmla="*/ 720437 w 1551710"/>
              <a:gd name="connsiteY9" fmla="*/ 83128 h 110837"/>
              <a:gd name="connsiteX10" fmla="*/ 762000 w 1551710"/>
              <a:gd name="connsiteY10" fmla="*/ 110837 h 110837"/>
              <a:gd name="connsiteX11" fmla="*/ 872837 w 1551710"/>
              <a:gd name="connsiteY11" fmla="*/ 96982 h 110837"/>
              <a:gd name="connsiteX12" fmla="*/ 914400 w 1551710"/>
              <a:gd name="connsiteY12" fmla="*/ 69273 h 110837"/>
              <a:gd name="connsiteX13" fmla="*/ 955964 w 1551710"/>
              <a:gd name="connsiteY13" fmla="*/ 55419 h 110837"/>
              <a:gd name="connsiteX14" fmla="*/ 983673 w 1551710"/>
              <a:gd name="connsiteY14" fmla="*/ 13855 h 110837"/>
              <a:gd name="connsiteX15" fmla="*/ 1094510 w 1551710"/>
              <a:gd name="connsiteY15" fmla="*/ 13855 h 110837"/>
              <a:gd name="connsiteX16" fmla="*/ 1136073 w 1551710"/>
              <a:gd name="connsiteY16" fmla="*/ 41564 h 110837"/>
              <a:gd name="connsiteX17" fmla="*/ 1177637 w 1551710"/>
              <a:gd name="connsiteY17" fmla="*/ 83128 h 110837"/>
              <a:gd name="connsiteX18" fmla="*/ 1302328 w 1551710"/>
              <a:gd name="connsiteY18" fmla="*/ 69273 h 110837"/>
              <a:gd name="connsiteX19" fmla="*/ 1454728 w 1551710"/>
              <a:gd name="connsiteY19" fmla="*/ 27710 h 110837"/>
              <a:gd name="connsiteX20" fmla="*/ 1496291 w 1551710"/>
              <a:gd name="connsiteY20" fmla="*/ 55419 h 110837"/>
              <a:gd name="connsiteX21" fmla="*/ 1551710 w 1551710"/>
              <a:gd name="connsiteY21" fmla="*/ 110837 h 11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551710" h="110837">
                <a:moveTo>
                  <a:pt x="0" y="55419"/>
                </a:moveTo>
                <a:cubicBezTo>
                  <a:pt x="23091" y="41564"/>
                  <a:pt x="42529" y="17001"/>
                  <a:pt x="69273" y="13855"/>
                </a:cubicBezTo>
                <a:cubicBezTo>
                  <a:pt x="124503" y="7357"/>
                  <a:pt x="181946" y="12826"/>
                  <a:pt x="235528" y="27710"/>
                </a:cubicBezTo>
                <a:cubicBezTo>
                  <a:pt x="267615" y="36623"/>
                  <a:pt x="287062" y="72597"/>
                  <a:pt x="318655" y="83128"/>
                </a:cubicBezTo>
                <a:lnTo>
                  <a:pt x="360219" y="96982"/>
                </a:lnTo>
                <a:cubicBezTo>
                  <a:pt x="387928" y="92364"/>
                  <a:pt x="416439" y="91200"/>
                  <a:pt x="443346" y="83128"/>
                </a:cubicBezTo>
                <a:cubicBezTo>
                  <a:pt x="504063" y="64913"/>
                  <a:pt x="489314" y="53217"/>
                  <a:pt x="540328" y="27710"/>
                </a:cubicBezTo>
                <a:cubicBezTo>
                  <a:pt x="553390" y="21179"/>
                  <a:pt x="568037" y="18473"/>
                  <a:pt x="581891" y="13855"/>
                </a:cubicBezTo>
                <a:cubicBezTo>
                  <a:pt x="585337" y="14544"/>
                  <a:pt x="678529" y="30205"/>
                  <a:pt x="692728" y="41564"/>
                </a:cubicBezTo>
                <a:cubicBezTo>
                  <a:pt x="705730" y="51966"/>
                  <a:pt x="708663" y="71354"/>
                  <a:pt x="720437" y="83128"/>
                </a:cubicBezTo>
                <a:cubicBezTo>
                  <a:pt x="732211" y="94902"/>
                  <a:pt x="748146" y="101601"/>
                  <a:pt x="762000" y="110837"/>
                </a:cubicBezTo>
                <a:cubicBezTo>
                  <a:pt x="798946" y="106219"/>
                  <a:pt x="836916" y="106779"/>
                  <a:pt x="872837" y="96982"/>
                </a:cubicBezTo>
                <a:cubicBezTo>
                  <a:pt x="888901" y="92601"/>
                  <a:pt x="899507" y="76719"/>
                  <a:pt x="914400" y="69273"/>
                </a:cubicBezTo>
                <a:cubicBezTo>
                  <a:pt x="927462" y="62742"/>
                  <a:pt x="942109" y="60037"/>
                  <a:pt x="955964" y="55419"/>
                </a:cubicBezTo>
                <a:cubicBezTo>
                  <a:pt x="965200" y="41564"/>
                  <a:pt x="970671" y="24257"/>
                  <a:pt x="983673" y="13855"/>
                </a:cubicBezTo>
                <a:cubicBezTo>
                  <a:pt x="1017755" y="-13411"/>
                  <a:pt x="1059002" y="6753"/>
                  <a:pt x="1094510" y="13855"/>
                </a:cubicBezTo>
                <a:cubicBezTo>
                  <a:pt x="1108364" y="23091"/>
                  <a:pt x="1123281" y="30904"/>
                  <a:pt x="1136073" y="41564"/>
                </a:cubicBezTo>
                <a:cubicBezTo>
                  <a:pt x="1151125" y="54107"/>
                  <a:pt x="1158310" y="79907"/>
                  <a:pt x="1177637" y="83128"/>
                </a:cubicBezTo>
                <a:cubicBezTo>
                  <a:pt x="1218887" y="90003"/>
                  <a:pt x="1260764" y="73891"/>
                  <a:pt x="1302328" y="69273"/>
                </a:cubicBezTo>
                <a:cubicBezTo>
                  <a:pt x="1405048" y="793"/>
                  <a:pt x="1352800" y="7324"/>
                  <a:pt x="1454728" y="27710"/>
                </a:cubicBezTo>
                <a:cubicBezTo>
                  <a:pt x="1468582" y="36946"/>
                  <a:pt x="1483499" y="44759"/>
                  <a:pt x="1496291" y="55419"/>
                </a:cubicBezTo>
                <a:cubicBezTo>
                  <a:pt x="1496298" y="55425"/>
                  <a:pt x="1539393" y="98520"/>
                  <a:pt x="1551710" y="110837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олилиния 15"/>
          <p:cNvSpPr/>
          <p:nvPr/>
        </p:nvSpPr>
        <p:spPr>
          <a:xfrm>
            <a:off x="2222135" y="4581128"/>
            <a:ext cx="1551710" cy="110837"/>
          </a:xfrm>
          <a:custGeom>
            <a:avLst/>
            <a:gdLst>
              <a:gd name="connsiteX0" fmla="*/ 0 w 1551710"/>
              <a:gd name="connsiteY0" fmla="*/ 55419 h 110837"/>
              <a:gd name="connsiteX1" fmla="*/ 69273 w 1551710"/>
              <a:gd name="connsiteY1" fmla="*/ 13855 h 110837"/>
              <a:gd name="connsiteX2" fmla="*/ 235528 w 1551710"/>
              <a:gd name="connsiteY2" fmla="*/ 27710 h 110837"/>
              <a:gd name="connsiteX3" fmla="*/ 318655 w 1551710"/>
              <a:gd name="connsiteY3" fmla="*/ 83128 h 110837"/>
              <a:gd name="connsiteX4" fmla="*/ 360219 w 1551710"/>
              <a:gd name="connsiteY4" fmla="*/ 96982 h 110837"/>
              <a:gd name="connsiteX5" fmla="*/ 443346 w 1551710"/>
              <a:gd name="connsiteY5" fmla="*/ 83128 h 110837"/>
              <a:gd name="connsiteX6" fmla="*/ 540328 w 1551710"/>
              <a:gd name="connsiteY6" fmla="*/ 27710 h 110837"/>
              <a:gd name="connsiteX7" fmla="*/ 581891 w 1551710"/>
              <a:gd name="connsiteY7" fmla="*/ 13855 h 110837"/>
              <a:gd name="connsiteX8" fmla="*/ 692728 w 1551710"/>
              <a:gd name="connsiteY8" fmla="*/ 41564 h 110837"/>
              <a:gd name="connsiteX9" fmla="*/ 720437 w 1551710"/>
              <a:gd name="connsiteY9" fmla="*/ 83128 h 110837"/>
              <a:gd name="connsiteX10" fmla="*/ 762000 w 1551710"/>
              <a:gd name="connsiteY10" fmla="*/ 110837 h 110837"/>
              <a:gd name="connsiteX11" fmla="*/ 872837 w 1551710"/>
              <a:gd name="connsiteY11" fmla="*/ 96982 h 110837"/>
              <a:gd name="connsiteX12" fmla="*/ 914400 w 1551710"/>
              <a:gd name="connsiteY12" fmla="*/ 69273 h 110837"/>
              <a:gd name="connsiteX13" fmla="*/ 955964 w 1551710"/>
              <a:gd name="connsiteY13" fmla="*/ 55419 h 110837"/>
              <a:gd name="connsiteX14" fmla="*/ 983673 w 1551710"/>
              <a:gd name="connsiteY14" fmla="*/ 13855 h 110837"/>
              <a:gd name="connsiteX15" fmla="*/ 1094510 w 1551710"/>
              <a:gd name="connsiteY15" fmla="*/ 13855 h 110837"/>
              <a:gd name="connsiteX16" fmla="*/ 1136073 w 1551710"/>
              <a:gd name="connsiteY16" fmla="*/ 41564 h 110837"/>
              <a:gd name="connsiteX17" fmla="*/ 1177637 w 1551710"/>
              <a:gd name="connsiteY17" fmla="*/ 83128 h 110837"/>
              <a:gd name="connsiteX18" fmla="*/ 1302328 w 1551710"/>
              <a:gd name="connsiteY18" fmla="*/ 69273 h 110837"/>
              <a:gd name="connsiteX19" fmla="*/ 1454728 w 1551710"/>
              <a:gd name="connsiteY19" fmla="*/ 27710 h 110837"/>
              <a:gd name="connsiteX20" fmla="*/ 1496291 w 1551710"/>
              <a:gd name="connsiteY20" fmla="*/ 55419 h 110837"/>
              <a:gd name="connsiteX21" fmla="*/ 1551710 w 1551710"/>
              <a:gd name="connsiteY21" fmla="*/ 110837 h 11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551710" h="110837">
                <a:moveTo>
                  <a:pt x="0" y="55419"/>
                </a:moveTo>
                <a:cubicBezTo>
                  <a:pt x="23091" y="41564"/>
                  <a:pt x="42529" y="17001"/>
                  <a:pt x="69273" y="13855"/>
                </a:cubicBezTo>
                <a:cubicBezTo>
                  <a:pt x="124503" y="7357"/>
                  <a:pt x="181946" y="12826"/>
                  <a:pt x="235528" y="27710"/>
                </a:cubicBezTo>
                <a:cubicBezTo>
                  <a:pt x="267615" y="36623"/>
                  <a:pt x="287062" y="72597"/>
                  <a:pt x="318655" y="83128"/>
                </a:cubicBezTo>
                <a:lnTo>
                  <a:pt x="360219" y="96982"/>
                </a:lnTo>
                <a:cubicBezTo>
                  <a:pt x="387928" y="92364"/>
                  <a:pt x="416439" y="91200"/>
                  <a:pt x="443346" y="83128"/>
                </a:cubicBezTo>
                <a:cubicBezTo>
                  <a:pt x="504063" y="64913"/>
                  <a:pt x="489314" y="53217"/>
                  <a:pt x="540328" y="27710"/>
                </a:cubicBezTo>
                <a:cubicBezTo>
                  <a:pt x="553390" y="21179"/>
                  <a:pt x="568037" y="18473"/>
                  <a:pt x="581891" y="13855"/>
                </a:cubicBezTo>
                <a:cubicBezTo>
                  <a:pt x="585337" y="14544"/>
                  <a:pt x="678529" y="30205"/>
                  <a:pt x="692728" y="41564"/>
                </a:cubicBezTo>
                <a:cubicBezTo>
                  <a:pt x="705730" y="51966"/>
                  <a:pt x="708663" y="71354"/>
                  <a:pt x="720437" y="83128"/>
                </a:cubicBezTo>
                <a:cubicBezTo>
                  <a:pt x="732211" y="94902"/>
                  <a:pt x="748146" y="101601"/>
                  <a:pt x="762000" y="110837"/>
                </a:cubicBezTo>
                <a:cubicBezTo>
                  <a:pt x="798946" y="106219"/>
                  <a:pt x="836916" y="106779"/>
                  <a:pt x="872837" y="96982"/>
                </a:cubicBezTo>
                <a:cubicBezTo>
                  <a:pt x="888901" y="92601"/>
                  <a:pt x="899507" y="76719"/>
                  <a:pt x="914400" y="69273"/>
                </a:cubicBezTo>
                <a:cubicBezTo>
                  <a:pt x="927462" y="62742"/>
                  <a:pt x="942109" y="60037"/>
                  <a:pt x="955964" y="55419"/>
                </a:cubicBezTo>
                <a:cubicBezTo>
                  <a:pt x="965200" y="41564"/>
                  <a:pt x="970671" y="24257"/>
                  <a:pt x="983673" y="13855"/>
                </a:cubicBezTo>
                <a:cubicBezTo>
                  <a:pt x="1017755" y="-13411"/>
                  <a:pt x="1059002" y="6753"/>
                  <a:pt x="1094510" y="13855"/>
                </a:cubicBezTo>
                <a:cubicBezTo>
                  <a:pt x="1108364" y="23091"/>
                  <a:pt x="1123281" y="30904"/>
                  <a:pt x="1136073" y="41564"/>
                </a:cubicBezTo>
                <a:cubicBezTo>
                  <a:pt x="1151125" y="54107"/>
                  <a:pt x="1158310" y="79907"/>
                  <a:pt x="1177637" y="83128"/>
                </a:cubicBezTo>
                <a:cubicBezTo>
                  <a:pt x="1218887" y="90003"/>
                  <a:pt x="1260764" y="73891"/>
                  <a:pt x="1302328" y="69273"/>
                </a:cubicBezTo>
                <a:cubicBezTo>
                  <a:pt x="1405048" y="793"/>
                  <a:pt x="1352800" y="7324"/>
                  <a:pt x="1454728" y="27710"/>
                </a:cubicBezTo>
                <a:cubicBezTo>
                  <a:pt x="1468582" y="36946"/>
                  <a:pt x="1483499" y="44759"/>
                  <a:pt x="1496291" y="55419"/>
                </a:cubicBezTo>
                <a:cubicBezTo>
                  <a:pt x="1496298" y="55425"/>
                  <a:pt x="1539393" y="98520"/>
                  <a:pt x="1551710" y="110837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олилиния 16"/>
          <p:cNvSpPr/>
          <p:nvPr/>
        </p:nvSpPr>
        <p:spPr>
          <a:xfrm>
            <a:off x="4800096" y="2577747"/>
            <a:ext cx="852024" cy="216024"/>
          </a:xfrm>
          <a:custGeom>
            <a:avLst/>
            <a:gdLst>
              <a:gd name="connsiteX0" fmla="*/ 0 w 1551710"/>
              <a:gd name="connsiteY0" fmla="*/ 55419 h 110837"/>
              <a:gd name="connsiteX1" fmla="*/ 69273 w 1551710"/>
              <a:gd name="connsiteY1" fmla="*/ 13855 h 110837"/>
              <a:gd name="connsiteX2" fmla="*/ 235528 w 1551710"/>
              <a:gd name="connsiteY2" fmla="*/ 27710 h 110837"/>
              <a:gd name="connsiteX3" fmla="*/ 318655 w 1551710"/>
              <a:gd name="connsiteY3" fmla="*/ 83128 h 110837"/>
              <a:gd name="connsiteX4" fmla="*/ 360219 w 1551710"/>
              <a:gd name="connsiteY4" fmla="*/ 96982 h 110837"/>
              <a:gd name="connsiteX5" fmla="*/ 443346 w 1551710"/>
              <a:gd name="connsiteY5" fmla="*/ 83128 h 110837"/>
              <a:gd name="connsiteX6" fmla="*/ 540328 w 1551710"/>
              <a:gd name="connsiteY6" fmla="*/ 27710 h 110837"/>
              <a:gd name="connsiteX7" fmla="*/ 581891 w 1551710"/>
              <a:gd name="connsiteY7" fmla="*/ 13855 h 110837"/>
              <a:gd name="connsiteX8" fmla="*/ 692728 w 1551710"/>
              <a:gd name="connsiteY8" fmla="*/ 41564 h 110837"/>
              <a:gd name="connsiteX9" fmla="*/ 720437 w 1551710"/>
              <a:gd name="connsiteY9" fmla="*/ 83128 h 110837"/>
              <a:gd name="connsiteX10" fmla="*/ 762000 w 1551710"/>
              <a:gd name="connsiteY10" fmla="*/ 110837 h 110837"/>
              <a:gd name="connsiteX11" fmla="*/ 872837 w 1551710"/>
              <a:gd name="connsiteY11" fmla="*/ 96982 h 110837"/>
              <a:gd name="connsiteX12" fmla="*/ 914400 w 1551710"/>
              <a:gd name="connsiteY12" fmla="*/ 69273 h 110837"/>
              <a:gd name="connsiteX13" fmla="*/ 955964 w 1551710"/>
              <a:gd name="connsiteY13" fmla="*/ 55419 h 110837"/>
              <a:gd name="connsiteX14" fmla="*/ 983673 w 1551710"/>
              <a:gd name="connsiteY14" fmla="*/ 13855 h 110837"/>
              <a:gd name="connsiteX15" fmla="*/ 1094510 w 1551710"/>
              <a:gd name="connsiteY15" fmla="*/ 13855 h 110837"/>
              <a:gd name="connsiteX16" fmla="*/ 1136073 w 1551710"/>
              <a:gd name="connsiteY16" fmla="*/ 41564 h 110837"/>
              <a:gd name="connsiteX17" fmla="*/ 1177637 w 1551710"/>
              <a:gd name="connsiteY17" fmla="*/ 83128 h 110837"/>
              <a:gd name="connsiteX18" fmla="*/ 1302328 w 1551710"/>
              <a:gd name="connsiteY18" fmla="*/ 69273 h 110837"/>
              <a:gd name="connsiteX19" fmla="*/ 1454728 w 1551710"/>
              <a:gd name="connsiteY19" fmla="*/ 27710 h 110837"/>
              <a:gd name="connsiteX20" fmla="*/ 1496291 w 1551710"/>
              <a:gd name="connsiteY20" fmla="*/ 55419 h 110837"/>
              <a:gd name="connsiteX21" fmla="*/ 1551710 w 1551710"/>
              <a:gd name="connsiteY21" fmla="*/ 110837 h 11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551710" h="110837">
                <a:moveTo>
                  <a:pt x="0" y="55419"/>
                </a:moveTo>
                <a:cubicBezTo>
                  <a:pt x="23091" y="41564"/>
                  <a:pt x="42529" y="17001"/>
                  <a:pt x="69273" y="13855"/>
                </a:cubicBezTo>
                <a:cubicBezTo>
                  <a:pt x="124503" y="7357"/>
                  <a:pt x="181946" y="12826"/>
                  <a:pt x="235528" y="27710"/>
                </a:cubicBezTo>
                <a:cubicBezTo>
                  <a:pt x="267615" y="36623"/>
                  <a:pt x="287062" y="72597"/>
                  <a:pt x="318655" y="83128"/>
                </a:cubicBezTo>
                <a:lnTo>
                  <a:pt x="360219" y="96982"/>
                </a:lnTo>
                <a:cubicBezTo>
                  <a:pt x="387928" y="92364"/>
                  <a:pt x="416439" y="91200"/>
                  <a:pt x="443346" y="83128"/>
                </a:cubicBezTo>
                <a:cubicBezTo>
                  <a:pt x="504063" y="64913"/>
                  <a:pt x="489314" y="53217"/>
                  <a:pt x="540328" y="27710"/>
                </a:cubicBezTo>
                <a:cubicBezTo>
                  <a:pt x="553390" y="21179"/>
                  <a:pt x="568037" y="18473"/>
                  <a:pt x="581891" y="13855"/>
                </a:cubicBezTo>
                <a:cubicBezTo>
                  <a:pt x="585337" y="14544"/>
                  <a:pt x="678529" y="30205"/>
                  <a:pt x="692728" y="41564"/>
                </a:cubicBezTo>
                <a:cubicBezTo>
                  <a:pt x="705730" y="51966"/>
                  <a:pt x="708663" y="71354"/>
                  <a:pt x="720437" y="83128"/>
                </a:cubicBezTo>
                <a:cubicBezTo>
                  <a:pt x="732211" y="94902"/>
                  <a:pt x="748146" y="101601"/>
                  <a:pt x="762000" y="110837"/>
                </a:cubicBezTo>
                <a:cubicBezTo>
                  <a:pt x="798946" y="106219"/>
                  <a:pt x="836916" y="106779"/>
                  <a:pt x="872837" y="96982"/>
                </a:cubicBezTo>
                <a:cubicBezTo>
                  <a:pt x="888901" y="92601"/>
                  <a:pt x="899507" y="76719"/>
                  <a:pt x="914400" y="69273"/>
                </a:cubicBezTo>
                <a:cubicBezTo>
                  <a:pt x="927462" y="62742"/>
                  <a:pt x="942109" y="60037"/>
                  <a:pt x="955964" y="55419"/>
                </a:cubicBezTo>
                <a:cubicBezTo>
                  <a:pt x="965200" y="41564"/>
                  <a:pt x="970671" y="24257"/>
                  <a:pt x="983673" y="13855"/>
                </a:cubicBezTo>
                <a:cubicBezTo>
                  <a:pt x="1017755" y="-13411"/>
                  <a:pt x="1059002" y="6753"/>
                  <a:pt x="1094510" y="13855"/>
                </a:cubicBezTo>
                <a:cubicBezTo>
                  <a:pt x="1108364" y="23091"/>
                  <a:pt x="1123281" y="30904"/>
                  <a:pt x="1136073" y="41564"/>
                </a:cubicBezTo>
                <a:cubicBezTo>
                  <a:pt x="1151125" y="54107"/>
                  <a:pt x="1158310" y="79907"/>
                  <a:pt x="1177637" y="83128"/>
                </a:cubicBezTo>
                <a:cubicBezTo>
                  <a:pt x="1218887" y="90003"/>
                  <a:pt x="1260764" y="73891"/>
                  <a:pt x="1302328" y="69273"/>
                </a:cubicBezTo>
                <a:cubicBezTo>
                  <a:pt x="1405048" y="793"/>
                  <a:pt x="1352800" y="7324"/>
                  <a:pt x="1454728" y="27710"/>
                </a:cubicBezTo>
                <a:cubicBezTo>
                  <a:pt x="1468582" y="36946"/>
                  <a:pt x="1483499" y="44759"/>
                  <a:pt x="1496291" y="55419"/>
                </a:cubicBezTo>
                <a:cubicBezTo>
                  <a:pt x="1496298" y="55425"/>
                  <a:pt x="1539393" y="98520"/>
                  <a:pt x="1551710" y="110837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4539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t-RU" sz="2400" dirty="0" smtClean="0">
                <a:solidFill>
                  <a:srgbClr val="C00000"/>
                </a:solidFill>
              </a:rPr>
              <a:t>Шигырьне күчереп яз. Сыйфатларны тап. </a:t>
            </a:r>
            <a:br>
              <a:rPr lang="tt-RU" sz="2400" dirty="0" smtClean="0">
                <a:solidFill>
                  <a:srgbClr val="C00000"/>
                </a:solidFill>
              </a:rPr>
            </a:br>
            <a:r>
              <a:rPr lang="tt-RU" sz="2400" dirty="0" smtClean="0">
                <a:solidFill>
                  <a:srgbClr val="C00000"/>
                </a:solidFill>
              </a:rPr>
              <a:t>Бу сыйфатлар нинди җөмлә кисәге булып килгән?</a:t>
            </a:r>
            <a:br>
              <a:rPr lang="tt-RU" sz="2400" dirty="0" smtClean="0">
                <a:solidFill>
                  <a:srgbClr val="C00000"/>
                </a:solidFill>
              </a:rPr>
            </a:br>
            <a:r>
              <a:rPr lang="tt-RU" sz="2400" dirty="0" smtClean="0">
                <a:solidFill>
                  <a:srgbClr val="C00000"/>
                </a:solidFill>
              </a:rPr>
              <a:t> Ия белән хәбәрнең асларына сыз!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629000"/>
          </a:xfrm>
        </p:spPr>
        <p:txBody>
          <a:bodyPr numCol="2">
            <a:normAutofit fontScale="92500" lnSpcReduction="10000"/>
          </a:bodyPr>
          <a:lstStyle/>
          <a:p>
            <a:pPr marL="0" indent="0" algn="r">
              <a:buNone/>
            </a:pPr>
            <a:r>
              <a:rPr lang="tt-RU" sz="2400" b="1" dirty="0" smtClean="0"/>
              <a:t>Торам менә елмаеп</a:t>
            </a:r>
          </a:p>
          <a:p>
            <a:pPr marL="0" indent="0">
              <a:buNone/>
            </a:pPr>
            <a:endParaRPr lang="tt-RU" sz="2400" dirty="0" smtClean="0"/>
          </a:p>
          <a:p>
            <a:pPr marL="0" indent="0">
              <a:buNone/>
            </a:pPr>
            <a:r>
              <a:rPr lang="tt-RU" sz="2400" dirty="0" smtClean="0"/>
              <a:t>Әтиемнең малае</a:t>
            </a:r>
          </a:p>
          <a:p>
            <a:pPr marL="0" indent="0">
              <a:buNone/>
            </a:pPr>
            <a:r>
              <a:rPr lang="tt-RU" sz="2400" dirty="0" smtClean="0"/>
              <a:t>Бераз шаянрак.</a:t>
            </a:r>
          </a:p>
          <a:p>
            <a:pPr marL="0" indent="0">
              <a:buNone/>
            </a:pPr>
            <a:r>
              <a:rPr lang="tt-RU" sz="2400" dirty="0" smtClean="0"/>
              <a:t>Әниемнең малае</a:t>
            </a:r>
          </a:p>
          <a:p>
            <a:pPr marL="0" indent="0">
              <a:buNone/>
            </a:pPr>
            <a:r>
              <a:rPr lang="tt-RU" sz="2400" dirty="0" smtClean="0"/>
              <a:t>Бераз наянрак.</a:t>
            </a:r>
          </a:p>
          <a:p>
            <a:pPr marL="0" indent="0">
              <a:buNone/>
            </a:pPr>
            <a:r>
              <a:rPr lang="tt-RU" sz="2400" dirty="0" smtClean="0"/>
              <a:t>Әбиемнең оныгы </a:t>
            </a:r>
          </a:p>
          <a:p>
            <a:pPr marL="0" indent="0">
              <a:buNone/>
            </a:pPr>
            <a:r>
              <a:rPr lang="tt-RU" sz="2400" dirty="0" smtClean="0"/>
              <a:t>Бераз кирерәк.</a:t>
            </a:r>
          </a:p>
          <a:p>
            <a:pPr marL="0" indent="0">
              <a:buNone/>
            </a:pPr>
            <a:endParaRPr lang="tt-RU" sz="2400" dirty="0"/>
          </a:p>
          <a:p>
            <a:pPr marL="0" indent="0">
              <a:buNone/>
            </a:pPr>
            <a:endParaRPr lang="tt-RU" sz="2400" dirty="0" smtClean="0"/>
          </a:p>
          <a:p>
            <a:pPr marL="0" indent="0">
              <a:buNone/>
            </a:pPr>
            <a:endParaRPr lang="tt-RU" sz="2400" dirty="0" smtClean="0"/>
          </a:p>
          <a:p>
            <a:pPr marL="0" indent="0">
              <a:buNone/>
            </a:pPr>
            <a:r>
              <a:rPr lang="tt-RU" sz="2400" dirty="0" smtClean="0"/>
              <a:t>Ә бабамның оныгы</a:t>
            </a:r>
          </a:p>
          <a:p>
            <a:pPr marL="0" indent="0">
              <a:buNone/>
            </a:pPr>
            <a:r>
              <a:rPr lang="tt-RU" sz="2400" dirty="0" smtClean="0"/>
              <a:t>Бераз эрерәк.</a:t>
            </a:r>
          </a:p>
          <a:p>
            <a:pPr marL="0" indent="0">
              <a:buNone/>
            </a:pPr>
            <a:r>
              <a:rPr lang="tt-RU" sz="2400" dirty="0" smtClean="0"/>
              <a:t>Шул бер малай бит инде</a:t>
            </a:r>
          </a:p>
          <a:p>
            <a:pPr marL="0" indent="0">
              <a:buNone/>
            </a:pPr>
            <a:r>
              <a:rPr lang="tt-RU" sz="2400" dirty="0" smtClean="0"/>
              <a:t>Алар барысы да.</a:t>
            </a:r>
          </a:p>
          <a:p>
            <a:pPr marL="0" indent="0">
              <a:buNone/>
            </a:pPr>
            <a:r>
              <a:rPr lang="tt-RU" sz="2400" dirty="0" smtClean="0"/>
              <a:t>Торам менә елмаеп</a:t>
            </a:r>
          </a:p>
          <a:p>
            <a:pPr marL="0" indent="0">
              <a:buNone/>
            </a:pPr>
            <a:r>
              <a:rPr lang="tt-RU" sz="2400" dirty="0" smtClean="0"/>
              <a:t>Сезнең каршыда!</a:t>
            </a:r>
          </a:p>
          <a:p>
            <a:pPr marL="0" indent="0" algn="r">
              <a:buNone/>
            </a:pPr>
            <a:r>
              <a:rPr lang="tt-RU" sz="2400" i="1" dirty="0" smtClean="0"/>
              <a:t>Р.Миңнуллин</a:t>
            </a:r>
            <a:endParaRPr lang="ru-RU" sz="2400" i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5373216"/>
            <a:ext cx="82089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t-RU" sz="2400" dirty="0" smtClean="0">
                <a:solidFill>
                  <a:srgbClr val="C00000"/>
                </a:solidFill>
              </a:rPr>
              <a:t>Биремнең нәтиҗәсен партадашың </a:t>
            </a:r>
            <a:r>
              <a:rPr lang="tt-RU" sz="2400" dirty="0">
                <a:solidFill>
                  <a:srgbClr val="C00000"/>
                </a:solidFill>
              </a:rPr>
              <a:t>белән </a:t>
            </a:r>
            <a:r>
              <a:rPr lang="tt-RU" sz="2400" dirty="0" smtClean="0">
                <a:solidFill>
                  <a:srgbClr val="C00000"/>
                </a:solidFill>
              </a:rPr>
              <a:t>бергә чагыштыр. </a:t>
            </a:r>
          </a:p>
          <a:p>
            <a:r>
              <a:rPr lang="tt-RU" sz="2400" dirty="0" smtClean="0">
                <a:solidFill>
                  <a:srgbClr val="C00000"/>
                </a:solidFill>
              </a:rPr>
              <a:t>Хәбәр сыйфат белән белдерелә аламы?</a:t>
            </a:r>
            <a:endParaRPr lang="tt-RU" sz="2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7006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3629000"/>
          </a:xfrm>
        </p:spPr>
        <p:txBody>
          <a:bodyPr numCol="2">
            <a:normAutofit fontScale="25000" lnSpcReduction="20000"/>
          </a:bodyPr>
          <a:lstStyle/>
          <a:p>
            <a:pPr marL="0" indent="0" algn="r">
              <a:buNone/>
            </a:pPr>
            <a:r>
              <a:rPr lang="tt-RU" sz="9600" b="1" dirty="0" smtClean="0"/>
              <a:t>Торам менә елмаеп</a:t>
            </a:r>
          </a:p>
          <a:p>
            <a:pPr marL="0" indent="0">
              <a:buNone/>
            </a:pPr>
            <a:endParaRPr lang="tt-RU" sz="2400" dirty="0" smtClean="0"/>
          </a:p>
          <a:p>
            <a:pPr marL="0" indent="0">
              <a:lnSpc>
                <a:spcPct val="170000"/>
              </a:lnSpc>
              <a:buNone/>
            </a:pPr>
            <a:r>
              <a:rPr lang="tt-RU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Әтиемнең </a:t>
            </a:r>
            <a:r>
              <a:rPr lang="tt-RU" sz="96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малае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tt-RU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Бераз </a:t>
            </a:r>
            <a:r>
              <a:rPr lang="tt-RU" sz="9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шаянрак.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tt-RU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Әниемнең </a:t>
            </a:r>
            <a:r>
              <a:rPr lang="tt-RU" sz="96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малае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tt-RU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Бераз </a:t>
            </a:r>
            <a:r>
              <a:rPr lang="tt-RU" sz="9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наянрак</a:t>
            </a:r>
            <a:r>
              <a:rPr lang="tt-RU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tt-RU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Әбиемнең </a:t>
            </a:r>
            <a:r>
              <a:rPr lang="tt-RU" sz="96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оныгы 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tt-RU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Бераз </a:t>
            </a:r>
            <a:r>
              <a:rPr lang="tt-RU" sz="9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кирерәк</a:t>
            </a:r>
            <a:r>
              <a:rPr lang="tt-RU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lnSpc>
                <a:spcPct val="170000"/>
              </a:lnSpc>
              <a:buNone/>
            </a:pPr>
            <a:endParaRPr lang="tt-RU" sz="9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tt-RU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Ә бабамның </a:t>
            </a:r>
            <a:r>
              <a:rPr lang="tt-RU" sz="96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оныгы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tt-RU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Бераз </a:t>
            </a:r>
            <a:r>
              <a:rPr lang="tt-RU" sz="9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эрерәк</a:t>
            </a:r>
            <a:r>
              <a:rPr lang="tt-RU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tt-RU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Шул бер малай бит инде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tt-RU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Алар барысы да.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tt-RU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Торам менә елмаеп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tt-RU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Сезнең каршыда!</a:t>
            </a:r>
          </a:p>
          <a:p>
            <a:pPr marL="0" indent="0" algn="r">
              <a:buNone/>
            </a:pPr>
            <a:r>
              <a:rPr lang="tt-RU" sz="6400" i="1" dirty="0" smtClean="0"/>
              <a:t>Р.Миңнуллин</a:t>
            </a:r>
            <a:endParaRPr lang="ru-RU" sz="6400" i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53302" y="404664"/>
            <a:ext cx="77768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t-RU" sz="2400" dirty="0" smtClean="0">
                <a:solidFill>
                  <a:srgbClr val="C00000"/>
                </a:solidFill>
              </a:rPr>
              <a:t>Бу җөмләләрдә сыйфат хәбәр булып килә!</a:t>
            </a:r>
            <a:endParaRPr lang="tt-RU" sz="2400" dirty="0">
              <a:solidFill>
                <a:srgbClr val="C00000"/>
              </a:solidFill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1309517" y="2996952"/>
            <a:ext cx="1080120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1309517" y="4221088"/>
            <a:ext cx="1080120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1309517" y="4149080"/>
            <a:ext cx="1080120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1309517" y="5589240"/>
            <a:ext cx="1080120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1309517" y="5517232"/>
            <a:ext cx="1080120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5292080" y="3356992"/>
            <a:ext cx="1080120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5292080" y="3212976"/>
            <a:ext cx="1080120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1309517" y="3126013"/>
            <a:ext cx="1080120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6840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fsd.multiurok.ru/html/2017/02/08/s_589ac2b21950c/img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0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2143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t-RU" sz="3600" dirty="0" smtClean="0">
                <a:solidFill>
                  <a:srgbClr val="002060"/>
                </a:solidFill>
              </a:rPr>
              <a:t>Исеңдә калдыр!</a:t>
            </a: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74198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tt-RU" sz="36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Сыйфатлар җөмләдә күп очракта</a:t>
            </a:r>
          </a:p>
          <a:p>
            <a:pPr marL="0" indent="0" algn="ctr">
              <a:buNone/>
            </a:pPr>
            <a:r>
              <a:rPr lang="tt-RU" sz="36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аергыч</a:t>
            </a:r>
            <a:r>
              <a:rPr lang="tt-RU" sz="36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һәм </a:t>
            </a:r>
            <a:r>
              <a:rPr lang="tt-RU" sz="36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хәбәр</a:t>
            </a:r>
            <a:r>
              <a:rPr lang="tt-RU" sz="36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булып килә:</a:t>
            </a:r>
          </a:p>
          <a:p>
            <a:pPr marL="0" indent="0">
              <a:buNone/>
            </a:pPr>
            <a:r>
              <a:rPr lang="tt-RU" u="sng" dirty="0" smtClean="0"/>
              <a:t>Ай</a:t>
            </a:r>
            <a:r>
              <a:rPr lang="tt-RU" dirty="0" smtClean="0"/>
              <a:t>   </a:t>
            </a:r>
            <a:r>
              <a:rPr lang="tt-RU" dirty="0" smtClean="0">
                <a:solidFill>
                  <a:srgbClr val="C00000"/>
                </a:solidFill>
              </a:rPr>
              <a:t>якты</a:t>
            </a:r>
            <a:r>
              <a:rPr lang="tt-RU" dirty="0" smtClean="0"/>
              <a:t>. (хәбәр)</a:t>
            </a:r>
          </a:p>
          <a:p>
            <a:pPr marL="0" indent="0">
              <a:buNone/>
            </a:pPr>
            <a:endParaRPr lang="tt-RU" dirty="0"/>
          </a:p>
          <a:p>
            <a:pPr marL="0" indent="0">
              <a:buNone/>
            </a:pPr>
            <a:r>
              <a:rPr lang="tt-RU" u="sng" dirty="0" smtClean="0"/>
              <a:t>Кояш</a:t>
            </a:r>
            <a:r>
              <a:rPr lang="tt-RU" dirty="0" smtClean="0"/>
              <a:t>   </a:t>
            </a:r>
            <a:r>
              <a:rPr lang="tt-RU" dirty="0" smtClean="0">
                <a:solidFill>
                  <a:srgbClr val="C00000"/>
                </a:solidFill>
              </a:rPr>
              <a:t>җылы</a:t>
            </a:r>
            <a:r>
              <a:rPr lang="tt-RU" dirty="0" smtClean="0"/>
              <a:t>. (хәбәр)</a:t>
            </a:r>
          </a:p>
          <a:p>
            <a:pPr marL="0" indent="0">
              <a:buNone/>
            </a:pPr>
            <a:endParaRPr lang="tt-RU" dirty="0"/>
          </a:p>
          <a:p>
            <a:pPr marL="0" indent="0">
              <a:buNone/>
            </a:pPr>
            <a:r>
              <a:rPr lang="tt-RU" dirty="0" smtClean="0">
                <a:solidFill>
                  <a:srgbClr val="C00000"/>
                </a:solidFill>
              </a:rPr>
              <a:t>Җылы</a:t>
            </a:r>
            <a:r>
              <a:rPr lang="tt-RU" dirty="0" smtClean="0"/>
              <a:t> </a:t>
            </a:r>
            <a:r>
              <a:rPr lang="tt-RU" u="sng" dirty="0" smtClean="0"/>
              <a:t>кояш</a:t>
            </a:r>
            <a:r>
              <a:rPr lang="tt-RU" dirty="0" smtClean="0"/>
              <a:t> яктырта. (аергыч)</a:t>
            </a:r>
            <a:endParaRPr lang="ru-RU" dirty="0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1283385" y="3284984"/>
            <a:ext cx="1080120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1259632" y="3167577"/>
            <a:ext cx="1080120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1776233" y="4379881"/>
            <a:ext cx="1080120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1823445" y="4509120"/>
            <a:ext cx="1080120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2699792" y="5520355"/>
            <a:ext cx="1296144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2663788" y="5661248"/>
            <a:ext cx="1296144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Полилиния 11"/>
          <p:cNvSpPr/>
          <p:nvPr/>
        </p:nvSpPr>
        <p:spPr>
          <a:xfrm>
            <a:off x="444325" y="5572857"/>
            <a:ext cx="1198566" cy="55419"/>
          </a:xfrm>
          <a:custGeom>
            <a:avLst/>
            <a:gdLst>
              <a:gd name="connsiteX0" fmla="*/ 0 w 1551710"/>
              <a:gd name="connsiteY0" fmla="*/ 55419 h 110837"/>
              <a:gd name="connsiteX1" fmla="*/ 69273 w 1551710"/>
              <a:gd name="connsiteY1" fmla="*/ 13855 h 110837"/>
              <a:gd name="connsiteX2" fmla="*/ 235528 w 1551710"/>
              <a:gd name="connsiteY2" fmla="*/ 27710 h 110837"/>
              <a:gd name="connsiteX3" fmla="*/ 318655 w 1551710"/>
              <a:gd name="connsiteY3" fmla="*/ 83128 h 110837"/>
              <a:gd name="connsiteX4" fmla="*/ 360219 w 1551710"/>
              <a:gd name="connsiteY4" fmla="*/ 96982 h 110837"/>
              <a:gd name="connsiteX5" fmla="*/ 443346 w 1551710"/>
              <a:gd name="connsiteY5" fmla="*/ 83128 h 110837"/>
              <a:gd name="connsiteX6" fmla="*/ 540328 w 1551710"/>
              <a:gd name="connsiteY6" fmla="*/ 27710 h 110837"/>
              <a:gd name="connsiteX7" fmla="*/ 581891 w 1551710"/>
              <a:gd name="connsiteY7" fmla="*/ 13855 h 110837"/>
              <a:gd name="connsiteX8" fmla="*/ 692728 w 1551710"/>
              <a:gd name="connsiteY8" fmla="*/ 41564 h 110837"/>
              <a:gd name="connsiteX9" fmla="*/ 720437 w 1551710"/>
              <a:gd name="connsiteY9" fmla="*/ 83128 h 110837"/>
              <a:gd name="connsiteX10" fmla="*/ 762000 w 1551710"/>
              <a:gd name="connsiteY10" fmla="*/ 110837 h 110837"/>
              <a:gd name="connsiteX11" fmla="*/ 872837 w 1551710"/>
              <a:gd name="connsiteY11" fmla="*/ 96982 h 110837"/>
              <a:gd name="connsiteX12" fmla="*/ 914400 w 1551710"/>
              <a:gd name="connsiteY12" fmla="*/ 69273 h 110837"/>
              <a:gd name="connsiteX13" fmla="*/ 955964 w 1551710"/>
              <a:gd name="connsiteY13" fmla="*/ 55419 h 110837"/>
              <a:gd name="connsiteX14" fmla="*/ 983673 w 1551710"/>
              <a:gd name="connsiteY14" fmla="*/ 13855 h 110837"/>
              <a:gd name="connsiteX15" fmla="*/ 1094510 w 1551710"/>
              <a:gd name="connsiteY15" fmla="*/ 13855 h 110837"/>
              <a:gd name="connsiteX16" fmla="*/ 1136073 w 1551710"/>
              <a:gd name="connsiteY16" fmla="*/ 41564 h 110837"/>
              <a:gd name="connsiteX17" fmla="*/ 1177637 w 1551710"/>
              <a:gd name="connsiteY17" fmla="*/ 83128 h 110837"/>
              <a:gd name="connsiteX18" fmla="*/ 1302328 w 1551710"/>
              <a:gd name="connsiteY18" fmla="*/ 69273 h 110837"/>
              <a:gd name="connsiteX19" fmla="*/ 1454728 w 1551710"/>
              <a:gd name="connsiteY19" fmla="*/ 27710 h 110837"/>
              <a:gd name="connsiteX20" fmla="*/ 1496291 w 1551710"/>
              <a:gd name="connsiteY20" fmla="*/ 55419 h 110837"/>
              <a:gd name="connsiteX21" fmla="*/ 1551710 w 1551710"/>
              <a:gd name="connsiteY21" fmla="*/ 110837 h 11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551710" h="110837">
                <a:moveTo>
                  <a:pt x="0" y="55419"/>
                </a:moveTo>
                <a:cubicBezTo>
                  <a:pt x="23091" y="41564"/>
                  <a:pt x="42529" y="17001"/>
                  <a:pt x="69273" y="13855"/>
                </a:cubicBezTo>
                <a:cubicBezTo>
                  <a:pt x="124503" y="7357"/>
                  <a:pt x="181946" y="12826"/>
                  <a:pt x="235528" y="27710"/>
                </a:cubicBezTo>
                <a:cubicBezTo>
                  <a:pt x="267615" y="36623"/>
                  <a:pt x="287062" y="72597"/>
                  <a:pt x="318655" y="83128"/>
                </a:cubicBezTo>
                <a:lnTo>
                  <a:pt x="360219" y="96982"/>
                </a:lnTo>
                <a:cubicBezTo>
                  <a:pt x="387928" y="92364"/>
                  <a:pt x="416439" y="91200"/>
                  <a:pt x="443346" y="83128"/>
                </a:cubicBezTo>
                <a:cubicBezTo>
                  <a:pt x="504063" y="64913"/>
                  <a:pt x="489314" y="53217"/>
                  <a:pt x="540328" y="27710"/>
                </a:cubicBezTo>
                <a:cubicBezTo>
                  <a:pt x="553390" y="21179"/>
                  <a:pt x="568037" y="18473"/>
                  <a:pt x="581891" y="13855"/>
                </a:cubicBezTo>
                <a:cubicBezTo>
                  <a:pt x="585337" y="14544"/>
                  <a:pt x="678529" y="30205"/>
                  <a:pt x="692728" y="41564"/>
                </a:cubicBezTo>
                <a:cubicBezTo>
                  <a:pt x="705730" y="51966"/>
                  <a:pt x="708663" y="71354"/>
                  <a:pt x="720437" y="83128"/>
                </a:cubicBezTo>
                <a:cubicBezTo>
                  <a:pt x="732211" y="94902"/>
                  <a:pt x="748146" y="101601"/>
                  <a:pt x="762000" y="110837"/>
                </a:cubicBezTo>
                <a:cubicBezTo>
                  <a:pt x="798946" y="106219"/>
                  <a:pt x="836916" y="106779"/>
                  <a:pt x="872837" y="96982"/>
                </a:cubicBezTo>
                <a:cubicBezTo>
                  <a:pt x="888901" y="92601"/>
                  <a:pt x="899507" y="76719"/>
                  <a:pt x="914400" y="69273"/>
                </a:cubicBezTo>
                <a:cubicBezTo>
                  <a:pt x="927462" y="62742"/>
                  <a:pt x="942109" y="60037"/>
                  <a:pt x="955964" y="55419"/>
                </a:cubicBezTo>
                <a:cubicBezTo>
                  <a:pt x="965200" y="41564"/>
                  <a:pt x="970671" y="24257"/>
                  <a:pt x="983673" y="13855"/>
                </a:cubicBezTo>
                <a:cubicBezTo>
                  <a:pt x="1017755" y="-13411"/>
                  <a:pt x="1059002" y="6753"/>
                  <a:pt x="1094510" y="13855"/>
                </a:cubicBezTo>
                <a:cubicBezTo>
                  <a:pt x="1108364" y="23091"/>
                  <a:pt x="1123281" y="30904"/>
                  <a:pt x="1136073" y="41564"/>
                </a:cubicBezTo>
                <a:cubicBezTo>
                  <a:pt x="1151125" y="54107"/>
                  <a:pt x="1158310" y="79907"/>
                  <a:pt x="1177637" y="83128"/>
                </a:cubicBezTo>
                <a:cubicBezTo>
                  <a:pt x="1218887" y="90003"/>
                  <a:pt x="1260764" y="73891"/>
                  <a:pt x="1302328" y="69273"/>
                </a:cubicBezTo>
                <a:cubicBezTo>
                  <a:pt x="1405048" y="793"/>
                  <a:pt x="1352800" y="7324"/>
                  <a:pt x="1454728" y="27710"/>
                </a:cubicBezTo>
                <a:cubicBezTo>
                  <a:pt x="1468582" y="36946"/>
                  <a:pt x="1483499" y="44759"/>
                  <a:pt x="1496291" y="55419"/>
                </a:cubicBezTo>
                <a:cubicBezTo>
                  <a:pt x="1496298" y="55425"/>
                  <a:pt x="1539393" y="98520"/>
                  <a:pt x="1551710" y="110837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228184" y="2798618"/>
            <a:ext cx="609600" cy="609600"/>
          </a:xfrm>
          <a:prstGeom prst="rect">
            <a:avLst/>
          </a:prstGeom>
        </p:spPr>
      </p:pic>
      <p:pic>
        <p:nvPicPr>
          <p:cNvPr id="11" name="Записанный звук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311311" y="407508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087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81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908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t-RU" dirty="0" smtClean="0"/>
              <a:t>Төркемнәрдә эш: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t-RU" dirty="0"/>
              <a:t>бирелгән җөмләләрдән 1 нче </a:t>
            </a:r>
            <a:r>
              <a:rPr lang="tt-RU" dirty="0" smtClean="0"/>
              <a:t>төркем </a:t>
            </a:r>
            <a:r>
              <a:rPr lang="tt-RU" smtClean="0"/>
              <a:t>сыйфатлар җөмләдә </a:t>
            </a:r>
            <a:r>
              <a:rPr lang="tt-RU" dirty="0" smtClean="0"/>
              <a:t>аергыч булып килгән очракларны сайлап алып табли</a:t>
            </a:r>
            <a:r>
              <a:rPr lang="ru-RU" dirty="0" smtClean="0"/>
              <a:t>ц</a:t>
            </a:r>
            <a:r>
              <a:rPr lang="tt-RU" dirty="0" smtClean="0"/>
              <a:t>ага яза,</a:t>
            </a:r>
          </a:p>
          <a:p>
            <a:r>
              <a:rPr lang="tt-RU" dirty="0"/>
              <a:t>бирелгән җөмләләрдән </a:t>
            </a:r>
            <a:r>
              <a:rPr lang="tt-RU" dirty="0" smtClean="0"/>
              <a:t>2 </a:t>
            </a:r>
            <a:r>
              <a:rPr lang="tt-RU" dirty="0"/>
              <a:t>нче </a:t>
            </a:r>
            <a:r>
              <a:rPr lang="tt-RU" dirty="0" smtClean="0"/>
              <a:t>төркем </a:t>
            </a:r>
            <a:r>
              <a:rPr lang="tt-RU" dirty="0"/>
              <a:t>сыйфатлар </a:t>
            </a:r>
            <a:r>
              <a:rPr lang="tt-RU" dirty="0" smtClean="0"/>
              <a:t>җөмләдә хәбәр </a:t>
            </a:r>
            <a:r>
              <a:rPr lang="tt-RU" dirty="0"/>
              <a:t>булып килгән </a:t>
            </a:r>
            <a:r>
              <a:rPr lang="tt-RU" dirty="0" smtClean="0"/>
              <a:t>очракларны </a:t>
            </a:r>
            <a:r>
              <a:rPr lang="tt-RU" dirty="0"/>
              <a:t>сайлап алып табли</a:t>
            </a:r>
            <a:r>
              <a:rPr lang="ru-RU" dirty="0"/>
              <a:t>ц</a:t>
            </a:r>
            <a:r>
              <a:rPr lang="tt-RU" dirty="0"/>
              <a:t>ага </a:t>
            </a:r>
            <a:r>
              <a:rPr lang="tt-RU" dirty="0" smtClean="0"/>
              <a:t>яза.</a:t>
            </a:r>
            <a:endParaRPr lang="tt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34268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t-RU" dirty="0"/>
              <a:t>Сыйфатларның җөмләдәге </a:t>
            </a:r>
            <a:r>
              <a:rPr lang="tt-RU" dirty="0" smtClean="0"/>
              <a:t>ролен билгелә!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t-RU" dirty="0" smtClean="0"/>
              <a:t>Сары яфраклар коела башлады.</a:t>
            </a:r>
          </a:p>
          <a:p>
            <a:r>
              <a:rPr lang="tt-RU" dirty="0" smtClean="0"/>
              <a:t>Бу яфракның төсе яшел.</a:t>
            </a:r>
          </a:p>
          <a:p>
            <a:r>
              <a:rPr lang="tt-RU" dirty="0" smtClean="0"/>
              <a:t>Сары яфраклар коела.</a:t>
            </a:r>
          </a:p>
          <a:p>
            <a:r>
              <a:rPr lang="tt-RU" dirty="0" smtClean="0"/>
              <a:t>Көзен яфраклар сары.</a:t>
            </a:r>
          </a:p>
          <a:p>
            <a:r>
              <a:rPr lang="tt-RU" dirty="0" smtClean="0"/>
              <a:t>Алсу матур күлмәк кигән.</a:t>
            </a:r>
          </a:p>
          <a:p>
            <a:r>
              <a:rPr lang="tt-RU" dirty="0" smtClean="0"/>
              <a:t>Алсуның күлмәге матур.</a:t>
            </a:r>
          </a:p>
          <a:p>
            <a:endParaRPr lang="tt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4754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t-RU" dirty="0" smtClean="0">
                <a:solidFill>
                  <a:srgbClr val="C00000"/>
                </a:solidFill>
              </a:rPr>
              <a:t>Сыйфатларның җөмләдәге роле (тикшерәбез)</a:t>
            </a:r>
            <a:endParaRPr lang="ru-RU" dirty="0">
              <a:solidFill>
                <a:srgbClr val="C000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1183403"/>
              </p:ext>
            </p:extLst>
          </p:nvPr>
        </p:nvGraphicFramePr>
        <p:xfrm>
          <a:off x="611560" y="1484784"/>
          <a:ext cx="8229600" cy="48235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1150647">
                <a:tc>
                  <a:txBody>
                    <a:bodyPr/>
                    <a:lstStyle/>
                    <a:p>
                      <a:pPr algn="ctr"/>
                      <a:r>
                        <a:rPr lang="tt-RU" sz="2800" dirty="0" smtClean="0">
                          <a:solidFill>
                            <a:schemeClr val="tx1"/>
                          </a:solidFill>
                        </a:rPr>
                        <a:t>Сыйфат- аергыч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2800" dirty="0" smtClean="0">
                          <a:solidFill>
                            <a:schemeClr val="tx1"/>
                          </a:solidFill>
                        </a:rPr>
                        <a:t>Сыйфат-хәбәр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11506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t-RU" sz="2800" dirty="0" smtClean="0">
                          <a:solidFill>
                            <a:srgbClr val="C00000"/>
                          </a:solidFill>
                        </a:rPr>
                        <a:t>Сары</a:t>
                      </a:r>
                      <a:r>
                        <a:rPr lang="tt-RU" sz="2800" dirty="0" smtClean="0"/>
                        <a:t> яфраклар коела башлады.</a:t>
                      </a:r>
                    </a:p>
                    <a:p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t-RU" sz="2800" dirty="0" smtClean="0"/>
                        <a:t>Бу яфракның төсе </a:t>
                      </a:r>
                      <a:r>
                        <a:rPr lang="tt-RU" sz="2800" dirty="0" smtClean="0">
                          <a:solidFill>
                            <a:srgbClr val="C00000"/>
                          </a:solidFill>
                        </a:rPr>
                        <a:t>яшел</a:t>
                      </a:r>
                      <a:r>
                        <a:rPr lang="tt-RU" sz="2800" dirty="0" smtClean="0"/>
                        <a:t>.</a:t>
                      </a:r>
                    </a:p>
                    <a:p>
                      <a:endParaRPr lang="ru-RU" sz="2800" dirty="0"/>
                    </a:p>
                  </a:txBody>
                  <a:tcPr/>
                </a:tc>
              </a:tr>
              <a:tr h="11506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t-RU" sz="2800" dirty="0" smtClean="0"/>
                        <a:t>Алсу </a:t>
                      </a:r>
                      <a:r>
                        <a:rPr lang="tt-RU" sz="2800" dirty="0" smtClean="0">
                          <a:solidFill>
                            <a:srgbClr val="C00000"/>
                          </a:solidFill>
                        </a:rPr>
                        <a:t>матур</a:t>
                      </a:r>
                      <a:r>
                        <a:rPr lang="tt-RU" sz="2800" dirty="0" smtClean="0"/>
                        <a:t> күлмәк кигән.</a:t>
                      </a:r>
                    </a:p>
                    <a:p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t-RU" sz="2800" dirty="0" smtClean="0"/>
                        <a:t>Алсуның күлмәге </a:t>
                      </a:r>
                      <a:r>
                        <a:rPr lang="tt-RU" sz="2800" dirty="0" smtClean="0">
                          <a:solidFill>
                            <a:srgbClr val="C00000"/>
                          </a:solidFill>
                        </a:rPr>
                        <a:t>матур.</a:t>
                      </a:r>
                    </a:p>
                    <a:p>
                      <a:endParaRPr lang="ru-RU" sz="2800" dirty="0"/>
                    </a:p>
                  </a:txBody>
                  <a:tcPr/>
                </a:tc>
              </a:tr>
              <a:tr h="11506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t-RU" sz="2800" dirty="0" smtClean="0">
                          <a:solidFill>
                            <a:srgbClr val="C00000"/>
                          </a:solidFill>
                        </a:rPr>
                        <a:t>Сары</a:t>
                      </a:r>
                      <a:r>
                        <a:rPr lang="tt-RU" sz="2800" dirty="0" smtClean="0"/>
                        <a:t> яфраклар коела.</a:t>
                      </a:r>
                    </a:p>
                    <a:p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t-RU" sz="2800" dirty="0" smtClean="0"/>
                        <a:t>Көзен яфраклар </a:t>
                      </a:r>
                      <a:r>
                        <a:rPr lang="tt-RU" sz="2800" dirty="0" smtClean="0">
                          <a:solidFill>
                            <a:srgbClr val="C00000"/>
                          </a:solidFill>
                        </a:rPr>
                        <a:t>сары.</a:t>
                      </a:r>
                    </a:p>
                    <a:p>
                      <a:endParaRPr lang="ru-RU" sz="28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8358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t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Карточкаларда индивидуал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r>
              <a:rPr lang="tt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эш</a:t>
            </a:r>
            <a:br>
              <a:rPr lang="tt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tt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Нокталар урынына сыйфатлар куй, алар нинди җөмлә кисәге булып киләләр? </a:t>
            </a:r>
            <a:r>
              <a:rPr lang="tt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 җөмлә </a:t>
            </a:r>
            <a:r>
              <a:rPr lang="tt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кисәкләренең асларына сыз.</a:t>
            </a:r>
            <a:endParaRPr lang="ru-RU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Көн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..., ... .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Күк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йөзе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... .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Агачлар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...-...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бәскә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төренгән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Морҗалардан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...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төтен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күтәрелә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...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чыпчыклар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йорт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тирәләрендә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чыркылдашып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йөриләр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Бозлавыкта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шау-гөр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килеп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балалар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уйный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Өлкәнрәкләре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тимераякта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...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балалар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чаңгыда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шуа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Балалар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бик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... 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Файдалану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өчен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сыйфатлар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ап-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салкын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матур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аксыл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кечкенә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шат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аяз,йомры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3421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Максат</a:t>
            </a:r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сыйфат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сүз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төркемеменең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җөмләдәге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роле 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белән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таныштыру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аергыч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һәм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хәбәр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булып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килгән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очракларын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карау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фикерләү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сәләтен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игътибарлылыкны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мөстәкыйльлекне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үстерү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төркемнәрдә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эшләгәндә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ярдәмчеллек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күмәк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эш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нәтиҗәләре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өчен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җаваплылык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хисләре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тәрбияләү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04399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-171400"/>
            <a:ext cx="8229600" cy="1143000"/>
          </a:xfrm>
        </p:spPr>
        <p:txBody>
          <a:bodyPr>
            <a:normAutofit/>
          </a:bodyPr>
          <a:lstStyle/>
          <a:p>
            <a:r>
              <a:rPr lang="tt-RU" sz="2800" dirty="0" smtClean="0"/>
              <a:t>Узара тикшеру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836712"/>
            <a:ext cx="8229600" cy="5544616"/>
          </a:xfrm>
        </p:spPr>
        <p:txBody>
          <a:bodyPr>
            <a:normAutofit fontScale="85000" lnSpcReduction="20000"/>
          </a:bodyPr>
          <a:lstStyle/>
          <a:p>
            <a:pPr marL="0" indent="0" algn="just">
              <a:lnSpc>
                <a:spcPct val="170000"/>
              </a:lnSpc>
              <a:buNone/>
            </a:pPr>
            <a:r>
              <a:rPr lang="ru-RU" dirty="0" smtClean="0"/>
              <a:t>     </a:t>
            </a:r>
            <a:r>
              <a:rPr lang="ru-RU" sz="3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Көн</a:t>
            </a:r>
            <a:r>
              <a:rPr lang="ru-RU" sz="3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4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салкын</a:t>
            </a:r>
            <a:r>
              <a:rPr lang="ru-RU" sz="3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4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матур</a:t>
            </a:r>
            <a:r>
              <a:rPr lang="ru-RU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Күк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йөзе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4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аяз</a:t>
            </a:r>
            <a:r>
              <a:rPr lang="ru-RU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Агачлар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ап-</a:t>
            </a:r>
            <a:r>
              <a:rPr lang="ru-RU" sz="34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</a:t>
            </a:r>
            <a:r>
              <a:rPr lang="ru-RU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бәскә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төренгән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Морҗалардан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4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аксыл</a:t>
            </a:r>
            <a:r>
              <a:rPr lang="ru-RU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төтен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күтәрелә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4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Йомры</a:t>
            </a:r>
            <a:r>
              <a:rPr lang="ru-RU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чыпчыклар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йорт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тирәләрендә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чыркылдашып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йөриләр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Бозлавыкта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шау-гөр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килеп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балалар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уйный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Өлкәнрәкләре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тимераякта</a:t>
            </a:r>
            <a:r>
              <a:rPr lang="ru-RU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4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кечкенә</a:t>
            </a:r>
            <a:r>
              <a:rPr lang="ru-RU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балалар</a:t>
            </a:r>
            <a:r>
              <a:rPr lang="ru-RU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чаңгыда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шуа</a:t>
            </a:r>
            <a:r>
              <a:rPr lang="ru-RU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Балалар</a:t>
            </a:r>
            <a:r>
              <a:rPr lang="ru-RU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бик</a:t>
            </a:r>
            <a:r>
              <a:rPr lang="ru-RU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4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шат</a:t>
            </a:r>
            <a:r>
              <a:rPr lang="ru-RU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err="1" smtClean="0"/>
              <a:t>Файдалану</a:t>
            </a:r>
            <a:r>
              <a:rPr lang="ru-RU" dirty="0" smtClean="0"/>
              <a:t> </a:t>
            </a:r>
            <a:r>
              <a:rPr lang="ru-RU" dirty="0" err="1" smtClean="0"/>
              <a:t>өчен</a:t>
            </a:r>
            <a:r>
              <a:rPr lang="ru-RU" dirty="0" smtClean="0"/>
              <a:t> </a:t>
            </a:r>
            <a:r>
              <a:rPr lang="ru-RU" dirty="0" err="1" smtClean="0"/>
              <a:t>сыйфатлар</a:t>
            </a:r>
            <a:r>
              <a:rPr lang="ru-RU" dirty="0" smtClean="0"/>
              <a:t>: ап-</a:t>
            </a:r>
            <a:r>
              <a:rPr lang="ru-RU" dirty="0" err="1" smtClean="0"/>
              <a:t>ак</a:t>
            </a:r>
            <a:r>
              <a:rPr lang="ru-RU" dirty="0"/>
              <a:t>, </a:t>
            </a:r>
            <a:r>
              <a:rPr lang="ru-RU" dirty="0" err="1"/>
              <a:t>салкын</a:t>
            </a:r>
            <a:r>
              <a:rPr lang="ru-RU" dirty="0"/>
              <a:t>, </a:t>
            </a:r>
            <a:r>
              <a:rPr lang="ru-RU" dirty="0" err="1"/>
              <a:t>матур</a:t>
            </a:r>
            <a:r>
              <a:rPr lang="ru-RU" dirty="0" smtClean="0"/>
              <a:t>, </a:t>
            </a:r>
            <a:r>
              <a:rPr lang="ru-RU" dirty="0" err="1" smtClean="0"/>
              <a:t>аксыл</a:t>
            </a:r>
            <a:r>
              <a:rPr lang="ru-RU" dirty="0" smtClean="0"/>
              <a:t>, </a:t>
            </a:r>
            <a:r>
              <a:rPr lang="ru-RU" dirty="0" err="1" smtClean="0"/>
              <a:t>кечкенә</a:t>
            </a:r>
            <a:r>
              <a:rPr lang="ru-RU" dirty="0" smtClean="0"/>
              <a:t>, </a:t>
            </a:r>
            <a:r>
              <a:rPr lang="ru-RU" dirty="0" err="1" smtClean="0"/>
              <a:t>шат</a:t>
            </a:r>
            <a:r>
              <a:rPr lang="ru-RU" dirty="0" smtClean="0"/>
              <a:t>, </a:t>
            </a:r>
            <a:r>
              <a:rPr lang="ru-RU" dirty="0" err="1" smtClean="0"/>
              <a:t>аяз</a:t>
            </a:r>
            <a:r>
              <a:rPr lang="ru-RU" dirty="0" smtClean="0"/>
              <a:t>, </a:t>
            </a:r>
            <a:r>
              <a:rPr lang="ru-RU" dirty="0" err="1" smtClean="0"/>
              <a:t>йомры</a:t>
            </a:r>
            <a:endParaRPr lang="ru-RU" dirty="0"/>
          </a:p>
        </p:txBody>
      </p:sp>
      <p:sp>
        <p:nvSpPr>
          <p:cNvPr id="4" name="Полилиния 3"/>
          <p:cNvSpPr/>
          <p:nvPr/>
        </p:nvSpPr>
        <p:spPr>
          <a:xfrm>
            <a:off x="7571655" y="1484785"/>
            <a:ext cx="1104801" cy="55418"/>
          </a:xfrm>
          <a:custGeom>
            <a:avLst/>
            <a:gdLst>
              <a:gd name="connsiteX0" fmla="*/ 0 w 1551710"/>
              <a:gd name="connsiteY0" fmla="*/ 55419 h 110837"/>
              <a:gd name="connsiteX1" fmla="*/ 69273 w 1551710"/>
              <a:gd name="connsiteY1" fmla="*/ 13855 h 110837"/>
              <a:gd name="connsiteX2" fmla="*/ 235528 w 1551710"/>
              <a:gd name="connsiteY2" fmla="*/ 27710 h 110837"/>
              <a:gd name="connsiteX3" fmla="*/ 318655 w 1551710"/>
              <a:gd name="connsiteY3" fmla="*/ 83128 h 110837"/>
              <a:gd name="connsiteX4" fmla="*/ 360219 w 1551710"/>
              <a:gd name="connsiteY4" fmla="*/ 96982 h 110837"/>
              <a:gd name="connsiteX5" fmla="*/ 443346 w 1551710"/>
              <a:gd name="connsiteY5" fmla="*/ 83128 h 110837"/>
              <a:gd name="connsiteX6" fmla="*/ 540328 w 1551710"/>
              <a:gd name="connsiteY6" fmla="*/ 27710 h 110837"/>
              <a:gd name="connsiteX7" fmla="*/ 581891 w 1551710"/>
              <a:gd name="connsiteY7" fmla="*/ 13855 h 110837"/>
              <a:gd name="connsiteX8" fmla="*/ 692728 w 1551710"/>
              <a:gd name="connsiteY8" fmla="*/ 41564 h 110837"/>
              <a:gd name="connsiteX9" fmla="*/ 720437 w 1551710"/>
              <a:gd name="connsiteY9" fmla="*/ 83128 h 110837"/>
              <a:gd name="connsiteX10" fmla="*/ 762000 w 1551710"/>
              <a:gd name="connsiteY10" fmla="*/ 110837 h 110837"/>
              <a:gd name="connsiteX11" fmla="*/ 872837 w 1551710"/>
              <a:gd name="connsiteY11" fmla="*/ 96982 h 110837"/>
              <a:gd name="connsiteX12" fmla="*/ 914400 w 1551710"/>
              <a:gd name="connsiteY12" fmla="*/ 69273 h 110837"/>
              <a:gd name="connsiteX13" fmla="*/ 955964 w 1551710"/>
              <a:gd name="connsiteY13" fmla="*/ 55419 h 110837"/>
              <a:gd name="connsiteX14" fmla="*/ 983673 w 1551710"/>
              <a:gd name="connsiteY14" fmla="*/ 13855 h 110837"/>
              <a:gd name="connsiteX15" fmla="*/ 1094510 w 1551710"/>
              <a:gd name="connsiteY15" fmla="*/ 13855 h 110837"/>
              <a:gd name="connsiteX16" fmla="*/ 1136073 w 1551710"/>
              <a:gd name="connsiteY16" fmla="*/ 41564 h 110837"/>
              <a:gd name="connsiteX17" fmla="*/ 1177637 w 1551710"/>
              <a:gd name="connsiteY17" fmla="*/ 83128 h 110837"/>
              <a:gd name="connsiteX18" fmla="*/ 1302328 w 1551710"/>
              <a:gd name="connsiteY18" fmla="*/ 69273 h 110837"/>
              <a:gd name="connsiteX19" fmla="*/ 1454728 w 1551710"/>
              <a:gd name="connsiteY19" fmla="*/ 27710 h 110837"/>
              <a:gd name="connsiteX20" fmla="*/ 1496291 w 1551710"/>
              <a:gd name="connsiteY20" fmla="*/ 55419 h 110837"/>
              <a:gd name="connsiteX21" fmla="*/ 1551710 w 1551710"/>
              <a:gd name="connsiteY21" fmla="*/ 110837 h 11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551710" h="110837">
                <a:moveTo>
                  <a:pt x="0" y="55419"/>
                </a:moveTo>
                <a:cubicBezTo>
                  <a:pt x="23091" y="41564"/>
                  <a:pt x="42529" y="17001"/>
                  <a:pt x="69273" y="13855"/>
                </a:cubicBezTo>
                <a:cubicBezTo>
                  <a:pt x="124503" y="7357"/>
                  <a:pt x="181946" y="12826"/>
                  <a:pt x="235528" y="27710"/>
                </a:cubicBezTo>
                <a:cubicBezTo>
                  <a:pt x="267615" y="36623"/>
                  <a:pt x="287062" y="72597"/>
                  <a:pt x="318655" y="83128"/>
                </a:cubicBezTo>
                <a:lnTo>
                  <a:pt x="360219" y="96982"/>
                </a:lnTo>
                <a:cubicBezTo>
                  <a:pt x="387928" y="92364"/>
                  <a:pt x="416439" y="91200"/>
                  <a:pt x="443346" y="83128"/>
                </a:cubicBezTo>
                <a:cubicBezTo>
                  <a:pt x="504063" y="64913"/>
                  <a:pt x="489314" y="53217"/>
                  <a:pt x="540328" y="27710"/>
                </a:cubicBezTo>
                <a:cubicBezTo>
                  <a:pt x="553390" y="21179"/>
                  <a:pt x="568037" y="18473"/>
                  <a:pt x="581891" y="13855"/>
                </a:cubicBezTo>
                <a:cubicBezTo>
                  <a:pt x="585337" y="14544"/>
                  <a:pt x="678529" y="30205"/>
                  <a:pt x="692728" y="41564"/>
                </a:cubicBezTo>
                <a:cubicBezTo>
                  <a:pt x="705730" y="51966"/>
                  <a:pt x="708663" y="71354"/>
                  <a:pt x="720437" y="83128"/>
                </a:cubicBezTo>
                <a:cubicBezTo>
                  <a:pt x="732211" y="94902"/>
                  <a:pt x="748146" y="101601"/>
                  <a:pt x="762000" y="110837"/>
                </a:cubicBezTo>
                <a:cubicBezTo>
                  <a:pt x="798946" y="106219"/>
                  <a:pt x="836916" y="106779"/>
                  <a:pt x="872837" y="96982"/>
                </a:cubicBezTo>
                <a:cubicBezTo>
                  <a:pt x="888901" y="92601"/>
                  <a:pt x="899507" y="76719"/>
                  <a:pt x="914400" y="69273"/>
                </a:cubicBezTo>
                <a:cubicBezTo>
                  <a:pt x="927462" y="62742"/>
                  <a:pt x="942109" y="60037"/>
                  <a:pt x="955964" y="55419"/>
                </a:cubicBezTo>
                <a:cubicBezTo>
                  <a:pt x="965200" y="41564"/>
                  <a:pt x="970671" y="24257"/>
                  <a:pt x="983673" y="13855"/>
                </a:cubicBezTo>
                <a:cubicBezTo>
                  <a:pt x="1017755" y="-13411"/>
                  <a:pt x="1059002" y="6753"/>
                  <a:pt x="1094510" y="13855"/>
                </a:cubicBezTo>
                <a:cubicBezTo>
                  <a:pt x="1108364" y="23091"/>
                  <a:pt x="1123281" y="30904"/>
                  <a:pt x="1136073" y="41564"/>
                </a:cubicBezTo>
                <a:cubicBezTo>
                  <a:pt x="1151125" y="54107"/>
                  <a:pt x="1158310" y="79907"/>
                  <a:pt x="1177637" y="83128"/>
                </a:cubicBezTo>
                <a:cubicBezTo>
                  <a:pt x="1218887" y="90003"/>
                  <a:pt x="1260764" y="73891"/>
                  <a:pt x="1302328" y="69273"/>
                </a:cubicBezTo>
                <a:cubicBezTo>
                  <a:pt x="1405048" y="793"/>
                  <a:pt x="1352800" y="7324"/>
                  <a:pt x="1454728" y="27710"/>
                </a:cubicBezTo>
                <a:cubicBezTo>
                  <a:pt x="1468582" y="36946"/>
                  <a:pt x="1483499" y="44759"/>
                  <a:pt x="1496291" y="55419"/>
                </a:cubicBezTo>
                <a:cubicBezTo>
                  <a:pt x="1496298" y="55425"/>
                  <a:pt x="1539393" y="98520"/>
                  <a:pt x="1551710" y="110837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олилиния 4"/>
          <p:cNvSpPr/>
          <p:nvPr/>
        </p:nvSpPr>
        <p:spPr>
          <a:xfrm>
            <a:off x="6466854" y="2132856"/>
            <a:ext cx="1104801" cy="55418"/>
          </a:xfrm>
          <a:custGeom>
            <a:avLst/>
            <a:gdLst>
              <a:gd name="connsiteX0" fmla="*/ 0 w 1551710"/>
              <a:gd name="connsiteY0" fmla="*/ 55419 h 110837"/>
              <a:gd name="connsiteX1" fmla="*/ 69273 w 1551710"/>
              <a:gd name="connsiteY1" fmla="*/ 13855 h 110837"/>
              <a:gd name="connsiteX2" fmla="*/ 235528 w 1551710"/>
              <a:gd name="connsiteY2" fmla="*/ 27710 h 110837"/>
              <a:gd name="connsiteX3" fmla="*/ 318655 w 1551710"/>
              <a:gd name="connsiteY3" fmla="*/ 83128 h 110837"/>
              <a:gd name="connsiteX4" fmla="*/ 360219 w 1551710"/>
              <a:gd name="connsiteY4" fmla="*/ 96982 h 110837"/>
              <a:gd name="connsiteX5" fmla="*/ 443346 w 1551710"/>
              <a:gd name="connsiteY5" fmla="*/ 83128 h 110837"/>
              <a:gd name="connsiteX6" fmla="*/ 540328 w 1551710"/>
              <a:gd name="connsiteY6" fmla="*/ 27710 h 110837"/>
              <a:gd name="connsiteX7" fmla="*/ 581891 w 1551710"/>
              <a:gd name="connsiteY7" fmla="*/ 13855 h 110837"/>
              <a:gd name="connsiteX8" fmla="*/ 692728 w 1551710"/>
              <a:gd name="connsiteY8" fmla="*/ 41564 h 110837"/>
              <a:gd name="connsiteX9" fmla="*/ 720437 w 1551710"/>
              <a:gd name="connsiteY9" fmla="*/ 83128 h 110837"/>
              <a:gd name="connsiteX10" fmla="*/ 762000 w 1551710"/>
              <a:gd name="connsiteY10" fmla="*/ 110837 h 110837"/>
              <a:gd name="connsiteX11" fmla="*/ 872837 w 1551710"/>
              <a:gd name="connsiteY11" fmla="*/ 96982 h 110837"/>
              <a:gd name="connsiteX12" fmla="*/ 914400 w 1551710"/>
              <a:gd name="connsiteY12" fmla="*/ 69273 h 110837"/>
              <a:gd name="connsiteX13" fmla="*/ 955964 w 1551710"/>
              <a:gd name="connsiteY13" fmla="*/ 55419 h 110837"/>
              <a:gd name="connsiteX14" fmla="*/ 983673 w 1551710"/>
              <a:gd name="connsiteY14" fmla="*/ 13855 h 110837"/>
              <a:gd name="connsiteX15" fmla="*/ 1094510 w 1551710"/>
              <a:gd name="connsiteY15" fmla="*/ 13855 h 110837"/>
              <a:gd name="connsiteX16" fmla="*/ 1136073 w 1551710"/>
              <a:gd name="connsiteY16" fmla="*/ 41564 h 110837"/>
              <a:gd name="connsiteX17" fmla="*/ 1177637 w 1551710"/>
              <a:gd name="connsiteY17" fmla="*/ 83128 h 110837"/>
              <a:gd name="connsiteX18" fmla="*/ 1302328 w 1551710"/>
              <a:gd name="connsiteY18" fmla="*/ 69273 h 110837"/>
              <a:gd name="connsiteX19" fmla="*/ 1454728 w 1551710"/>
              <a:gd name="connsiteY19" fmla="*/ 27710 h 110837"/>
              <a:gd name="connsiteX20" fmla="*/ 1496291 w 1551710"/>
              <a:gd name="connsiteY20" fmla="*/ 55419 h 110837"/>
              <a:gd name="connsiteX21" fmla="*/ 1551710 w 1551710"/>
              <a:gd name="connsiteY21" fmla="*/ 110837 h 11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551710" h="110837">
                <a:moveTo>
                  <a:pt x="0" y="55419"/>
                </a:moveTo>
                <a:cubicBezTo>
                  <a:pt x="23091" y="41564"/>
                  <a:pt x="42529" y="17001"/>
                  <a:pt x="69273" y="13855"/>
                </a:cubicBezTo>
                <a:cubicBezTo>
                  <a:pt x="124503" y="7357"/>
                  <a:pt x="181946" y="12826"/>
                  <a:pt x="235528" y="27710"/>
                </a:cubicBezTo>
                <a:cubicBezTo>
                  <a:pt x="267615" y="36623"/>
                  <a:pt x="287062" y="72597"/>
                  <a:pt x="318655" y="83128"/>
                </a:cubicBezTo>
                <a:lnTo>
                  <a:pt x="360219" y="96982"/>
                </a:lnTo>
                <a:cubicBezTo>
                  <a:pt x="387928" y="92364"/>
                  <a:pt x="416439" y="91200"/>
                  <a:pt x="443346" y="83128"/>
                </a:cubicBezTo>
                <a:cubicBezTo>
                  <a:pt x="504063" y="64913"/>
                  <a:pt x="489314" y="53217"/>
                  <a:pt x="540328" y="27710"/>
                </a:cubicBezTo>
                <a:cubicBezTo>
                  <a:pt x="553390" y="21179"/>
                  <a:pt x="568037" y="18473"/>
                  <a:pt x="581891" y="13855"/>
                </a:cubicBezTo>
                <a:cubicBezTo>
                  <a:pt x="585337" y="14544"/>
                  <a:pt x="678529" y="30205"/>
                  <a:pt x="692728" y="41564"/>
                </a:cubicBezTo>
                <a:cubicBezTo>
                  <a:pt x="705730" y="51966"/>
                  <a:pt x="708663" y="71354"/>
                  <a:pt x="720437" y="83128"/>
                </a:cubicBezTo>
                <a:cubicBezTo>
                  <a:pt x="732211" y="94902"/>
                  <a:pt x="748146" y="101601"/>
                  <a:pt x="762000" y="110837"/>
                </a:cubicBezTo>
                <a:cubicBezTo>
                  <a:pt x="798946" y="106219"/>
                  <a:pt x="836916" y="106779"/>
                  <a:pt x="872837" y="96982"/>
                </a:cubicBezTo>
                <a:cubicBezTo>
                  <a:pt x="888901" y="92601"/>
                  <a:pt x="899507" y="76719"/>
                  <a:pt x="914400" y="69273"/>
                </a:cubicBezTo>
                <a:cubicBezTo>
                  <a:pt x="927462" y="62742"/>
                  <a:pt x="942109" y="60037"/>
                  <a:pt x="955964" y="55419"/>
                </a:cubicBezTo>
                <a:cubicBezTo>
                  <a:pt x="965200" y="41564"/>
                  <a:pt x="970671" y="24257"/>
                  <a:pt x="983673" y="13855"/>
                </a:cubicBezTo>
                <a:cubicBezTo>
                  <a:pt x="1017755" y="-13411"/>
                  <a:pt x="1059002" y="6753"/>
                  <a:pt x="1094510" y="13855"/>
                </a:cubicBezTo>
                <a:cubicBezTo>
                  <a:pt x="1108364" y="23091"/>
                  <a:pt x="1123281" y="30904"/>
                  <a:pt x="1136073" y="41564"/>
                </a:cubicBezTo>
                <a:cubicBezTo>
                  <a:pt x="1151125" y="54107"/>
                  <a:pt x="1158310" y="79907"/>
                  <a:pt x="1177637" y="83128"/>
                </a:cubicBezTo>
                <a:cubicBezTo>
                  <a:pt x="1218887" y="90003"/>
                  <a:pt x="1260764" y="73891"/>
                  <a:pt x="1302328" y="69273"/>
                </a:cubicBezTo>
                <a:cubicBezTo>
                  <a:pt x="1405048" y="793"/>
                  <a:pt x="1352800" y="7324"/>
                  <a:pt x="1454728" y="27710"/>
                </a:cubicBezTo>
                <a:cubicBezTo>
                  <a:pt x="1468582" y="36946"/>
                  <a:pt x="1483499" y="44759"/>
                  <a:pt x="1496291" y="55419"/>
                </a:cubicBezTo>
                <a:cubicBezTo>
                  <a:pt x="1496298" y="55425"/>
                  <a:pt x="1539393" y="98520"/>
                  <a:pt x="1551710" y="110837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олилиния 5"/>
          <p:cNvSpPr/>
          <p:nvPr/>
        </p:nvSpPr>
        <p:spPr>
          <a:xfrm>
            <a:off x="611560" y="4797152"/>
            <a:ext cx="1104801" cy="55418"/>
          </a:xfrm>
          <a:custGeom>
            <a:avLst/>
            <a:gdLst>
              <a:gd name="connsiteX0" fmla="*/ 0 w 1551710"/>
              <a:gd name="connsiteY0" fmla="*/ 55419 h 110837"/>
              <a:gd name="connsiteX1" fmla="*/ 69273 w 1551710"/>
              <a:gd name="connsiteY1" fmla="*/ 13855 h 110837"/>
              <a:gd name="connsiteX2" fmla="*/ 235528 w 1551710"/>
              <a:gd name="connsiteY2" fmla="*/ 27710 h 110837"/>
              <a:gd name="connsiteX3" fmla="*/ 318655 w 1551710"/>
              <a:gd name="connsiteY3" fmla="*/ 83128 h 110837"/>
              <a:gd name="connsiteX4" fmla="*/ 360219 w 1551710"/>
              <a:gd name="connsiteY4" fmla="*/ 96982 h 110837"/>
              <a:gd name="connsiteX5" fmla="*/ 443346 w 1551710"/>
              <a:gd name="connsiteY5" fmla="*/ 83128 h 110837"/>
              <a:gd name="connsiteX6" fmla="*/ 540328 w 1551710"/>
              <a:gd name="connsiteY6" fmla="*/ 27710 h 110837"/>
              <a:gd name="connsiteX7" fmla="*/ 581891 w 1551710"/>
              <a:gd name="connsiteY7" fmla="*/ 13855 h 110837"/>
              <a:gd name="connsiteX8" fmla="*/ 692728 w 1551710"/>
              <a:gd name="connsiteY8" fmla="*/ 41564 h 110837"/>
              <a:gd name="connsiteX9" fmla="*/ 720437 w 1551710"/>
              <a:gd name="connsiteY9" fmla="*/ 83128 h 110837"/>
              <a:gd name="connsiteX10" fmla="*/ 762000 w 1551710"/>
              <a:gd name="connsiteY10" fmla="*/ 110837 h 110837"/>
              <a:gd name="connsiteX11" fmla="*/ 872837 w 1551710"/>
              <a:gd name="connsiteY11" fmla="*/ 96982 h 110837"/>
              <a:gd name="connsiteX12" fmla="*/ 914400 w 1551710"/>
              <a:gd name="connsiteY12" fmla="*/ 69273 h 110837"/>
              <a:gd name="connsiteX13" fmla="*/ 955964 w 1551710"/>
              <a:gd name="connsiteY13" fmla="*/ 55419 h 110837"/>
              <a:gd name="connsiteX14" fmla="*/ 983673 w 1551710"/>
              <a:gd name="connsiteY14" fmla="*/ 13855 h 110837"/>
              <a:gd name="connsiteX15" fmla="*/ 1094510 w 1551710"/>
              <a:gd name="connsiteY15" fmla="*/ 13855 h 110837"/>
              <a:gd name="connsiteX16" fmla="*/ 1136073 w 1551710"/>
              <a:gd name="connsiteY16" fmla="*/ 41564 h 110837"/>
              <a:gd name="connsiteX17" fmla="*/ 1177637 w 1551710"/>
              <a:gd name="connsiteY17" fmla="*/ 83128 h 110837"/>
              <a:gd name="connsiteX18" fmla="*/ 1302328 w 1551710"/>
              <a:gd name="connsiteY18" fmla="*/ 69273 h 110837"/>
              <a:gd name="connsiteX19" fmla="*/ 1454728 w 1551710"/>
              <a:gd name="connsiteY19" fmla="*/ 27710 h 110837"/>
              <a:gd name="connsiteX20" fmla="*/ 1496291 w 1551710"/>
              <a:gd name="connsiteY20" fmla="*/ 55419 h 110837"/>
              <a:gd name="connsiteX21" fmla="*/ 1551710 w 1551710"/>
              <a:gd name="connsiteY21" fmla="*/ 110837 h 11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551710" h="110837">
                <a:moveTo>
                  <a:pt x="0" y="55419"/>
                </a:moveTo>
                <a:cubicBezTo>
                  <a:pt x="23091" y="41564"/>
                  <a:pt x="42529" y="17001"/>
                  <a:pt x="69273" y="13855"/>
                </a:cubicBezTo>
                <a:cubicBezTo>
                  <a:pt x="124503" y="7357"/>
                  <a:pt x="181946" y="12826"/>
                  <a:pt x="235528" y="27710"/>
                </a:cubicBezTo>
                <a:cubicBezTo>
                  <a:pt x="267615" y="36623"/>
                  <a:pt x="287062" y="72597"/>
                  <a:pt x="318655" y="83128"/>
                </a:cubicBezTo>
                <a:lnTo>
                  <a:pt x="360219" y="96982"/>
                </a:lnTo>
                <a:cubicBezTo>
                  <a:pt x="387928" y="92364"/>
                  <a:pt x="416439" y="91200"/>
                  <a:pt x="443346" y="83128"/>
                </a:cubicBezTo>
                <a:cubicBezTo>
                  <a:pt x="504063" y="64913"/>
                  <a:pt x="489314" y="53217"/>
                  <a:pt x="540328" y="27710"/>
                </a:cubicBezTo>
                <a:cubicBezTo>
                  <a:pt x="553390" y="21179"/>
                  <a:pt x="568037" y="18473"/>
                  <a:pt x="581891" y="13855"/>
                </a:cubicBezTo>
                <a:cubicBezTo>
                  <a:pt x="585337" y="14544"/>
                  <a:pt x="678529" y="30205"/>
                  <a:pt x="692728" y="41564"/>
                </a:cubicBezTo>
                <a:cubicBezTo>
                  <a:pt x="705730" y="51966"/>
                  <a:pt x="708663" y="71354"/>
                  <a:pt x="720437" y="83128"/>
                </a:cubicBezTo>
                <a:cubicBezTo>
                  <a:pt x="732211" y="94902"/>
                  <a:pt x="748146" y="101601"/>
                  <a:pt x="762000" y="110837"/>
                </a:cubicBezTo>
                <a:cubicBezTo>
                  <a:pt x="798946" y="106219"/>
                  <a:pt x="836916" y="106779"/>
                  <a:pt x="872837" y="96982"/>
                </a:cubicBezTo>
                <a:cubicBezTo>
                  <a:pt x="888901" y="92601"/>
                  <a:pt x="899507" y="76719"/>
                  <a:pt x="914400" y="69273"/>
                </a:cubicBezTo>
                <a:cubicBezTo>
                  <a:pt x="927462" y="62742"/>
                  <a:pt x="942109" y="60037"/>
                  <a:pt x="955964" y="55419"/>
                </a:cubicBezTo>
                <a:cubicBezTo>
                  <a:pt x="965200" y="41564"/>
                  <a:pt x="970671" y="24257"/>
                  <a:pt x="983673" y="13855"/>
                </a:cubicBezTo>
                <a:cubicBezTo>
                  <a:pt x="1017755" y="-13411"/>
                  <a:pt x="1059002" y="6753"/>
                  <a:pt x="1094510" y="13855"/>
                </a:cubicBezTo>
                <a:cubicBezTo>
                  <a:pt x="1108364" y="23091"/>
                  <a:pt x="1123281" y="30904"/>
                  <a:pt x="1136073" y="41564"/>
                </a:cubicBezTo>
                <a:cubicBezTo>
                  <a:pt x="1151125" y="54107"/>
                  <a:pt x="1158310" y="79907"/>
                  <a:pt x="1177637" y="83128"/>
                </a:cubicBezTo>
                <a:cubicBezTo>
                  <a:pt x="1218887" y="90003"/>
                  <a:pt x="1260764" y="73891"/>
                  <a:pt x="1302328" y="69273"/>
                </a:cubicBezTo>
                <a:cubicBezTo>
                  <a:pt x="1405048" y="793"/>
                  <a:pt x="1352800" y="7324"/>
                  <a:pt x="1454728" y="27710"/>
                </a:cubicBezTo>
                <a:cubicBezTo>
                  <a:pt x="1468582" y="36946"/>
                  <a:pt x="1483499" y="44759"/>
                  <a:pt x="1496291" y="55419"/>
                </a:cubicBezTo>
                <a:cubicBezTo>
                  <a:pt x="1496298" y="55425"/>
                  <a:pt x="1539393" y="98520"/>
                  <a:pt x="1551710" y="110837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олилиния 6"/>
          <p:cNvSpPr/>
          <p:nvPr/>
        </p:nvSpPr>
        <p:spPr>
          <a:xfrm>
            <a:off x="2411760" y="2852936"/>
            <a:ext cx="1104801" cy="55418"/>
          </a:xfrm>
          <a:custGeom>
            <a:avLst/>
            <a:gdLst>
              <a:gd name="connsiteX0" fmla="*/ 0 w 1551710"/>
              <a:gd name="connsiteY0" fmla="*/ 55419 h 110837"/>
              <a:gd name="connsiteX1" fmla="*/ 69273 w 1551710"/>
              <a:gd name="connsiteY1" fmla="*/ 13855 h 110837"/>
              <a:gd name="connsiteX2" fmla="*/ 235528 w 1551710"/>
              <a:gd name="connsiteY2" fmla="*/ 27710 h 110837"/>
              <a:gd name="connsiteX3" fmla="*/ 318655 w 1551710"/>
              <a:gd name="connsiteY3" fmla="*/ 83128 h 110837"/>
              <a:gd name="connsiteX4" fmla="*/ 360219 w 1551710"/>
              <a:gd name="connsiteY4" fmla="*/ 96982 h 110837"/>
              <a:gd name="connsiteX5" fmla="*/ 443346 w 1551710"/>
              <a:gd name="connsiteY5" fmla="*/ 83128 h 110837"/>
              <a:gd name="connsiteX6" fmla="*/ 540328 w 1551710"/>
              <a:gd name="connsiteY6" fmla="*/ 27710 h 110837"/>
              <a:gd name="connsiteX7" fmla="*/ 581891 w 1551710"/>
              <a:gd name="connsiteY7" fmla="*/ 13855 h 110837"/>
              <a:gd name="connsiteX8" fmla="*/ 692728 w 1551710"/>
              <a:gd name="connsiteY8" fmla="*/ 41564 h 110837"/>
              <a:gd name="connsiteX9" fmla="*/ 720437 w 1551710"/>
              <a:gd name="connsiteY9" fmla="*/ 83128 h 110837"/>
              <a:gd name="connsiteX10" fmla="*/ 762000 w 1551710"/>
              <a:gd name="connsiteY10" fmla="*/ 110837 h 110837"/>
              <a:gd name="connsiteX11" fmla="*/ 872837 w 1551710"/>
              <a:gd name="connsiteY11" fmla="*/ 96982 h 110837"/>
              <a:gd name="connsiteX12" fmla="*/ 914400 w 1551710"/>
              <a:gd name="connsiteY12" fmla="*/ 69273 h 110837"/>
              <a:gd name="connsiteX13" fmla="*/ 955964 w 1551710"/>
              <a:gd name="connsiteY13" fmla="*/ 55419 h 110837"/>
              <a:gd name="connsiteX14" fmla="*/ 983673 w 1551710"/>
              <a:gd name="connsiteY14" fmla="*/ 13855 h 110837"/>
              <a:gd name="connsiteX15" fmla="*/ 1094510 w 1551710"/>
              <a:gd name="connsiteY15" fmla="*/ 13855 h 110837"/>
              <a:gd name="connsiteX16" fmla="*/ 1136073 w 1551710"/>
              <a:gd name="connsiteY16" fmla="*/ 41564 h 110837"/>
              <a:gd name="connsiteX17" fmla="*/ 1177637 w 1551710"/>
              <a:gd name="connsiteY17" fmla="*/ 83128 h 110837"/>
              <a:gd name="connsiteX18" fmla="*/ 1302328 w 1551710"/>
              <a:gd name="connsiteY18" fmla="*/ 69273 h 110837"/>
              <a:gd name="connsiteX19" fmla="*/ 1454728 w 1551710"/>
              <a:gd name="connsiteY19" fmla="*/ 27710 h 110837"/>
              <a:gd name="connsiteX20" fmla="*/ 1496291 w 1551710"/>
              <a:gd name="connsiteY20" fmla="*/ 55419 h 110837"/>
              <a:gd name="connsiteX21" fmla="*/ 1551710 w 1551710"/>
              <a:gd name="connsiteY21" fmla="*/ 110837 h 11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551710" h="110837">
                <a:moveTo>
                  <a:pt x="0" y="55419"/>
                </a:moveTo>
                <a:cubicBezTo>
                  <a:pt x="23091" y="41564"/>
                  <a:pt x="42529" y="17001"/>
                  <a:pt x="69273" y="13855"/>
                </a:cubicBezTo>
                <a:cubicBezTo>
                  <a:pt x="124503" y="7357"/>
                  <a:pt x="181946" y="12826"/>
                  <a:pt x="235528" y="27710"/>
                </a:cubicBezTo>
                <a:cubicBezTo>
                  <a:pt x="267615" y="36623"/>
                  <a:pt x="287062" y="72597"/>
                  <a:pt x="318655" y="83128"/>
                </a:cubicBezTo>
                <a:lnTo>
                  <a:pt x="360219" y="96982"/>
                </a:lnTo>
                <a:cubicBezTo>
                  <a:pt x="387928" y="92364"/>
                  <a:pt x="416439" y="91200"/>
                  <a:pt x="443346" y="83128"/>
                </a:cubicBezTo>
                <a:cubicBezTo>
                  <a:pt x="504063" y="64913"/>
                  <a:pt x="489314" y="53217"/>
                  <a:pt x="540328" y="27710"/>
                </a:cubicBezTo>
                <a:cubicBezTo>
                  <a:pt x="553390" y="21179"/>
                  <a:pt x="568037" y="18473"/>
                  <a:pt x="581891" y="13855"/>
                </a:cubicBezTo>
                <a:cubicBezTo>
                  <a:pt x="585337" y="14544"/>
                  <a:pt x="678529" y="30205"/>
                  <a:pt x="692728" y="41564"/>
                </a:cubicBezTo>
                <a:cubicBezTo>
                  <a:pt x="705730" y="51966"/>
                  <a:pt x="708663" y="71354"/>
                  <a:pt x="720437" y="83128"/>
                </a:cubicBezTo>
                <a:cubicBezTo>
                  <a:pt x="732211" y="94902"/>
                  <a:pt x="748146" y="101601"/>
                  <a:pt x="762000" y="110837"/>
                </a:cubicBezTo>
                <a:cubicBezTo>
                  <a:pt x="798946" y="106219"/>
                  <a:pt x="836916" y="106779"/>
                  <a:pt x="872837" y="96982"/>
                </a:cubicBezTo>
                <a:cubicBezTo>
                  <a:pt x="888901" y="92601"/>
                  <a:pt x="899507" y="76719"/>
                  <a:pt x="914400" y="69273"/>
                </a:cubicBezTo>
                <a:cubicBezTo>
                  <a:pt x="927462" y="62742"/>
                  <a:pt x="942109" y="60037"/>
                  <a:pt x="955964" y="55419"/>
                </a:cubicBezTo>
                <a:cubicBezTo>
                  <a:pt x="965200" y="41564"/>
                  <a:pt x="970671" y="24257"/>
                  <a:pt x="983673" y="13855"/>
                </a:cubicBezTo>
                <a:cubicBezTo>
                  <a:pt x="1017755" y="-13411"/>
                  <a:pt x="1059002" y="6753"/>
                  <a:pt x="1094510" y="13855"/>
                </a:cubicBezTo>
                <a:cubicBezTo>
                  <a:pt x="1108364" y="23091"/>
                  <a:pt x="1123281" y="30904"/>
                  <a:pt x="1136073" y="41564"/>
                </a:cubicBezTo>
                <a:cubicBezTo>
                  <a:pt x="1151125" y="54107"/>
                  <a:pt x="1158310" y="79907"/>
                  <a:pt x="1177637" y="83128"/>
                </a:cubicBezTo>
                <a:cubicBezTo>
                  <a:pt x="1218887" y="90003"/>
                  <a:pt x="1260764" y="73891"/>
                  <a:pt x="1302328" y="69273"/>
                </a:cubicBezTo>
                <a:cubicBezTo>
                  <a:pt x="1405048" y="793"/>
                  <a:pt x="1352800" y="7324"/>
                  <a:pt x="1454728" y="27710"/>
                </a:cubicBezTo>
                <a:cubicBezTo>
                  <a:pt x="1468582" y="36946"/>
                  <a:pt x="1483499" y="44759"/>
                  <a:pt x="1496291" y="55419"/>
                </a:cubicBezTo>
                <a:cubicBezTo>
                  <a:pt x="1496298" y="55425"/>
                  <a:pt x="1539393" y="98520"/>
                  <a:pt x="1551710" y="110837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2976501" y="1484785"/>
            <a:ext cx="1080120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2976501" y="1572282"/>
            <a:ext cx="1080120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1716361" y="1484785"/>
            <a:ext cx="1080120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1707559" y="1596690"/>
            <a:ext cx="1080120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5386734" y="1484785"/>
            <a:ext cx="1080120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5386734" y="1572282"/>
            <a:ext cx="1080120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7740352" y="4797152"/>
            <a:ext cx="1080120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7740352" y="4884649"/>
            <a:ext cx="1080120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72109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t-RU" dirty="0" smtClean="0"/>
              <a:t>Тест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t-RU" dirty="0" smtClean="0"/>
              <a:t>1.</a:t>
            </a:r>
            <a:r>
              <a:rPr lang="ru-RU" dirty="0"/>
              <a:t> </a:t>
            </a:r>
            <a:r>
              <a:rPr lang="ru-RU" dirty="0" err="1"/>
              <a:t>Сыйфат</a:t>
            </a:r>
            <a:r>
              <a:rPr lang="ru-RU" dirty="0"/>
              <a:t> </a:t>
            </a:r>
            <a:r>
              <a:rPr lang="ru-RU" dirty="0" err="1"/>
              <a:t>ачыклап</a:t>
            </a:r>
            <a:r>
              <a:rPr lang="ru-RU" dirty="0"/>
              <a:t> </a:t>
            </a:r>
            <a:r>
              <a:rPr lang="ru-RU" dirty="0" err="1"/>
              <a:t>килгән</a:t>
            </a:r>
            <a:r>
              <a:rPr lang="ru-RU" dirty="0"/>
              <a:t> </a:t>
            </a:r>
            <a:r>
              <a:rPr lang="ru-RU" dirty="0" err="1"/>
              <a:t>исем</a:t>
            </a:r>
            <a:r>
              <a:rPr lang="ru-RU" dirty="0"/>
              <a:t> </a:t>
            </a:r>
            <a:r>
              <a:rPr lang="ru-RU" dirty="0" err="1"/>
              <a:t>ничек</a:t>
            </a:r>
            <a:r>
              <a:rPr lang="ru-RU" dirty="0"/>
              <a:t> </a:t>
            </a:r>
            <a:r>
              <a:rPr lang="ru-RU" dirty="0" err="1"/>
              <a:t>дип</a:t>
            </a:r>
            <a:r>
              <a:rPr lang="ru-RU" dirty="0"/>
              <a:t> </a:t>
            </a:r>
            <a:r>
              <a:rPr lang="ru-RU" dirty="0" err="1"/>
              <a:t>атала</a:t>
            </a:r>
            <a:r>
              <a:rPr lang="ru-RU" dirty="0"/>
              <a:t>?</a:t>
            </a:r>
          </a:p>
          <a:p>
            <a:pPr marL="0" indent="0">
              <a:buNone/>
            </a:pPr>
            <a:r>
              <a:rPr lang="ru-RU" dirty="0"/>
              <a:t>       а) </a:t>
            </a:r>
            <a:r>
              <a:rPr lang="ru-RU" dirty="0" err="1"/>
              <a:t>сыйфатланмыш</a:t>
            </a:r>
            <a:r>
              <a:rPr lang="ru-RU" dirty="0"/>
              <a:t>;</a:t>
            </a:r>
          </a:p>
          <a:p>
            <a:pPr marL="0" indent="0">
              <a:buNone/>
            </a:pPr>
            <a:r>
              <a:rPr lang="ru-RU" dirty="0"/>
              <a:t>       ә) </a:t>
            </a:r>
            <a:r>
              <a:rPr lang="ru-RU" dirty="0" err="1"/>
              <a:t>саналмыш</a:t>
            </a:r>
            <a:r>
              <a:rPr lang="ru-RU" dirty="0"/>
              <a:t>;</a:t>
            </a:r>
          </a:p>
          <a:p>
            <a:pPr marL="0" indent="0">
              <a:buNone/>
            </a:pPr>
            <a:r>
              <a:rPr lang="ru-RU" dirty="0"/>
              <a:t>      </a:t>
            </a:r>
            <a:r>
              <a:rPr lang="ru-RU" dirty="0" smtClean="0"/>
              <a:t> б</a:t>
            </a:r>
            <a:r>
              <a:rPr lang="ru-RU" dirty="0"/>
              <a:t>) </a:t>
            </a:r>
            <a:r>
              <a:rPr lang="ru-RU" dirty="0" err="1"/>
              <a:t>аныкланмыш</a:t>
            </a:r>
            <a:r>
              <a:rPr lang="ru-RU" dirty="0"/>
              <a:t>.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28222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t-RU" dirty="0" smtClean="0"/>
              <a:t>Тест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t-RU" dirty="0" smtClean="0"/>
              <a:t>2.</a:t>
            </a:r>
            <a:r>
              <a:rPr lang="ru-RU" dirty="0"/>
              <a:t> </a:t>
            </a:r>
            <a:r>
              <a:rPr lang="ru-RU" dirty="0" err="1"/>
              <a:t>Сыйфатлар</a:t>
            </a:r>
            <a:r>
              <a:rPr lang="ru-RU" dirty="0"/>
              <a:t> </a:t>
            </a:r>
            <a:r>
              <a:rPr lang="ru-RU" dirty="0" err="1"/>
              <a:t>нинди</a:t>
            </a:r>
            <a:r>
              <a:rPr lang="ru-RU" dirty="0"/>
              <a:t> </a:t>
            </a:r>
            <a:r>
              <a:rPr lang="ru-RU" dirty="0" err="1"/>
              <a:t>җөмлә</a:t>
            </a:r>
            <a:r>
              <a:rPr lang="ru-RU" dirty="0"/>
              <a:t> </a:t>
            </a:r>
            <a:r>
              <a:rPr lang="ru-RU" dirty="0" err="1"/>
              <a:t>кисәге</a:t>
            </a:r>
            <a:r>
              <a:rPr lang="ru-RU" dirty="0"/>
              <a:t> </a:t>
            </a:r>
            <a:r>
              <a:rPr lang="ru-RU" dirty="0" err="1"/>
              <a:t>булып</a:t>
            </a:r>
            <a:r>
              <a:rPr lang="ru-RU" dirty="0"/>
              <a:t> </a:t>
            </a:r>
            <a:r>
              <a:rPr lang="ru-RU" dirty="0" err="1"/>
              <a:t>килә</a:t>
            </a:r>
            <a:r>
              <a:rPr lang="ru-RU" dirty="0"/>
              <a:t>?</a:t>
            </a:r>
          </a:p>
          <a:p>
            <a:pPr marL="0" indent="0">
              <a:buNone/>
            </a:pPr>
            <a:r>
              <a:rPr lang="ru-RU" dirty="0"/>
              <a:t>     а) </a:t>
            </a:r>
            <a:r>
              <a:rPr lang="ru-RU" dirty="0" err="1" smtClean="0"/>
              <a:t>хәл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     ә) </a:t>
            </a:r>
            <a:r>
              <a:rPr lang="ru-RU" dirty="0" err="1" smtClean="0"/>
              <a:t>хәбәр</a:t>
            </a:r>
            <a:r>
              <a:rPr lang="ru-RU" dirty="0" smtClean="0"/>
              <a:t>;</a:t>
            </a:r>
          </a:p>
          <a:p>
            <a:pPr marL="0" indent="0">
              <a:buNone/>
            </a:pPr>
            <a:r>
              <a:rPr lang="ru-RU" dirty="0"/>
              <a:t>     </a:t>
            </a:r>
            <a:r>
              <a:rPr lang="ru-RU" dirty="0" smtClean="0"/>
              <a:t>б) </a:t>
            </a:r>
            <a:r>
              <a:rPr lang="ru-RU" dirty="0" err="1"/>
              <a:t>аергыч</a:t>
            </a:r>
            <a:r>
              <a:rPr lang="ru-RU" dirty="0"/>
              <a:t>, </a:t>
            </a:r>
            <a:r>
              <a:rPr lang="ru-RU" dirty="0" err="1" smtClean="0"/>
              <a:t>хәбәр</a:t>
            </a:r>
            <a:r>
              <a:rPr lang="ru-RU" dirty="0" smtClean="0"/>
              <a:t>,</a:t>
            </a:r>
          </a:p>
          <a:p>
            <a:pPr marL="0" indent="0">
              <a:buNone/>
            </a:pPr>
            <a:r>
              <a:rPr lang="tt-RU" dirty="0"/>
              <a:t> </a:t>
            </a:r>
            <a:r>
              <a:rPr lang="tt-RU" dirty="0" smtClean="0"/>
              <a:t>    в) аергыч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17775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t-RU" dirty="0" smtClean="0"/>
              <a:t>Тест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 smtClean="0"/>
              <a:t>3.Түбәндәге </a:t>
            </a:r>
            <a:r>
              <a:rPr lang="ru-RU" dirty="0" err="1"/>
              <a:t>сыйфатлар</a:t>
            </a:r>
            <a:r>
              <a:rPr lang="ru-RU" dirty="0"/>
              <a:t> </a:t>
            </a:r>
            <a:r>
              <a:rPr lang="ru-RU" dirty="0" err="1"/>
              <a:t>нинди</a:t>
            </a:r>
            <a:r>
              <a:rPr lang="ru-RU" dirty="0"/>
              <a:t> </a:t>
            </a:r>
            <a:r>
              <a:rPr lang="ru-RU" dirty="0" err="1"/>
              <a:t>җөмлә</a:t>
            </a:r>
            <a:r>
              <a:rPr lang="ru-RU" dirty="0"/>
              <a:t> </a:t>
            </a:r>
            <a:r>
              <a:rPr lang="ru-RU" dirty="0" err="1"/>
              <a:t>кисәге</a:t>
            </a:r>
            <a:r>
              <a:rPr lang="ru-RU" dirty="0"/>
              <a:t> </a:t>
            </a:r>
            <a:r>
              <a:rPr lang="ru-RU" dirty="0" err="1"/>
              <a:t>булып</a:t>
            </a:r>
            <a:r>
              <a:rPr lang="ru-RU" dirty="0"/>
              <a:t> </a:t>
            </a:r>
            <a:r>
              <a:rPr lang="ru-RU" dirty="0" err="1" smtClean="0"/>
              <a:t>килер</a:t>
            </a:r>
            <a:r>
              <a:rPr lang="ru-RU" dirty="0" smtClean="0"/>
              <a:t> </a:t>
            </a:r>
            <a:r>
              <a:rPr lang="ru-RU" dirty="0" err="1" smtClean="0"/>
              <a:t>икән</a:t>
            </a:r>
            <a:r>
              <a:rPr lang="ru-RU" dirty="0" smtClean="0"/>
              <a:t>?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pPr marL="0" indent="0">
              <a:buNone/>
            </a:pPr>
            <a:r>
              <a:rPr lang="ru-RU" dirty="0" err="1">
                <a:solidFill>
                  <a:srgbClr val="C00000"/>
                </a:solidFill>
              </a:rPr>
              <a:t>Зур</a:t>
            </a: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dirty="0" err="1">
                <a:solidFill>
                  <a:srgbClr val="C00000"/>
                </a:solidFill>
              </a:rPr>
              <a:t>йорт</a:t>
            </a:r>
            <a:r>
              <a:rPr lang="ru-RU" dirty="0">
                <a:solidFill>
                  <a:srgbClr val="C00000"/>
                </a:solidFill>
              </a:rPr>
              <a:t>, </a:t>
            </a:r>
            <a:r>
              <a:rPr lang="ru-RU" dirty="0" err="1">
                <a:solidFill>
                  <a:srgbClr val="C00000"/>
                </a:solidFill>
              </a:rPr>
              <a:t>түгәрәк</a:t>
            </a: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dirty="0" err="1">
                <a:solidFill>
                  <a:srgbClr val="C00000"/>
                </a:solidFill>
              </a:rPr>
              <a:t>өстәл</a:t>
            </a:r>
            <a:r>
              <a:rPr lang="ru-RU" dirty="0">
                <a:solidFill>
                  <a:srgbClr val="C00000"/>
                </a:solidFill>
              </a:rPr>
              <a:t>, </a:t>
            </a:r>
            <a:r>
              <a:rPr lang="ru-RU" dirty="0" err="1">
                <a:solidFill>
                  <a:srgbClr val="C00000"/>
                </a:solidFill>
              </a:rPr>
              <a:t>уйчан</a:t>
            </a:r>
            <a:r>
              <a:rPr lang="ru-RU" dirty="0">
                <a:solidFill>
                  <a:srgbClr val="C00000"/>
                </a:solidFill>
              </a:rPr>
              <a:t> бала, </a:t>
            </a:r>
            <a:r>
              <a:rPr lang="ru-RU" dirty="0" err="1">
                <a:solidFill>
                  <a:srgbClr val="C00000"/>
                </a:solidFill>
              </a:rPr>
              <a:t>тарихи</a:t>
            </a: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dirty="0" err="1">
                <a:solidFill>
                  <a:srgbClr val="C00000"/>
                </a:solidFill>
              </a:rPr>
              <a:t>урын</a:t>
            </a:r>
            <a:r>
              <a:rPr lang="ru-RU" dirty="0">
                <a:solidFill>
                  <a:srgbClr val="C00000"/>
                </a:solidFill>
              </a:rPr>
              <a:t>, </a:t>
            </a:r>
            <a:r>
              <a:rPr lang="tt-RU" dirty="0">
                <a:solidFill>
                  <a:srgbClr val="C00000"/>
                </a:solidFill>
              </a:rPr>
              <a:t>матур кыз </a:t>
            </a:r>
            <a:endParaRPr lang="ru-RU" dirty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ru-RU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pPr marL="0" indent="0">
              <a:buNone/>
            </a:pPr>
            <a:r>
              <a:rPr lang="ru-RU" dirty="0" smtClean="0"/>
              <a:t>а) </a:t>
            </a:r>
            <a:r>
              <a:rPr lang="ru-RU" dirty="0" err="1"/>
              <a:t>тәмамлык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pPr marL="0" indent="0">
              <a:buNone/>
            </a:pPr>
            <a:r>
              <a:rPr lang="ru-RU" dirty="0" smtClean="0"/>
              <a:t>ә) </a:t>
            </a:r>
            <a:r>
              <a:rPr lang="ru-RU" dirty="0" err="1"/>
              <a:t>хәл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pPr marL="0" indent="0">
              <a:buNone/>
            </a:pPr>
            <a:r>
              <a:rPr lang="ru-RU" dirty="0" smtClean="0"/>
              <a:t>б) </a:t>
            </a:r>
            <a:r>
              <a:rPr lang="ru-RU" dirty="0" err="1"/>
              <a:t>аергыч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pPr marL="0" indent="0">
              <a:buNone/>
            </a:pPr>
            <a:r>
              <a:rPr lang="ru-RU" dirty="0" smtClean="0"/>
              <a:t>в) </a:t>
            </a:r>
            <a:r>
              <a:rPr lang="ru-RU" dirty="0" err="1"/>
              <a:t>хәбәр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42516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171400"/>
            <a:ext cx="8229600" cy="1143000"/>
          </a:xfrm>
        </p:spPr>
        <p:txBody>
          <a:bodyPr/>
          <a:lstStyle/>
          <a:p>
            <a:r>
              <a:rPr lang="tt-RU" dirty="0" smtClean="0"/>
              <a:t>Тест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sz="4400" dirty="0" smtClean="0"/>
              <a:t>4. </a:t>
            </a:r>
            <a:r>
              <a:rPr lang="ru-RU" sz="4400" dirty="0" err="1" smtClean="0"/>
              <a:t>Түбәндәге</a:t>
            </a:r>
            <a:r>
              <a:rPr lang="ru-RU" sz="4400" dirty="0" smtClean="0"/>
              <a:t> </a:t>
            </a:r>
            <a:r>
              <a:rPr lang="ru-RU" sz="4400" dirty="0" err="1"/>
              <a:t>сыйфатлар</a:t>
            </a:r>
            <a:r>
              <a:rPr lang="ru-RU" sz="4400" dirty="0"/>
              <a:t> </a:t>
            </a:r>
            <a:r>
              <a:rPr lang="ru-RU" sz="4400" dirty="0" err="1"/>
              <a:t>нинди</a:t>
            </a:r>
            <a:r>
              <a:rPr lang="ru-RU" sz="4400" dirty="0"/>
              <a:t> </a:t>
            </a:r>
            <a:r>
              <a:rPr lang="ru-RU" sz="4400" dirty="0" err="1"/>
              <a:t>җөмлә</a:t>
            </a:r>
            <a:r>
              <a:rPr lang="ru-RU" sz="4400" dirty="0"/>
              <a:t> </a:t>
            </a:r>
            <a:r>
              <a:rPr lang="ru-RU" sz="4400" dirty="0" err="1"/>
              <a:t>кисәге</a:t>
            </a:r>
            <a:r>
              <a:rPr lang="ru-RU" sz="4400" dirty="0"/>
              <a:t> </a:t>
            </a:r>
            <a:r>
              <a:rPr lang="ru-RU" sz="4400" dirty="0" err="1"/>
              <a:t>булып</a:t>
            </a:r>
            <a:r>
              <a:rPr lang="ru-RU" sz="4400" dirty="0"/>
              <a:t> </a:t>
            </a:r>
            <a:r>
              <a:rPr lang="ru-RU" sz="4400" dirty="0" err="1"/>
              <a:t>килгән</a:t>
            </a:r>
            <a:r>
              <a:rPr lang="ru-RU" sz="4400" dirty="0"/>
              <a:t>?</a:t>
            </a:r>
          </a:p>
          <a:p>
            <a:pPr marL="0" indent="0">
              <a:buNone/>
            </a:pPr>
            <a:r>
              <a:rPr lang="ru-RU" sz="4400" dirty="0"/>
              <a:t> </a:t>
            </a:r>
          </a:p>
          <a:p>
            <a:pPr marL="0" indent="0">
              <a:buNone/>
            </a:pPr>
            <a:r>
              <a:rPr lang="ru-RU" sz="4400" dirty="0" err="1">
                <a:solidFill>
                  <a:srgbClr val="C00000"/>
                </a:solidFill>
              </a:rPr>
              <a:t>Агач</a:t>
            </a:r>
            <a:r>
              <a:rPr lang="ru-RU" sz="4400" dirty="0">
                <a:solidFill>
                  <a:srgbClr val="C00000"/>
                </a:solidFill>
              </a:rPr>
              <a:t> </a:t>
            </a:r>
            <a:r>
              <a:rPr lang="ru-RU" sz="4400" dirty="0" err="1">
                <a:solidFill>
                  <a:srgbClr val="C00000"/>
                </a:solidFill>
              </a:rPr>
              <a:t>яфраклары</a:t>
            </a:r>
            <a:r>
              <a:rPr lang="ru-RU" sz="4400" dirty="0">
                <a:solidFill>
                  <a:srgbClr val="C00000"/>
                </a:solidFill>
              </a:rPr>
              <a:t> </a:t>
            </a:r>
            <a:r>
              <a:rPr lang="ru-RU" sz="4400" dirty="0" err="1">
                <a:solidFill>
                  <a:srgbClr val="C00000"/>
                </a:solidFill>
              </a:rPr>
              <a:t>ямь-яшел</a:t>
            </a:r>
            <a:r>
              <a:rPr lang="ru-RU" sz="4400" dirty="0" smtClean="0">
                <a:solidFill>
                  <a:srgbClr val="C00000"/>
                </a:solidFill>
              </a:rPr>
              <a:t>.  </a:t>
            </a:r>
            <a:r>
              <a:rPr lang="ru-RU" sz="4400" dirty="0" err="1" smtClean="0">
                <a:solidFill>
                  <a:srgbClr val="C00000"/>
                </a:solidFill>
              </a:rPr>
              <a:t>Көн</a:t>
            </a:r>
            <a:r>
              <a:rPr lang="ru-RU" sz="4400" dirty="0" smtClean="0">
                <a:solidFill>
                  <a:srgbClr val="C00000"/>
                </a:solidFill>
              </a:rPr>
              <a:t> </a:t>
            </a:r>
            <a:r>
              <a:rPr lang="ru-RU" sz="4400" dirty="0" err="1" smtClean="0">
                <a:solidFill>
                  <a:srgbClr val="C00000"/>
                </a:solidFill>
              </a:rPr>
              <a:t>яңгырлы</a:t>
            </a:r>
            <a:r>
              <a:rPr lang="ru-RU" sz="4400" dirty="0" smtClean="0">
                <a:solidFill>
                  <a:srgbClr val="C00000"/>
                </a:solidFill>
              </a:rPr>
              <a:t>. </a:t>
            </a:r>
            <a:r>
              <a:rPr lang="ru-RU" sz="4400" dirty="0" err="1" smtClean="0">
                <a:solidFill>
                  <a:srgbClr val="C00000"/>
                </a:solidFill>
              </a:rPr>
              <a:t>Күңел</a:t>
            </a:r>
            <a:r>
              <a:rPr lang="ru-RU" sz="4400" dirty="0" smtClean="0">
                <a:solidFill>
                  <a:srgbClr val="C00000"/>
                </a:solidFill>
              </a:rPr>
              <a:t> </a:t>
            </a:r>
            <a:r>
              <a:rPr lang="ru-RU" sz="4400" dirty="0" err="1">
                <a:solidFill>
                  <a:srgbClr val="C00000"/>
                </a:solidFill>
              </a:rPr>
              <a:t>шат</a:t>
            </a:r>
            <a:r>
              <a:rPr lang="ru-RU" sz="4400" dirty="0">
                <a:solidFill>
                  <a:srgbClr val="C00000"/>
                </a:solidFill>
              </a:rPr>
              <a:t>.</a:t>
            </a:r>
          </a:p>
          <a:p>
            <a:pPr marL="0" indent="0">
              <a:buNone/>
            </a:pPr>
            <a:r>
              <a:rPr lang="ru-RU" sz="4400" dirty="0"/>
              <a:t> </a:t>
            </a:r>
          </a:p>
          <a:p>
            <a:pPr marL="0" indent="0">
              <a:buNone/>
            </a:pPr>
            <a:r>
              <a:rPr lang="ru-RU" sz="4400" dirty="0" smtClean="0"/>
              <a:t>а) </a:t>
            </a:r>
            <a:r>
              <a:rPr lang="ru-RU" sz="4400" dirty="0" err="1"/>
              <a:t>хәбәр</a:t>
            </a:r>
            <a:endParaRPr lang="ru-RU" sz="4400" dirty="0"/>
          </a:p>
          <a:p>
            <a:pPr marL="0" indent="0">
              <a:buNone/>
            </a:pPr>
            <a:r>
              <a:rPr lang="ru-RU" sz="4400" dirty="0"/>
              <a:t> </a:t>
            </a:r>
          </a:p>
          <a:p>
            <a:pPr marL="0" indent="0">
              <a:buNone/>
            </a:pPr>
            <a:r>
              <a:rPr lang="ru-RU" sz="4400" dirty="0" smtClean="0"/>
              <a:t>ә) </a:t>
            </a:r>
            <a:r>
              <a:rPr lang="ru-RU" sz="4400" dirty="0" err="1"/>
              <a:t>аергыч</a:t>
            </a:r>
            <a:endParaRPr lang="ru-RU" sz="4400" dirty="0"/>
          </a:p>
          <a:p>
            <a:pPr marL="0" indent="0">
              <a:buNone/>
            </a:pPr>
            <a:r>
              <a:rPr lang="ru-RU" sz="4400" dirty="0"/>
              <a:t> </a:t>
            </a:r>
          </a:p>
          <a:p>
            <a:pPr marL="0" indent="0">
              <a:buNone/>
            </a:pPr>
            <a:r>
              <a:rPr lang="ru-RU" sz="4400" dirty="0" smtClean="0"/>
              <a:t>б) </a:t>
            </a:r>
            <a:r>
              <a:rPr lang="ru-RU" sz="4400" dirty="0" err="1"/>
              <a:t>тәмамлык</a:t>
            </a:r>
            <a:endParaRPr lang="ru-RU" sz="4400" dirty="0"/>
          </a:p>
          <a:p>
            <a:pPr marL="0" indent="0">
              <a:buNone/>
            </a:pPr>
            <a:r>
              <a:rPr lang="ru-RU" sz="4400" dirty="0"/>
              <a:t> </a:t>
            </a:r>
          </a:p>
          <a:p>
            <a:pPr marL="0" indent="0">
              <a:buNone/>
            </a:pPr>
            <a:r>
              <a:rPr lang="ru-RU" sz="4400" dirty="0" smtClean="0"/>
              <a:t>в) </a:t>
            </a:r>
            <a:r>
              <a:rPr lang="ru-RU" sz="4400" dirty="0" err="1"/>
              <a:t>хәл</a:t>
            </a:r>
            <a:endParaRPr lang="ru-RU" sz="44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61665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t-RU" dirty="0" smtClean="0"/>
              <a:t>Җавапларны тикшерәбез!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t-RU" dirty="0" smtClean="0"/>
              <a:t>1.  а)</a:t>
            </a:r>
          </a:p>
          <a:p>
            <a:pPr marL="0" indent="0">
              <a:buNone/>
            </a:pPr>
            <a:r>
              <a:rPr lang="tt-RU" dirty="0" smtClean="0"/>
              <a:t>2.  б)</a:t>
            </a:r>
          </a:p>
          <a:p>
            <a:pPr marL="0" indent="0">
              <a:buNone/>
            </a:pPr>
            <a:r>
              <a:rPr lang="tt-RU" dirty="0" smtClean="0"/>
              <a:t>3.  б)</a:t>
            </a:r>
          </a:p>
          <a:p>
            <a:pPr marL="0" indent="0">
              <a:buNone/>
            </a:pPr>
            <a:r>
              <a:rPr lang="tt-RU" dirty="0" smtClean="0"/>
              <a:t>4.  а)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921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t-RU" dirty="0" smtClean="0"/>
              <a:t>Йомгаклау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t-RU" dirty="0" smtClean="0"/>
              <a:t>- Укучылар</a:t>
            </a:r>
            <a:r>
              <a:rPr lang="tt-RU" dirty="0"/>
              <a:t>, без сезнең белән нинди теманы өйрәндек? </a:t>
            </a:r>
            <a:endParaRPr lang="ru-RU" dirty="0"/>
          </a:p>
          <a:p>
            <a:pPr marL="0" indent="0">
              <a:buNone/>
            </a:pPr>
            <a:r>
              <a:rPr lang="tt-RU" dirty="0" smtClean="0"/>
              <a:t>- Нинди </a:t>
            </a:r>
            <a:r>
              <a:rPr lang="tt-RU" dirty="0"/>
              <a:t>авырлыклар очрады</a:t>
            </a:r>
            <a:r>
              <a:rPr lang="tt-RU" dirty="0" smtClean="0"/>
              <a:t>?</a:t>
            </a:r>
          </a:p>
          <a:p>
            <a:pPr>
              <a:buFontTx/>
              <a:buChar char="-"/>
            </a:pPr>
            <a:r>
              <a:rPr lang="tt-RU" dirty="0" smtClean="0"/>
              <a:t>Нәрсәләр </a:t>
            </a:r>
            <a:r>
              <a:rPr lang="tt-RU" dirty="0"/>
              <a:t>аңлашылып бетмәде</a:t>
            </a:r>
            <a:r>
              <a:rPr lang="tt-RU" dirty="0" smtClean="0"/>
              <a:t>?</a:t>
            </a:r>
          </a:p>
          <a:p>
            <a:pPr>
              <a:buFontTx/>
              <a:buChar char="-"/>
            </a:pPr>
            <a:r>
              <a:rPr lang="tt-RU" dirty="0" smtClean="0"/>
              <a:t> </a:t>
            </a:r>
            <a:r>
              <a:rPr lang="tt-RU" dirty="0"/>
              <a:t>Нәрсәләр белергә теләр идегез?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21836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t-RU" dirty="0" smtClean="0"/>
              <a:t>Өй эше (сайлап алырга була)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tt-RU" dirty="0"/>
              <a:t>Г</a:t>
            </a:r>
            <a:r>
              <a:rPr lang="tt-RU" dirty="0" smtClean="0"/>
              <a:t>азета- </a:t>
            </a:r>
            <a:r>
              <a:rPr lang="tt-RU" dirty="0"/>
              <a:t>журналлардан сыйфатларның хәбәр һәм аергыч булып килгән очракларына </a:t>
            </a:r>
            <a:r>
              <a:rPr lang="tt-RU" dirty="0" smtClean="0"/>
              <a:t>3 </a:t>
            </a:r>
            <a:r>
              <a:rPr lang="tt-RU" dirty="0"/>
              <a:t>шәр мисал язарга</a:t>
            </a:r>
            <a:r>
              <a:rPr lang="tt-RU" dirty="0" smtClean="0"/>
              <a:t>.</a:t>
            </a:r>
          </a:p>
          <a:p>
            <a:pPr algn="just"/>
            <a:r>
              <a:rPr lang="tt-RU" dirty="0" smtClean="0"/>
              <a:t>Сыйфатларның </a:t>
            </a:r>
            <a:r>
              <a:rPr lang="tt-RU" dirty="0"/>
              <a:t>хәбәр һәм аергыч булып килгән </a:t>
            </a:r>
            <a:r>
              <a:rPr lang="tt-RU" dirty="0" smtClean="0"/>
              <a:t>очракларын кертеп узеңнең яраткан мәчең яки этең турында текст яки җөмләләр төзергә</a:t>
            </a:r>
          </a:p>
          <a:p>
            <a:pPr algn="just"/>
            <a:r>
              <a:rPr lang="tt-RU" dirty="0" smtClean="0"/>
              <a:t>Дәреслектән: 13 бит, 13,14 күнегү. (</a:t>
            </a:r>
            <a:r>
              <a:rPr lang="tt-RU" dirty="0"/>
              <a:t>дәреслек </a:t>
            </a:r>
            <a:r>
              <a:rPr lang="tt-RU" dirty="0" smtClean="0"/>
              <a:t>И.Х.Мияссарова</a:t>
            </a:r>
            <a:r>
              <a:rPr lang="tt-RU" dirty="0"/>
              <a:t>, К.Ф.Фәйзрахманова</a:t>
            </a:r>
            <a:r>
              <a:rPr lang="tt-RU" dirty="0" smtClean="0"/>
              <a:t>) </a:t>
            </a:r>
          </a:p>
        </p:txBody>
      </p:sp>
    </p:spTree>
    <p:extLst>
      <p:ext uri="{BB962C8B-B14F-4D97-AF65-F5344CB8AC3E}">
        <p14:creationId xmlns:p14="http://schemas.microsoft.com/office/powerpoint/2010/main" val="971189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https://ds02.infourok.ru/uploads/ex/12d2/000283d1-2ce95668/img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54" y="-6572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7289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images.myshared.ru/19/1236602/slide_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527"/>
          <a:stretch/>
        </p:blipFill>
        <p:spPr bwMode="auto">
          <a:xfrm>
            <a:off x="611560" y="620688"/>
            <a:ext cx="7980040" cy="5580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954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https://ds04.infourok.ru/uploads/ex/03c7/000dd2ee-2b4685ee/1/img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9676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s://ds04.infourok.ru/uploads/ex/03c7/000dd2ee-2b4685ee/1/img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7" y="7818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43608" y="5517232"/>
            <a:ext cx="734481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Исем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белән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белдерелгән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җөмлә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кисәген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ачыклаган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иярчен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кисәк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аергыч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була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52857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 Тәмамлык Җөмләнең фигыль белән белдерелгән кисәген ачыклап , кемгә? нәрсәгә? кемнән? нәрсәдән? кемне? нәрсәне? кемдә? нәрсәдә? кем белән? нәрсә белән?кем тарафыннан? нәрсә тарафыннан? кебек сорауларга җавап булып килгән иярчен кисәк.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8640"/>
            <a:ext cx="8568952" cy="6426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1809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5192" y="620688"/>
            <a:ext cx="8229600" cy="1498178"/>
          </a:xfrm>
        </p:spPr>
        <p:txBody>
          <a:bodyPr>
            <a:normAutofit fontScale="90000"/>
          </a:bodyPr>
          <a:lstStyle/>
          <a:p>
            <a:r>
              <a:rPr lang="tt-RU" b="1" i="1" dirty="0" smtClean="0"/>
              <a:t>Хәл</a:t>
            </a:r>
            <a:br>
              <a:rPr lang="tt-RU" b="1" i="1" dirty="0" smtClean="0"/>
            </a:br>
            <a:r>
              <a:rPr lang="tt-RU" dirty="0" smtClean="0"/>
              <a:t/>
            </a:r>
            <a:br>
              <a:rPr lang="tt-RU" dirty="0" smtClean="0"/>
            </a:br>
            <a:endParaRPr lang="ru-RU" dirty="0"/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611560" y="1196752"/>
            <a:ext cx="8136904" cy="4896544"/>
          </a:xfrm>
          <a:prstGeom prst="horizontalScroll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3200" dirty="0">
                <a:solidFill>
                  <a:schemeClr val="tx1"/>
                </a:solidFill>
              </a:rPr>
              <a:t>Җөмләдә эш яки хэлнең кайда, ничек, кайчан, нинди шартларда үтәлүен яки үтәлмәвен белдерә торган иярчен кисәк.</a:t>
            </a:r>
            <a:endParaRPr lang="ru-RU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3335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Җөмләнең иярчен кисәкләре.   Тәмамлык – Алсу китап укый.    Аергыч – Алсу кызыклы китап укый.    ...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8226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409153" y="2132856"/>
            <a:ext cx="609600" cy="609600"/>
          </a:xfrm>
          <a:prstGeom prst="rect">
            <a:avLst/>
          </a:prstGeom>
        </p:spPr>
      </p:pic>
      <p:pic>
        <p:nvPicPr>
          <p:cNvPr id="5" name="Записанный звук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380312" y="620688"/>
            <a:ext cx="609600" cy="609600"/>
          </a:xfrm>
          <a:prstGeom prst="rect">
            <a:avLst/>
          </a:prstGeom>
        </p:spPr>
      </p:pic>
      <p:pic>
        <p:nvPicPr>
          <p:cNvPr id="6" name="Записанный звук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524328" y="449235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592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58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728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4388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440</TotalTime>
  <Words>709</Words>
  <Application>Microsoft Office PowerPoint</Application>
  <PresentationFormat>Экран (4:3)</PresentationFormat>
  <Paragraphs>146</Paragraphs>
  <Slides>27</Slides>
  <Notes>0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Презентация PowerPoint</vt:lpstr>
      <vt:lpstr>Максат: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Хәл  </vt:lpstr>
      <vt:lpstr>Презентация PowerPoint</vt:lpstr>
      <vt:lpstr>Нокталар урынына сыйфатлар куеп текстны укыгыз!</vt:lpstr>
      <vt:lpstr>Презентация PowerPoint</vt:lpstr>
      <vt:lpstr>Шигырьне күчереп яз. Сыйфатларны тап.  Бу сыйфатлар нинди җөмлә кисәге булып килгән?  Ия белән хәбәрнең асларына сыз!</vt:lpstr>
      <vt:lpstr>Презентация PowerPoint</vt:lpstr>
      <vt:lpstr>Презентация PowerPoint</vt:lpstr>
      <vt:lpstr>Исеңдә калдыр!</vt:lpstr>
      <vt:lpstr>Төркемнәрдә эш:</vt:lpstr>
      <vt:lpstr>Сыйфатларның җөмләдәге ролен билгелә!</vt:lpstr>
      <vt:lpstr>Сыйфатларның җөмләдәге роле (тикшерәбез)</vt:lpstr>
      <vt:lpstr>Карточкаларда индивидуаль эш Нокталар урынына сыйфатлар куй, алар нинди җөмлә кисәге булып киләләр? Бу җөмлә кисәкләренең асларына сыз.</vt:lpstr>
      <vt:lpstr>Узара тикшеру</vt:lpstr>
      <vt:lpstr>Тест</vt:lpstr>
      <vt:lpstr>Тест</vt:lpstr>
      <vt:lpstr>Тест</vt:lpstr>
      <vt:lpstr>Тест</vt:lpstr>
      <vt:lpstr>Җавапларны тикшерәбез!</vt:lpstr>
      <vt:lpstr>Йомгаклау</vt:lpstr>
      <vt:lpstr>Өй эше (сайлап алырга була)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Шамсевалиева Гульнар</dc:creator>
  <cp:lastModifiedBy>Шамсевалиева Гульнар</cp:lastModifiedBy>
  <cp:revision>30</cp:revision>
  <dcterms:created xsi:type="dcterms:W3CDTF">2021-01-08T17:04:50Z</dcterms:created>
  <dcterms:modified xsi:type="dcterms:W3CDTF">2021-01-26T18:21:53Z</dcterms:modified>
</cp:coreProperties>
</file>