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notesMasterIdLst>
    <p:notesMasterId r:id="rId20"/>
  </p:notesMasterIdLst>
  <p:sldIdLst>
    <p:sldId id="281" r:id="rId3"/>
    <p:sldId id="264" r:id="rId4"/>
    <p:sldId id="258" r:id="rId5"/>
    <p:sldId id="259" r:id="rId6"/>
    <p:sldId id="260" r:id="rId7"/>
    <p:sldId id="265" r:id="rId8"/>
    <p:sldId id="261" r:id="rId9"/>
    <p:sldId id="262" r:id="rId10"/>
    <p:sldId id="266" r:id="rId11"/>
    <p:sldId id="269" r:id="rId12"/>
    <p:sldId id="268" r:id="rId13"/>
    <p:sldId id="272" r:id="rId14"/>
    <p:sldId id="280" r:id="rId15"/>
    <p:sldId id="276" r:id="rId16"/>
    <p:sldId id="275" r:id="rId17"/>
    <p:sldId id="278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NA7 X86" initials="DX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000FF"/>
    <a:srgbClr val="00FFFF"/>
    <a:srgbClr val="9900CC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26" autoAdjust="0"/>
    <p:restoredTop sz="94612" autoAdjust="0"/>
  </p:normalViewPr>
  <p:slideViewPr>
    <p:cSldViewPr>
      <p:cViewPr varScale="1">
        <p:scale>
          <a:sx n="105" d="100"/>
          <a:sy n="105" d="100"/>
        </p:scale>
        <p:origin x="187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0F977-D024-4AC4-9FD0-33A3FE6CCC2C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50516-DC73-4794-812A-EC64B0E32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9F441A-EB1D-4DBA-8C06-C0A50B97DFE8}" type="slidenum">
              <a:rPr lang="ru-RU"/>
              <a:pPr/>
              <a:t>2</a:t>
            </a:fld>
            <a:endParaRPr 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7B558-0576-49A4-9E30-B7A08D292764}" type="slidenum">
              <a:rPr lang="ru-RU"/>
              <a:pPr/>
              <a:t>11</a:t>
            </a:fld>
            <a:endParaRPr lang="ru-RU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E89C95-B76B-4E82-AE31-10516BAF7036}" type="slidenum">
              <a:rPr lang="ru-RU"/>
              <a:pPr/>
              <a:t>12</a:t>
            </a:fld>
            <a:endParaRPr lang="ru-RU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A73250-07C5-4A9C-89CE-489A010D191E}" type="slidenum">
              <a:rPr lang="ru-RU"/>
              <a:pPr/>
              <a:t>13</a:t>
            </a:fld>
            <a:endParaRPr lang="ru-RU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6AB049-4361-4C09-B6FF-768F731C741B}" type="slidenum">
              <a:rPr lang="ru-RU"/>
              <a:pPr/>
              <a:t>14</a:t>
            </a:fld>
            <a:endParaRPr lang="ru-RU"/>
          </a:p>
        </p:txBody>
      </p:sp>
      <p:sp>
        <p:nvSpPr>
          <p:cNvPr id="3481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E89C95-B76B-4E82-AE31-10516BAF7036}" type="slidenum">
              <a:rPr lang="ru-RU"/>
              <a:pPr/>
              <a:t>15</a:t>
            </a:fld>
            <a:endParaRPr lang="ru-RU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C64B52-344D-44EA-8088-E280B16D8CF9}" type="slidenum">
              <a:rPr lang="ru-RU"/>
              <a:pPr/>
              <a:t>16</a:t>
            </a:fld>
            <a:endParaRPr lang="ru-RU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E89C95-B76B-4E82-AE31-10516BAF7036}" type="slidenum">
              <a:rPr lang="ru-RU"/>
              <a:pPr/>
              <a:t>17</a:t>
            </a:fld>
            <a:endParaRPr lang="ru-RU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47C81-75B8-4D7E-8208-B533E1F0D7E9}" type="slidenum">
              <a:rPr lang="ru-RU"/>
              <a:pPr/>
              <a:t>3</a:t>
            </a:fld>
            <a:endParaRPr lang="ru-RU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63A9A3-3C48-4D28-895A-3A02A4CE560C}" type="slidenum">
              <a:rPr lang="ru-RU"/>
              <a:pPr/>
              <a:t>4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63A9A3-3C48-4D28-895A-3A02A4CE560C}" type="slidenum">
              <a:rPr lang="ru-RU"/>
              <a:pPr/>
              <a:t>5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63A9A3-3C48-4D28-895A-3A02A4CE560C}" type="slidenum">
              <a:rPr lang="ru-RU"/>
              <a:pPr/>
              <a:t>6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6AB049-4361-4C09-B6FF-768F731C741B}" type="slidenum">
              <a:rPr lang="ru-RU"/>
              <a:pPr/>
              <a:t>7</a:t>
            </a:fld>
            <a:endParaRPr lang="ru-RU"/>
          </a:p>
        </p:txBody>
      </p:sp>
      <p:sp>
        <p:nvSpPr>
          <p:cNvPr id="3481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63A9A3-3C48-4D28-895A-3A02A4CE560C}" type="slidenum">
              <a:rPr lang="ru-RU"/>
              <a:pPr/>
              <a:t>8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63A9A3-3C48-4D28-895A-3A02A4CE560C}" type="slidenum">
              <a:rPr lang="ru-RU"/>
              <a:pPr/>
              <a:t>9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C7AF40-E043-49B3-9510-DB69CF05401B}" type="slidenum">
              <a:rPr lang="ru-RU"/>
              <a:pPr/>
              <a:t>10</a:t>
            </a:fld>
            <a:endParaRPr lang="ru-RU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2F630-37A5-4678-B100-62D825B685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DD582-300B-49A7-9D39-B94A4F1442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8DF2C-8A90-4302-A48C-FDEB883471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92F630-37A5-4678-B100-62D825B685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2717F0-B67D-485F-BE8A-5E44CFB31E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77FFC9-5BA6-41EF-8448-42544D06F2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75ECFB-0A17-4188-9340-4DC2DB73D2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4E57F-E7BC-4F26-8B90-07060BCB60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7CCD1E-2EC0-43F6-BB36-08B3D6C487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BB79B-0725-4AF3-96FF-4D659EFEF9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B930C-9A4F-4034-AED1-D6E602DDC1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2717F0-B67D-485F-BE8A-5E44CFB31E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96E15-D68B-486A-8DAB-5255D1EDA2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DD582-300B-49A7-9D39-B94A4F1442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8DF2C-8A90-4302-A48C-FDEB883471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2476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370013" y="16764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267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7413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7754D-2CFE-4381-BAC6-960085F07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2476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332413" y="16764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267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7413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43E68-DA89-47EE-A4BE-9E207C6DC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2476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5332413" y="16764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267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7413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16F52-9317-428B-A36F-5F57F7F59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77FFC9-5BA6-41EF-8448-42544D06F2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75ECFB-0A17-4188-9340-4DC2DB73D2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4E57F-E7BC-4F26-8B90-07060BCB60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7CCD1E-2EC0-43F6-BB36-08B3D6C487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BB79B-0725-4AF3-96FF-4D659EFEF9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B930C-9A4F-4034-AED1-D6E602DDC1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96E15-D68B-486A-8DAB-5255D1EDA2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89020-AED8-40D7-93AA-5E4BE75A64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89020-AED8-40D7-93AA-5E4BE75A64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6.gif"/><Relationship Id="rId2" Type="http://schemas.openxmlformats.org/officeDocument/2006/relationships/slideLayout" Target="../slideLayouts/slideLayout25.xml"/><Relationship Id="rId1" Type="http://schemas.openxmlformats.org/officeDocument/2006/relationships/audio" Target="file:///F:\&#1086;&#1090;&#1082;&#1088;&#1099;&#1090;&#1099;&#1081;%20&#1091;&#1088;&#1086;&#1082;\&#1060;&#1080;&#1082;&#1089;&#1080;&#1082;&#1080;%20-%20&#1044;&#1088;&#1099;&#1094;-&#1090;&#1099;&#1094;%20(&#1060;&#1080;&#1079;&#1084;&#1080;&#1085;&#1091;&#1090;&#1082;&#1072;).mp3" TargetMode="Externa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60;&#1072;&#1103;\Desktop\&#1086;&#1090;&#1082;&#1088;&#1099;&#1090;&#1099;&#1081;%20&#1091;&#1088;&#1086;&#1082;\nina_panteleeva_-_otgovorila_rosha_zolotaya.mp3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&#1090;&#1082;&#1088;&#1099;&#1090;&#1099;&#1081;%20&#1091;&#1088;&#1086;&#1082;\&#1063;&#1077;&#1088;&#1105;&#1084;&#1091;&#1093;&#1072;.mp3" TargetMode="Externa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есто для изображения из Интернета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3" descr="berez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80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72400" cy="1143000"/>
          </a:xfrm>
        </p:spPr>
        <p:txBody>
          <a:bodyPr>
            <a:noAutofit/>
          </a:bodyPr>
          <a:lstStyle/>
          <a:p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Тема</a:t>
            </a:r>
            <a:r>
              <a:rPr lang="ru-RU" sz="4800" dirty="0"/>
              <a:t>: С. Есенин «Черёмуха».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80013" y="4437112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2000" b="1" dirty="0"/>
              <a:t>Учитель: Хайрутдинова Ф.А. учитель начальных классов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МОУ Дровянинская СОШ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     </a:t>
            </a:r>
            <a:r>
              <a:rPr lang="ru-RU" sz="2000" b="1" dirty="0" err="1"/>
              <a:t>пгт</a:t>
            </a:r>
            <a:r>
              <a:rPr lang="ru-RU" sz="2000" b="1" dirty="0"/>
              <a:t> Дровяная, </a:t>
            </a:r>
            <a:r>
              <a:rPr lang="ru-RU" sz="2000" b="1" dirty="0" err="1"/>
              <a:t>Улетовский</a:t>
            </a:r>
            <a:r>
              <a:rPr lang="ru-RU" sz="2000" b="1" dirty="0"/>
              <a:t> округ, Забайкальский край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71290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ramk140ю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2214546" y="500042"/>
            <a:ext cx="6643766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Какое настроение автора</a:t>
            </a:r>
            <a:r>
              <a:rPr lang="en-US" sz="2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defRPr/>
            </a:pPr>
            <a:r>
              <a:rPr lang="en-US" sz="2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 почувствовали:</a:t>
            </a:r>
            <a:r>
              <a:rPr lang="en-US" sz="2800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en-US" sz="8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ликующее</a:t>
            </a:r>
            <a:endParaRPr lang="en-US" sz="28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восторженное</a:t>
            </a:r>
            <a:endParaRPr lang="en-US" sz="28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шутливое</a:t>
            </a:r>
            <a:endParaRPr lang="en-US" sz="28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печальное</a:t>
            </a:r>
            <a:endParaRPr lang="en-US" sz="28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веселое</a:t>
            </a: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праздничное</a:t>
            </a:r>
            <a:endParaRPr lang="en-US" sz="28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радостное</a:t>
            </a: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спокойное</a:t>
            </a:r>
            <a:endParaRPr lang="en-US" sz="28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мечтательное</a:t>
            </a:r>
            <a:endParaRPr lang="en-US" sz="28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грустное</a:t>
            </a:r>
            <a:endParaRPr lang="ru-RU" sz="2800" b="1" i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8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8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8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88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8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88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8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88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8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8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88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88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88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88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88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788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788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788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788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788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788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788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788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788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4" grpId="0" build="allAtOnce"/>
      <p:bldP spid="78854" grpId="1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amk140ю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57158" y="1714488"/>
            <a:ext cx="850112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5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рассказать </a:t>
            </a:r>
            <a:r>
              <a:rPr lang="ru-RU" sz="2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 том, что расцвела </a:t>
            </a:r>
            <a:r>
              <a:rPr lang="ru-RU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черемуха.</a:t>
            </a:r>
            <a:endParaRPr lang="ru-RU" sz="2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передать свою </a:t>
            </a:r>
            <a:r>
              <a:rPr lang="ru-RU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радость общения</a:t>
            </a:r>
            <a:r>
              <a:rPr lang="en-US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 природой.</a:t>
            </a:r>
            <a:endParaRPr lang="ru-RU" sz="2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привлечь </a:t>
            </a:r>
            <a:r>
              <a:rPr lang="ru-RU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 </a:t>
            </a:r>
            <a:r>
              <a:rPr lang="ru-RU" sz="2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 красоте </a:t>
            </a:r>
            <a:r>
              <a:rPr lang="ru-RU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русской природы.</a:t>
            </a:r>
            <a:endParaRPr lang="ru-RU" sz="2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мы учились чувствовать, сопереживать.</a:t>
            </a:r>
            <a:endParaRPr lang="ru-RU" sz="2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428604"/>
            <a:ext cx="600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Как вы считаете, с какой целью автор 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написал это стихотворение?</a:t>
            </a:r>
            <a:endParaRPr lang="ru-RU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4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4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47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47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47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47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7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47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3570" y="92867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142852"/>
            <a:ext cx="450056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Словарная работа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928670"/>
            <a:ext cx="3000396" cy="5539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Роса медвяная</a:t>
            </a:r>
            <a:endParaRPr lang="ru-RU" sz="3000" b="1" i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928670"/>
            <a:ext cx="4835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ароматная, с запахом мёда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643050"/>
            <a:ext cx="3000396" cy="5539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Зелень пряная</a:t>
            </a:r>
            <a:endParaRPr lang="ru-RU" sz="3000" b="1" i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428868"/>
            <a:ext cx="3000396" cy="5539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Проталинка</a:t>
            </a:r>
            <a:endParaRPr lang="ru-RU" sz="3000" b="1" i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286124"/>
            <a:ext cx="3000396" cy="5539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Волна гремучая</a:t>
            </a:r>
            <a:endParaRPr lang="ru-RU" sz="3000" b="1" i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4143380"/>
            <a:ext cx="3000396" cy="5539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Обдаёт</a:t>
            </a:r>
            <a:endParaRPr lang="ru-RU" sz="3000" b="1" i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5857892"/>
            <a:ext cx="3000396" cy="5539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Под кручею</a:t>
            </a:r>
            <a:endParaRPr lang="ru-RU" sz="3000" b="1" i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5072074"/>
            <a:ext cx="3000396" cy="5539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000" b="1" i="1" dirty="0" smtClean="0">
                <a:solidFill>
                  <a:srgbClr val="FF0000"/>
                </a:solidFill>
                <a:cs typeface="Times New Roman" pitchFamily="18" charset="0"/>
              </a:rPr>
              <a:t>Вкрадчиво</a:t>
            </a:r>
            <a:endParaRPr lang="ru-RU" sz="3000" b="1" i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1643050"/>
            <a:ext cx="5494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с острым, ароматным запахом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14678" y="2428868"/>
            <a:ext cx="5715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место, где растаял снег и 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показалась земля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14678" y="3286124"/>
            <a:ext cx="5715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шумная, издающая громкие звуки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4143380"/>
            <a:ext cx="57150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окатывает водой, обливает сразу 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со всех сторон 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14678" y="5786454"/>
            <a:ext cx="59293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 обрывом (круча – крутой спуск,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обрыв)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14678" y="5072074"/>
            <a:ext cx="4638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осторожно, доверительно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9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286388"/>
            <a:ext cx="1292225" cy="1306512"/>
          </a:xfrm>
          <a:prstGeom prst="rect">
            <a:avLst/>
          </a:prstGeom>
          <a:noFill/>
        </p:spPr>
      </p:pic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1691680" y="2299084"/>
            <a:ext cx="6048672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54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Физкультминутка</a:t>
            </a:r>
          </a:p>
        </p:txBody>
      </p:sp>
      <p:pic>
        <p:nvPicPr>
          <p:cNvPr id="32" name="Рисунок 31" descr="7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29454" y="142852"/>
            <a:ext cx="2066925" cy="1647825"/>
          </a:xfrm>
          <a:prstGeom prst="rect">
            <a:avLst/>
          </a:prstGeom>
        </p:spPr>
      </p:pic>
      <p:pic>
        <p:nvPicPr>
          <p:cNvPr id="34" name="Рисунок 33" descr="8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7620" y="5276850"/>
            <a:ext cx="1714500" cy="1581150"/>
          </a:xfrm>
          <a:prstGeom prst="rect">
            <a:avLst/>
          </a:prstGeom>
        </p:spPr>
      </p:pic>
      <p:pic>
        <p:nvPicPr>
          <p:cNvPr id="7" name="Рисунок 6" descr="135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6443685" y="3629017"/>
            <a:ext cx="3781425" cy="1095375"/>
          </a:xfrm>
          <a:prstGeom prst="rect">
            <a:avLst/>
          </a:prstGeom>
        </p:spPr>
      </p:pic>
      <p:pic>
        <p:nvPicPr>
          <p:cNvPr id="9" name="Рисунок 8" descr="7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214290"/>
            <a:ext cx="2066925" cy="1647825"/>
          </a:xfrm>
          <a:prstGeom prst="rect">
            <a:avLst/>
          </a:prstGeom>
        </p:spPr>
      </p:pic>
      <p:pic>
        <p:nvPicPr>
          <p:cNvPr id="15" name="Рисунок 14" descr="135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-1200181" y="3914769"/>
            <a:ext cx="3781425" cy="1095375"/>
          </a:xfrm>
          <a:prstGeom prst="rect">
            <a:avLst/>
          </a:prstGeom>
        </p:spPr>
      </p:pic>
      <p:pic>
        <p:nvPicPr>
          <p:cNvPr id="11" name="Picture 29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5357826"/>
            <a:ext cx="1292225" cy="1306512"/>
          </a:xfrm>
          <a:prstGeom prst="rect">
            <a:avLst/>
          </a:prstGeom>
          <a:noFill/>
        </p:spPr>
      </p:pic>
      <p:pic>
        <p:nvPicPr>
          <p:cNvPr id="12" name="Фиксики - Дрыц-тыц (Физминут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79512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712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3570" y="92867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8" name="Рисунок 17" descr="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_0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571480"/>
            <a:ext cx="7500990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2276872"/>
            <a:ext cx="7607852" cy="1893398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Было все понятно и интересно</a:t>
            </a:r>
          </a:p>
          <a:p>
            <a:pPr>
              <a:buNone/>
            </a:pPr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Было понятно, но не все, затрудняетесь.</a:t>
            </a:r>
          </a:p>
          <a:p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Было трудно, не понятно.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r>
              <a:rPr lang="ru-RU" sz="2400" b="1" i="1" u="sng" dirty="0"/>
              <a:t/>
            </a:r>
            <a:br>
              <a:rPr lang="ru-RU" sz="2400" b="1" i="1" u="sng" dirty="0"/>
            </a:br>
            <a:endParaRPr lang="ru-RU" sz="2400" b="1" i="1" u="sng" dirty="0"/>
          </a:p>
        </p:txBody>
      </p:sp>
      <p:pic>
        <p:nvPicPr>
          <p:cNvPr id="12292" name="Picture 4" descr="image7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4437063"/>
            <a:ext cx="3024187" cy="24209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285728"/>
            <a:ext cx="450056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Итог</a:t>
            </a:r>
          </a:p>
        </p:txBody>
      </p:sp>
      <p:sp>
        <p:nvSpPr>
          <p:cNvPr id="6" name="Овал 5"/>
          <p:cNvSpPr/>
          <p:nvPr/>
        </p:nvSpPr>
        <p:spPr>
          <a:xfrm>
            <a:off x="827584" y="2276872"/>
            <a:ext cx="504056" cy="504056"/>
          </a:xfrm>
          <a:prstGeom prst="ellipse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27584" y="2924944"/>
            <a:ext cx="504056" cy="5040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27584" y="3645024"/>
            <a:ext cx="50405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79512" y="1124744"/>
            <a:ext cx="9073008" cy="1893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Оцените свою работу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 уроке с помощью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сигнальных карточек: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Esenin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285728"/>
            <a:ext cx="4071966" cy="6000792"/>
          </a:xfrm>
          <a:prstGeom prst="rect">
            <a:avLst/>
          </a:prstGeom>
        </p:spPr>
      </p:pic>
      <p:pic>
        <p:nvPicPr>
          <p:cNvPr id="9" name="Рисунок 8" descr="56935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43570" y="92867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nina_panteleeva_-_otgovorila_rosha_zolota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4291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63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445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827584" y="5157192"/>
            <a:ext cx="542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выразительно.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214290"/>
            <a:ext cx="585791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Речевая разминка</a:t>
            </a:r>
            <a:endParaRPr lang="ru-RU" sz="48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285860"/>
            <a:ext cx="4105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</a:t>
            </a:r>
            <a:r>
              <a:rPr lang="ru-RU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скороговорку:</a:t>
            </a:r>
            <a:endParaRPr 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988840"/>
            <a:ext cx="69511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Испугался Рома грома,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Заревел он громче грома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endParaRPr lang="ru-RU" sz="32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356992"/>
            <a:ext cx="29589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медленно.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077072"/>
            <a:ext cx="8501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с вопросительной 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интонацией</a:t>
            </a:r>
            <a:r>
              <a:rPr 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4725144"/>
            <a:ext cx="39720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с утвердительной.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3789040"/>
            <a:ext cx="33870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с ускорением.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berez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428604"/>
            <a:ext cx="4572000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Белая береза </a:t>
            </a:r>
          </a:p>
          <a:p>
            <a:pPr>
              <a:defRPr/>
            </a:pPr>
            <a:endParaRPr lang="ru-RU" sz="14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Под моим окном</a:t>
            </a:r>
          </a:p>
          <a:p>
            <a:pPr>
              <a:defRPr/>
            </a:pPr>
            <a:endParaRPr lang="ru-RU" sz="14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Принакрылась снегом </a:t>
            </a:r>
          </a:p>
          <a:p>
            <a:pPr>
              <a:defRPr/>
            </a:pPr>
            <a:endParaRPr lang="ru-RU" sz="1400" b="1" u="sng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Точно серебром...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2844" y="4714884"/>
            <a:ext cx="4214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33CC"/>
                </a:solidFill>
                <a:latin typeface="Georgia" pitchFamily="18" charset="0"/>
              </a:rPr>
              <a:t>Овеял ветер </a:t>
            </a:r>
            <a:r>
              <a:rPr lang="ru-RU" sz="2000" b="1" i="1" dirty="0" err="1" smtClean="0">
                <a:solidFill>
                  <a:srgbClr val="0033CC"/>
                </a:solidFill>
                <a:latin typeface="Georgia" pitchFamily="18" charset="0"/>
              </a:rPr>
              <a:t>нивный</a:t>
            </a:r>
            <a:r>
              <a:rPr lang="ru-RU" sz="2000" b="1" i="1" dirty="0" smtClean="0">
                <a:solidFill>
                  <a:srgbClr val="0033CC"/>
                </a:solidFill>
                <a:latin typeface="Georgia" pitchFamily="18" charset="0"/>
              </a:rPr>
              <a:t> </a:t>
            </a:r>
          </a:p>
          <a:p>
            <a:r>
              <a:rPr lang="ru-RU" sz="2000" b="1" i="1" dirty="0" smtClean="0">
                <a:solidFill>
                  <a:srgbClr val="0033CC"/>
                </a:solidFill>
                <a:latin typeface="Georgia" pitchFamily="18" charset="0"/>
              </a:rPr>
              <a:t>               цветочною пыльцой.</a:t>
            </a:r>
          </a:p>
          <a:p>
            <a:endParaRPr lang="ru-RU" sz="1600" b="1" i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1643050"/>
            <a:ext cx="42148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33CC"/>
                </a:solidFill>
                <a:latin typeface="Georgia" pitchFamily="18" charset="0"/>
              </a:rPr>
              <a:t>Есенин – нежное имя, </a:t>
            </a:r>
          </a:p>
          <a:p>
            <a:r>
              <a:rPr lang="ru-RU" sz="2000" b="1" i="1" dirty="0" smtClean="0">
                <a:solidFill>
                  <a:srgbClr val="0033CC"/>
                </a:solidFill>
                <a:latin typeface="Georgia" pitchFamily="18" charset="0"/>
              </a:rPr>
              <a:t>                       соловьиный звон.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2714620"/>
            <a:ext cx="4286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33CC"/>
                </a:solidFill>
                <a:latin typeface="Georgia" pitchFamily="18" charset="0"/>
              </a:rPr>
              <a:t>Кудрями золотыми звенел</a:t>
            </a:r>
          </a:p>
          <a:p>
            <a:r>
              <a:rPr lang="ru-RU" sz="2000" b="1" i="1" dirty="0" smtClean="0">
                <a:solidFill>
                  <a:srgbClr val="0033CC"/>
                </a:solidFill>
                <a:latin typeface="Georgia" pitchFamily="18" charset="0"/>
              </a:rPr>
              <a:t>                                весёлый клён.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3714752"/>
            <a:ext cx="42148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33CC"/>
                </a:solidFill>
                <a:latin typeface="Georgia" pitchFamily="18" charset="0"/>
              </a:rPr>
              <a:t>Из солнечного ливня </a:t>
            </a:r>
          </a:p>
          <a:p>
            <a:r>
              <a:rPr lang="ru-RU" sz="2000" b="1" i="1" dirty="0" smtClean="0">
                <a:solidFill>
                  <a:srgbClr val="0033CC"/>
                </a:solidFill>
                <a:latin typeface="Georgia" pitchFamily="18" charset="0"/>
              </a:rPr>
              <a:t>                               весеннее  лицо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214290"/>
            <a:ext cx="4500562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Сергей Александрович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Есенин   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(1895-1925 гг.)</a:t>
            </a:r>
            <a:endParaRPr lang="ru-RU" sz="22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image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42852"/>
            <a:ext cx="4429124" cy="657229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077697975e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142852"/>
            <a:ext cx="4786346" cy="64294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44" y="357166"/>
            <a:ext cx="392909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7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ru-RU" sz="21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Родился Есенин в 1895 году под Рязанью</a:t>
            </a:r>
            <a:r>
              <a:rPr lang="en-US" sz="21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1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селе   Константиново на берегу красивой реки Оки. Родители его были бедными крестьянами. С трёх лет  Есенин жил в семье деда по матери. Старшие хотели, чтобы он стал учителем, но сам Есенин мечтал о литературе. А писать он начал рано – в девять лет. Его бабушка знала множество песен, сказок и частушек, и, по признанию самого поэта, именно она подтолкнула его к написанию первых стихотворений.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57818" y="285729"/>
            <a:ext cx="3643370" cy="6572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1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Ещё в раннем детстве полюбил Сергей Есенин родную русскую природу - он чувствовал себя частью этой природы и воспевал её в своих стихах. Стихи Есенина полны звуков, запахов, красок. Раздаётся «белый перезвон берёз», «вызванивают ивы», «шумят тростники». Слушая стихи, мы представляем прекрасный русский пейзаж. Он писал, что его песня отзовётся и останется в людских сердцах. Постараемся и мы увидеть, услышать</a:t>
            </a:r>
            <a:r>
              <a:rPr lang="en-US" sz="21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 прочувствовать мир, созданный поэтом.  </a:t>
            </a:r>
            <a:endParaRPr lang="ru-RU" sz="21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38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42852"/>
            <a:ext cx="5143504" cy="657229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285852" y="5357826"/>
            <a:ext cx="7286644" cy="769441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Сергей </a:t>
            </a:r>
            <a:r>
              <a:rPr lang="ru-RU" sz="44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Есенин. «Черемуха»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ramk140ю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143240" y="571480"/>
            <a:ext cx="2571768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643050"/>
            <a:ext cx="864399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Учить выразительно читать стихотворение.</a:t>
            </a:r>
          </a:p>
          <a:p>
            <a:pPr lvl="0"/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Учить находить в тексте образные средства.</a:t>
            </a:r>
          </a:p>
          <a:p>
            <a:pPr lvl="0"/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Определять настроение автора и свои чувства, возникающие при прослушивании и чтении стихотворения.</a:t>
            </a:r>
            <a:r>
              <a:rPr lang="ru-RU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Учить понимать и чувствовать окружающую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природу.</a:t>
            </a:r>
          </a:p>
          <a:p>
            <a:pPr lvl="0"/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500042"/>
            <a:ext cx="432048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Задачи урока: 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081390b214573abd849f00cfc23167a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img-0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643050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pic>
        <p:nvPicPr>
          <p:cNvPr id="9" name="Рисунок 8" descr="3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42852"/>
            <a:ext cx="1928826" cy="1785950"/>
          </a:xfrm>
          <a:prstGeom prst="rect">
            <a:avLst/>
          </a:prstGeom>
        </p:spPr>
      </p:pic>
      <p:pic>
        <p:nvPicPr>
          <p:cNvPr id="7" name="Черёмух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79512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24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944</TotalTime>
  <Words>495</Words>
  <Application>Microsoft Office PowerPoint</Application>
  <PresentationFormat>Экран (4:3)</PresentationFormat>
  <Paragraphs>115</Paragraphs>
  <Slides>17</Slides>
  <Notes>16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Georgia</vt:lpstr>
      <vt:lpstr>Times New Roman</vt:lpstr>
      <vt:lpstr>1_Тема Office</vt:lpstr>
      <vt:lpstr>Тема Office</vt:lpstr>
      <vt:lpstr>   Тема: С. Есенин «Черёмуха».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Саркис</cp:lastModifiedBy>
  <cp:revision>101</cp:revision>
  <dcterms:created xsi:type="dcterms:W3CDTF">2010-01-18T19:42:52Z</dcterms:created>
  <dcterms:modified xsi:type="dcterms:W3CDTF">2025-11-05T08:51:25Z</dcterms:modified>
</cp:coreProperties>
</file>