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sldIdLst>
    <p:sldId id="257" r:id="rId2"/>
    <p:sldId id="256" r:id="rId3"/>
    <p:sldId id="260" r:id="rId4"/>
    <p:sldId id="262" r:id="rId5"/>
    <p:sldId id="264" r:id="rId6"/>
    <p:sldId id="265" r:id="rId7"/>
    <p:sldId id="266" r:id="rId8"/>
    <p:sldId id="267" r:id="rId9"/>
    <p:sldId id="268" r:id="rId10"/>
    <p:sldId id="259" r:id="rId11"/>
    <p:sldId id="270" r:id="rId12"/>
    <p:sldId id="271" r:id="rId13"/>
    <p:sldId id="263" r:id="rId14"/>
    <p:sldId id="272" r:id="rId15"/>
    <p:sldId id="269" r:id="rId16"/>
    <p:sldId id="273" r:id="rId17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8000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-136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82889" y="671987"/>
            <a:ext cx="7461913" cy="2387600"/>
          </a:xfrm>
        </p:spPr>
        <p:txBody>
          <a:bodyPr anchor="b"/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3561" y="3151662"/>
            <a:ext cx="6584041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8EF8AC-2A2F-4A19-8D12-961CA22AA504}" type="datetimeFigureOut">
              <a:rPr lang="ru-RU"/>
              <a:pPr>
                <a:defRPr/>
              </a:pPr>
              <a:t>18.04.2021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1B55FE-FCD1-429A-9831-5E8E795B8D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6945FB-2D1F-4D91-A839-C89799741C19}" type="datetimeFigureOut">
              <a:rPr lang="ru-RU"/>
              <a:pPr>
                <a:defRPr/>
              </a:pPr>
              <a:t>18.04.2021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12E2E5-D609-407D-9EE9-B03525C701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19958B-ABB8-43D7-8798-588D348A3BB7}" type="datetimeFigureOut">
              <a:rPr lang="ru-RU"/>
              <a:pPr>
                <a:defRPr/>
              </a:pPr>
              <a:t>18.04.2021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47E90C-D1C6-4CA1-BECF-012CD555E1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8A8700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547FB6-A8F4-448C-9800-615A30F96C6A}" type="datetimeFigureOut">
              <a:rPr lang="ru-RU"/>
              <a:pPr>
                <a:defRPr/>
              </a:pPr>
              <a:t>18.04.2021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0003DF-9C25-4A1E-8131-700D096518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842" y="576263"/>
            <a:ext cx="7315200" cy="2852737"/>
          </a:xfrm>
        </p:spPr>
        <p:txBody>
          <a:bodyPr anchor="b"/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4842" y="3551524"/>
            <a:ext cx="7315200" cy="1034125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B60858-9160-46D2-8FA3-E81D9756FB34}" type="datetimeFigureOut">
              <a:rPr lang="ru-RU"/>
              <a:pPr>
                <a:defRPr/>
              </a:pPr>
              <a:t>18.04.2021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5E6C0-52B3-4A5D-BFB0-9D11C584A7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27116B-B8C6-4BDC-84C8-1E7F90A177FB}" type="datetimeFigureOut">
              <a:rPr lang="ru-RU"/>
              <a:pPr>
                <a:defRPr/>
              </a:pPr>
              <a:t>18.04.2021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582E24-0773-473E-B5AD-0BB82A9415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76921C-0F15-4D46-A7E3-30EEF2CF14B8}" type="datetimeFigureOut">
              <a:rPr lang="ru-RU"/>
              <a:pPr>
                <a:defRPr/>
              </a:pPr>
              <a:t>18.04.2021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76F3CF-4D90-43AF-AA1C-7D373EE29A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54C51C-74B7-4C3D-ACC1-6CA4F01B442B}" type="datetimeFigureOut">
              <a:rPr lang="ru-RU"/>
              <a:pPr>
                <a:defRPr/>
              </a:pPr>
              <a:t>18.04.2021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F3BE82-4128-41B9-A40F-DDD8E2CD0D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A4A7F-F533-4DE7-A87F-EFE52408D59F}" type="datetimeFigureOut">
              <a:rPr lang="ru-RU"/>
              <a:pPr>
                <a:defRPr/>
              </a:pPr>
              <a:t>18.04.2021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4372A7-A24A-4DC7-B90B-064C22B1B8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395A11-AF1F-4FC6-BE0C-DFD6287A646A}" type="datetimeFigureOut">
              <a:rPr lang="ru-RU"/>
              <a:pPr>
                <a:defRPr/>
              </a:pPr>
              <a:t>18.04.2021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9F2905-4C1D-446A-8E23-4BDD06A9D9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6F5C1C-CCCF-4A32-B5B4-9CB767FE592E}" type="datetimeFigureOut">
              <a:rPr lang="ru-RU"/>
              <a:pPr>
                <a:defRPr/>
              </a:pPr>
              <a:t>18.04.2021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6479E2-4F95-4867-BE65-DE6EEB800D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morning" dir="t"/>
            </a:scene3d>
            <a:sp3d extrusionH="57150" contourW="12700" prstMaterial="matte">
              <a:bevelT w="38100" h="38100"/>
              <a:contourClr>
                <a:srgbClr val="777777"/>
              </a:contourClr>
            </a:sp3d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1E0C8DF-48D0-486C-991C-8FA152255A07}" type="datetimeFigureOut">
              <a:rPr lang="ru-RU"/>
              <a:pPr>
                <a:defRPr/>
              </a:pPr>
              <a:t>18.04.2021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9DCB246-5234-4CB6-92D1-8E58F5D819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6" r:id="rId1"/>
    <p:sldLayoutId id="2147483995" r:id="rId2"/>
    <p:sldLayoutId id="2147483997" r:id="rId3"/>
    <p:sldLayoutId id="2147483994" r:id="rId4"/>
    <p:sldLayoutId id="2147483998" r:id="rId5"/>
    <p:sldLayoutId id="2147483999" r:id="rId6"/>
    <p:sldLayoutId id="2147483993" r:id="rId7"/>
    <p:sldLayoutId id="2147483992" r:id="rId8"/>
    <p:sldLayoutId id="2147483991" r:id="rId9"/>
    <p:sldLayoutId id="2147483990" r:id="rId10"/>
    <p:sldLayoutId id="2147483989" r:id="rId11"/>
  </p:sldLayoutIdLst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kern="1200">
          <a:solidFill>
            <a:srgbClr val="ACA800"/>
          </a:solidFill>
          <a:latin typeface="Intro " panose="02000000000000000000" pitchFamily="50" charset="0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rgbClr val="ACA800"/>
          </a:solidFill>
          <a:latin typeface="Intro 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rgbClr val="ACA800"/>
          </a:solidFill>
          <a:latin typeface="Intro 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rgbClr val="ACA800"/>
          </a:solidFill>
          <a:latin typeface="Intro 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rgbClr val="ACA800"/>
          </a:solidFill>
          <a:latin typeface="Intro 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rgbClr val="ACA800"/>
          </a:solidFill>
          <a:latin typeface="Intro 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rgbClr val="ACA800"/>
          </a:solidFill>
          <a:latin typeface="Intro 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rgbClr val="ACA800"/>
          </a:solidFill>
          <a:latin typeface="Intro 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rgbClr val="ACA800"/>
          </a:solidFill>
          <a:latin typeface="Intro 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iveinternet.ru/users/5876790/post449759514/" TargetMode="External"/><Relationship Id="rId2" Type="http://schemas.openxmlformats.org/officeDocument/2006/relationships/hyperlink" Target="http://lomonosov.niv.ru/lomonosov/bio/portrety-lomonosova.htm" TargetMode="Externa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ru.wikipedia.org/wiki/&#1055;&#1077;&#1089;&#1090;&#1072;&#1083;&#1086;&#1094;&#1094;&#1080;,_&#1048;&#1086;&#1075;&#1072;&#1085;&#1085;_&#1043;&#1077;&#1085;&#1088;&#1080;&#1093;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 bwMode="auto">
          <a:xfrm>
            <a:off x="355600" y="576263"/>
            <a:ext cx="7315200" cy="2852737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4000" b="1" smtClean="0">
                <a:latin typeface="Times New Roman" pitchFamily="18" charset="0"/>
                <a:cs typeface="Times New Roman" pitchFamily="18" charset="0"/>
              </a:rPr>
              <a:t>« Сложение и вычитание вида 30+5, 35 -5, 35-30»</a:t>
            </a:r>
            <a:r>
              <a:rPr lang="ru-RU" sz="4000" b="1" smtClean="0">
                <a:latin typeface="Intro "/>
              </a:rPr>
              <a:t/>
            </a:r>
            <a:br>
              <a:rPr lang="ru-RU" sz="4000" b="1" smtClean="0">
                <a:latin typeface="Intro "/>
              </a:rPr>
            </a:br>
            <a:endParaRPr lang="ru-RU" sz="4000" b="1" smtClean="0">
              <a:latin typeface="Intro "/>
            </a:endParaRPr>
          </a:p>
        </p:txBody>
      </p:sp>
      <p:sp>
        <p:nvSpPr>
          <p:cNvPr id="13314" name="Текст 4"/>
          <p:cNvSpPr>
            <a:spLocks noGrp="1"/>
          </p:cNvSpPr>
          <p:nvPr>
            <p:ph type="body" idx="1"/>
          </p:nvPr>
        </p:nvSpPr>
        <p:spPr>
          <a:xfrm>
            <a:off x="355600" y="3551238"/>
            <a:ext cx="8443913" cy="1587500"/>
          </a:xfrm>
        </p:spPr>
        <p:txBody>
          <a:bodyPr/>
          <a:lstStyle/>
          <a:p>
            <a:pPr algn="l" eaLnBrk="1" hangingPunct="1">
              <a:lnSpc>
                <a:spcPct val="70000"/>
              </a:lnSpc>
              <a:buFont typeface="Arial" charset="0"/>
              <a:buChar char="•"/>
            </a:pP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Тип урока: 		урок открытия новых знаний</a:t>
            </a:r>
          </a:p>
          <a:p>
            <a:pPr algn="l" eaLnBrk="1" hangingPunct="1">
              <a:lnSpc>
                <a:spcPct val="70000"/>
              </a:lnSpc>
              <a:buFont typeface="Arial" charset="0"/>
              <a:buChar char="•"/>
            </a:pP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Предмет: 		математика</a:t>
            </a:r>
          </a:p>
          <a:p>
            <a:pPr algn="l" eaLnBrk="1" hangingPunct="1">
              <a:lnSpc>
                <a:spcPct val="70000"/>
              </a:lnSpc>
              <a:buFont typeface="Arial" charset="0"/>
              <a:buChar char="•"/>
            </a:pP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Авторы учебника: 	М.И.Моро , С.И.Волкова, С.В.Степанова «Математика в 2 частях» 2 класс  «УМК «Школа России» </a:t>
            </a:r>
          </a:p>
          <a:p>
            <a:pPr algn="l" eaLnBrk="1" hangingPunct="1">
              <a:lnSpc>
                <a:spcPct val="70000"/>
              </a:lnSpc>
              <a:buFont typeface="Arial" charset="0"/>
              <a:buChar char="•"/>
            </a:pP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Класс:			2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/>
          </p:cNvSpPr>
          <p:nvPr>
            <p:ph type="title" idx="4294967295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endParaRPr lang="ru-RU" smtClean="0">
              <a:latin typeface="Intro "/>
            </a:endParaRPr>
          </a:p>
        </p:txBody>
      </p:sp>
      <p:sp>
        <p:nvSpPr>
          <p:cNvPr id="22530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endParaRPr lang="ru-RU" smtClean="0"/>
          </a:p>
        </p:txBody>
      </p:sp>
      <p:sp>
        <p:nvSpPr>
          <p:cNvPr id="22531" name="WordArt 4"/>
          <p:cNvSpPr>
            <a:spLocks noChangeArrowheads="1" noChangeShapeType="1" noTextEdit="1"/>
          </p:cNvSpPr>
          <p:nvPr/>
        </p:nvSpPr>
        <p:spPr bwMode="auto">
          <a:xfrm>
            <a:off x="2484438" y="508000"/>
            <a:ext cx="3983037" cy="908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00CC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Тема урока:</a:t>
            </a:r>
          </a:p>
        </p:txBody>
      </p:sp>
      <p:sp>
        <p:nvSpPr>
          <p:cNvPr id="22532" name="WordArt 5"/>
          <p:cNvSpPr>
            <a:spLocks noChangeArrowheads="1" noChangeShapeType="1" noTextEdit="1"/>
          </p:cNvSpPr>
          <p:nvPr/>
        </p:nvSpPr>
        <p:spPr bwMode="auto">
          <a:xfrm>
            <a:off x="396875" y="1901825"/>
            <a:ext cx="8272463" cy="23923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«Сложение и вычитание вида </a:t>
            </a:r>
          </a:p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30+5, 35 -5, 35-30"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endParaRPr lang="ru-RU" smtClean="0">
              <a:solidFill>
                <a:srgbClr val="ACA800"/>
              </a:solidFill>
              <a:latin typeface="Intro "/>
            </a:endParaRPr>
          </a:p>
        </p:txBody>
      </p:sp>
      <p:sp>
        <p:nvSpPr>
          <p:cNvPr id="23554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latin typeface="Times New Roman" pitchFamily="18" charset="0"/>
                <a:cs typeface="Times New Roman" pitchFamily="18" charset="0"/>
              </a:rPr>
              <a:t>№1: реши примеры.</a:t>
            </a:r>
          </a:p>
          <a:p>
            <a:pPr eaLnBrk="1" hangingPunct="1"/>
            <a:r>
              <a:rPr lang="ru-RU" b="1" smtClean="0">
                <a:latin typeface="Times New Roman" pitchFamily="18" charset="0"/>
                <a:cs typeface="Times New Roman" pitchFamily="18" charset="0"/>
              </a:rPr>
              <a:t>56-50    40+7    29-9    3+60    30+8    56 -20</a:t>
            </a:r>
          </a:p>
          <a:p>
            <a:pPr eaLnBrk="1" hangingPunct="1"/>
            <a:r>
              <a:rPr lang="ru-RU" b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№2: составь примеры с обратными действиями.</a:t>
            </a:r>
          </a:p>
          <a:p>
            <a:pPr eaLnBrk="1" hangingPunct="1"/>
            <a:r>
              <a:rPr lang="ru-RU" b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56-50    40+7    29-9    3+60    30+8    56 -20</a:t>
            </a:r>
          </a:p>
          <a:p>
            <a:pPr eaLnBrk="1" hangingPunct="1"/>
            <a:r>
              <a:rPr lang="ru-RU" b="1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№3: дополнить каждый пример вторым действием, чтобы в   ответе  получилось 100.</a:t>
            </a:r>
          </a:p>
          <a:p>
            <a:pPr eaLnBrk="1" hangingPunct="1"/>
            <a:r>
              <a:rPr lang="ru-RU" b="1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56-50    40+7    29-9    3+60    30+8    56 -20</a:t>
            </a:r>
          </a:p>
        </p:txBody>
      </p:sp>
      <p:sp>
        <p:nvSpPr>
          <p:cNvPr id="23555" name="WordArt 4"/>
          <p:cNvSpPr>
            <a:spLocks noChangeArrowheads="1" noChangeShapeType="1" noTextEdit="1"/>
          </p:cNvSpPr>
          <p:nvPr/>
        </p:nvSpPr>
        <p:spPr bwMode="auto">
          <a:xfrm>
            <a:off x="985838" y="750888"/>
            <a:ext cx="720090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33CC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Самостоятельная работа по выбору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endParaRPr lang="ru-RU" smtClean="0">
              <a:solidFill>
                <a:srgbClr val="ACA800"/>
              </a:solidFill>
              <a:latin typeface="Intro "/>
            </a:endParaRPr>
          </a:p>
        </p:txBody>
      </p:sp>
      <p:sp>
        <p:nvSpPr>
          <p:cNvPr id="2457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533400" indent="-533400" eaLnBrk="1" hangingPunct="1">
              <a:buFont typeface="Arial" charset="0"/>
              <a:buAutoNum type="arabicPeriod"/>
            </a:pP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56-50=6    40+7=47    29-9=20    3+60=63    30+8=38    56 -20=36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marL="533400" indent="-533400" eaLnBrk="1" hangingPunct="1">
              <a:buFont typeface="Arial" charset="0"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56-50             56 -20            36+20                                        40+7             47-7                29-9                                                          30+8             38-8                20+9                                                63-3              3+60               50+6</a:t>
            </a:r>
          </a:p>
          <a:p>
            <a:pPr marL="533400" indent="-533400" eaLnBrk="1" hangingPunct="1">
              <a:buFont typeface="Arial" charset="0"/>
              <a:buNone/>
            </a:pP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b="1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56-50+ 94     40+7+53      29-9+80   3+60+37     30+8+62     56 -20+64</a:t>
            </a:r>
          </a:p>
        </p:txBody>
      </p:sp>
      <p:sp>
        <p:nvSpPr>
          <p:cNvPr id="24579" name="WordArt 4"/>
          <p:cNvSpPr>
            <a:spLocks noChangeArrowheads="1" noChangeShapeType="1" noTextEdit="1"/>
          </p:cNvSpPr>
          <p:nvPr/>
        </p:nvSpPr>
        <p:spPr bwMode="auto">
          <a:xfrm>
            <a:off x="3278188" y="628650"/>
            <a:ext cx="2828925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33CC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Проверь себя!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/>
          </p:cNvSpPr>
          <p:nvPr>
            <p:ph type="title" idx="4294967295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endParaRPr lang="ru-RU" smtClean="0">
              <a:latin typeface="Intro "/>
            </a:endParaRPr>
          </a:p>
        </p:txBody>
      </p:sp>
      <p:sp>
        <p:nvSpPr>
          <p:cNvPr id="25602" name="Rectangle 3"/>
          <p:cNvSpPr>
            <a:spLocks noGrp="1"/>
          </p:cNvSpPr>
          <p:nvPr>
            <p:ph type="body" idx="4294967295"/>
          </p:nvPr>
        </p:nvSpPr>
        <p:spPr>
          <a:xfrm>
            <a:off x="346075" y="1663700"/>
            <a:ext cx="4202113" cy="451326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Швейцарский педагог, один из крупнейших педагогов-гуманистов конца XVIII — начала XIX века, внёсший значительный вклад в развитие педагогической теории и практики Иоганн Генрих Песталоцци говорил </a:t>
            </a: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« Счет и вычисления - основа порядка в голове.» </a:t>
            </a:r>
          </a:p>
        </p:txBody>
      </p:sp>
      <p:sp>
        <p:nvSpPr>
          <p:cNvPr id="25603" name="WordArt 4"/>
          <p:cNvSpPr>
            <a:spLocks noChangeArrowheads="1" noChangeShapeType="1" noTextEdit="1"/>
          </p:cNvSpPr>
          <p:nvPr/>
        </p:nvSpPr>
        <p:spPr bwMode="auto">
          <a:xfrm>
            <a:off x="1635125" y="588963"/>
            <a:ext cx="53911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33CC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Иоганн Генрих Песталоцци </a:t>
            </a:r>
          </a:p>
        </p:txBody>
      </p:sp>
      <p:pic>
        <p:nvPicPr>
          <p:cNvPr id="25604" name="Picture 6" descr="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67263" y="1666875"/>
            <a:ext cx="4376737" cy="400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endParaRPr lang="ru-RU" smtClean="0">
              <a:solidFill>
                <a:srgbClr val="ACA800"/>
              </a:solidFill>
              <a:latin typeface="Intro "/>
            </a:endParaRPr>
          </a:p>
        </p:txBody>
      </p:sp>
      <p:sp>
        <p:nvSpPr>
          <p:cNvPr id="26626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>1 вариант</a:t>
            </a: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 : 3м2дм = 32дм             1дм2см&lt; 14см                                       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2 вариант  : </a:t>
            </a: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2м8дм&lt; 30дм             2дм3см=  23см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6627" name="WordArt 4"/>
          <p:cNvSpPr>
            <a:spLocks noChangeArrowheads="1" noChangeShapeType="1" noTextEdit="1"/>
          </p:cNvSpPr>
          <p:nvPr/>
        </p:nvSpPr>
        <p:spPr bwMode="auto">
          <a:xfrm>
            <a:off x="2951163" y="615950"/>
            <a:ext cx="3067050" cy="8397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33CC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Проверь себя!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/>
          </p:cNvSpPr>
          <p:nvPr>
            <p:ph type="title" idx="4294967295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endParaRPr lang="ru-RU" smtClean="0">
              <a:latin typeface="Intro "/>
            </a:endParaRPr>
          </a:p>
        </p:txBody>
      </p:sp>
      <p:sp>
        <p:nvSpPr>
          <p:cNvPr id="27650" name="Rectangle 3"/>
          <p:cNvSpPr>
            <a:spLocks noGrp="1"/>
          </p:cNvSpPr>
          <p:nvPr>
            <p:ph type="body" idx="4294967295"/>
          </p:nvPr>
        </p:nvSpPr>
        <p:spPr>
          <a:xfrm>
            <a:off x="628650" y="441325"/>
            <a:ext cx="7886700" cy="5735638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Зелёный: </a:t>
            </a:r>
          </a:p>
          <a:p>
            <a:pPr eaLnBrk="1" hangingPunct="1"/>
            <a:r>
              <a:rPr lang="ru-RU" b="1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-Урок прошёл удачно: я активно участвовал в работе класса, с заданиями справлялся успешно. Я очень  доволен собой.</a:t>
            </a:r>
          </a:p>
          <a:p>
            <a:pPr eaLnBrk="1" hangingPunct="1"/>
            <a:r>
              <a:rPr lang="ru-RU" b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Жёлтый:</a:t>
            </a:r>
          </a:p>
          <a:p>
            <a:pPr eaLnBrk="1" hangingPunct="1"/>
            <a:r>
              <a:rPr lang="ru-RU" b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-Сегодня на уроке не все задания оказались такими уж лёгкими. Мне было трудно, но я справился. Я вполне доволен собой.</a:t>
            </a:r>
          </a:p>
          <a:p>
            <a:pPr eaLnBrk="1" hangingPunct="1"/>
            <a:r>
              <a:rPr lang="ru-RU" b="1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Красный:</a:t>
            </a:r>
          </a:p>
          <a:p>
            <a:pPr eaLnBrk="1" hangingPunct="1"/>
            <a:r>
              <a:rPr lang="ru-RU" b="1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-Задания на уроке оказались слишком трудными, мне нужна  помощь!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endParaRPr lang="ru-RU" smtClean="0">
              <a:latin typeface="Intro "/>
            </a:endParaRPr>
          </a:p>
        </p:txBody>
      </p:sp>
      <p:sp>
        <p:nvSpPr>
          <p:cNvPr id="32771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smtClean="0">
                <a:hlinkClick r:id="rId2"/>
              </a:rPr>
              <a:t>http://lomonosov.niv.ru/lomonosov/bio/portrety-lomonosova.htm</a:t>
            </a:r>
            <a:endParaRPr lang="ru-RU" smtClean="0"/>
          </a:p>
          <a:p>
            <a:pPr>
              <a:buFont typeface="Arial" charset="0"/>
              <a:buNone/>
            </a:pPr>
            <a:r>
              <a:rPr lang="ru-RU" smtClean="0">
                <a:hlinkClick r:id="rId3"/>
              </a:rPr>
              <a:t>https://www.liveinternet.ru/users/5876790/post449759514/</a:t>
            </a:r>
            <a:endParaRPr lang="ru-RU" smtClean="0"/>
          </a:p>
          <a:p>
            <a:pPr>
              <a:buFont typeface="Arial" charset="0"/>
              <a:buNone/>
            </a:pPr>
            <a:r>
              <a:rPr lang="ru-RU" smtClean="0">
                <a:hlinkClick r:id="rId4"/>
              </a:rPr>
              <a:t>https://ru.wikipedia.org/wiki/Песталоцци,_Иоганн_Генрих</a:t>
            </a:r>
            <a:endParaRPr lang="ru-RU" smtClean="0"/>
          </a:p>
          <a:p>
            <a:pPr>
              <a:buFont typeface="Arial" charset="0"/>
              <a:buNone/>
            </a:pPr>
            <a:endParaRPr lang="ru-RU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 Box 4"/>
          <p:cNvSpPr txBox="1">
            <a:spLocks noChangeArrowheads="1"/>
          </p:cNvSpPr>
          <p:nvPr/>
        </p:nvSpPr>
        <p:spPr bwMode="auto">
          <a:xfrm>
            <a:off x="2638425" y="941388"/>
            <a:ext cx="4164013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/>
            <a:r>
              <a:rPr lang="ru-RU" sz="2000" b="1">
                <a:latin typeface="Times New Roman" pitchFamily="18" charset="0"/>
                <a:cs typeface="Times New Roman" pitchFamily="18" charset="0"/>
              </a:rPr>
              <a:t>Эй, девчонки и мальчишки!                                                                                                                                           Жизнь сегодня не проста,                                                                                                                                        Зацифрованная слишком –                                                                                                                                          Важно в ней уметь считать,                                                                                                                                                Ведь без правильных расчетов                                                                                                                                          Не построить школ, домов,                                                                                                                                                     Не отправиться в полеты,                                                                                                                                                        Не открыть других миров.                                                                                                                                          Чтобы сделать симпатичней                                                                                                                                                  И комфортней мир вокруг,                                                                                                                                      Нужно стать математичней,                                                                                                                                                  С королевою наук –                                                                                                                                          Математикой сдружиться,                                                                                                                                            Навести суметь мосты,                                                                                                                                                       На уроках потрудиться,                                                                                                                                                  Чтобы с нею быть на «ты».</a:t>
            </a:r>
            <a:r>
              <a:rPr lang="ru-RU"/>
              <a:t>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/>
          </p:cNvSpPr>
          <p:nvPr>
            <p:ph type="title" idx="4294967295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endParaRPr lang="ru-RU" smtClean="0">
              <a:latin typeface="Intro "/>
            </a:endParaRPr>
          </a:p>
        </p:txBody>
      </p:sp>
      <p:sp>
        <p:nvSpPr>
          <p:cNvPr id="15362" name="Rectangle 3"/>
          <p:cNvSpPr>
            <a:spLocks noGrp="1"/>
          </p:cNvSpPr>
          <p:nvPr>
            <p:ph type="body" idx="4294967295"/>
          </p:nvPr>
        </p:nvSpPr>
        <p:spPr>
          <a:xfrm>
            <a:off x="1651000" y="1798638"/>
            <a:ext cx="3663950" cy="4351337"/>
          </a:xfrm>
        </p:spPr>
        <p:txBody>
          <a:bodyPr/>
          <a:lstStyle/>
          <a:p>
            <a:pPr eaLnBrk="1" hangingPunct="1"/>
            <a:r>
              <a:rPr lang="ru-RU" sz="3600" b="1" smtClean="0">
                <a:latin typeface="Times New Roman" pitchFamily="18" charset="0"/>
                <a:cs typeface="Times New Roman" pitchFamily="18" charset="0"/>
              </a:rPr>
              <a:t>«Математику уже затем учить надо,  что она ум в порядок приводит.»                                         </a:t>
            </a:r>
          </a:p>
        </p:txBody>
      </p:sp>
      <p:sp>
        <p:nvSpPr>
          <p:cNvPr id="15363" name="WordArt 4"/>
          <p:cNvSpPr>
            <a:spLocks noChangeArrowheads="1" noChangeShapeType="1" noTextEdit="1"/>
          </p:cNvSpPr>
          <p:nvPr/>
        </p:nvSpPr>
        <p:spPr bwMode="auto">
          <a:xfrm>
            <a:off x="944563" y="441325"/>
            <a:ext cx="7491412" cy="11096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00CC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Михаил Васильевич Ломоносов</a:t>
            </a:r>
          </a:p>
        </p:txBody>
      </p:sp>
      <p:pic>
        <p:nvPicPr>
          <p:cNvPr id="15364" name="Picture 6" descr="scale_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30813" y="1733550"/>
            <a:ext cx="3529012" cy="482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/>
          </p:cNvSpPr>
          <p:nvPr>
            <p:ph type="title" idx="4294967295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endParaRPr lang="ru-RU" smtClean="0">
              <a:latin typeface="Intro "/>
            </a:endParaRPr>
          </a:p>
        </p:txBody>
      </p:sp>
      <p:sp>
        <p:nvSpPr>
          <p:cNvPr id="16386" name="Rectangle 3"/>
          <p:cNvSpPr>
            <a:spLocks noGrp="1"/>
          </p:cNvSpPr>
          <p:nvPr>
            <p:ph type="body" idx="4294967295"/>
          </p:nvPr>
        </p:nvSpPr>
        <p:spPr>
          <a:xfrm>
            <a:off x="1462088" y="1663700"/>
            <a:ext cx="3167062" cy="4351338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3600" b="1" smtClean="0">
                <a:latin typeface="Times New Roman" pitchFamily="18" charset="0"/>
                <a:cs typeface="Times New Roman" pitchFamily="18" charset="0"/>
              </a:rPr>
              <a:t>« Математика - гимнастика ума» </a:t>
            </a:r>
          </a:p>
        </p:txBody>
      </p:sp>
      <p:sp>
        <p:nvSpPr>
          <p:cNvPr id="16387" name="WordArt 4"/>
          <p:cNvSpPr>
            <a:spLocks noChangeArrowheads="1" noChangeShapeType="1" noTextEdit="1"/>
          </p:cNvSpPr>
          <p:nvPr/>
        </p:nvSpPr>
        <p:spPr bwMode="auto">
          <a:xfrm>
            <a:off x="1246188" y="481013"/>
            <a:ext cx="6694487" cy="908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33CC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Александр Васильевич Суворов</a:t>
            </a:r>
          </a:p>
        </p:txBody>
      </p:sp>
      <p:pic>
        <p:nvPicPr>
          <p:cNvPr id="16388" name="Picture 6" descr="3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7038" y="1601788"/>
            <a:ext cx="3376612" cy="506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endParaRPr lang="ru-RU" sz="2800" b="1" smtClean="0">
              <a:solidFill>
                <a:srgbClr val="ACA8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0" name="Rectangle 3"/>
          <p:cNvSpPr>
            <a:spLocks noGrp="1"/>
          </p:cNvSpPr>
          <p:nvPr>
            <p:ph type="body" idx="1"/>
          </p:nvPr>
        </p:nvSpPr>
        <p:spPr>
          <a:xfrm>
            <a:off x="628650" y="1017588"/>
            <a:ext cx="7886700" cy="5159375"/>
          </a:xfrm>
        </p:spPr>
        <p:txBody>
          <a:bodyPr/>
          <a:lstStyle/>
          <a:p>
            <a:pPr eaLnBrk="1" hangingPunct="1"/>
            <a:r>
              <a:rPr lang="ru-RU" b="1" smtClean="0">
                <a:latin typeface="Times New Roman" pitchFamily="18" charset="0"/>
                <a:cs typeface="Times New Roman" pitchFamily="18" charset="0"/>
              </a:rPr>
              <a:t>Составьте из цифр 2 и 3 двухзначное число </a:t>
            </a:r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3425825" y="1746250"/>
            <a:ext cx="22288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8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23, 22, 33, 32 </a:t>
            </a:r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406400" y="2271713"/>
            <a:ext cx="79724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/>
            <a:r>
              <a:rPr lang="ru-RU" sz="2800" b="1">
                <a:latin typeface="Times New Roman" pitchFamily="18" charset="0"/>
                <a:cs typeface="Times New Roman" pitchFamily="18" charset="0"/>
              </a:rPr>
              <a:t>Чем отличаются числа 23 и 22?</a:t>
            </a:r>
            <a:r>
              <a:rPr lang="ru-RU"/>
              <a:t> </a:t>
            </a:r>
          </a:p>
        </p:txBody>
      </p:sp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377825" y="2930525"/>
            <a:ext cx="83439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ru-RU" sz="2800" b="1">
                <a:latin typeface="Times New Roman" pitchFamily="18" charset="0"/>
                <a:cs typeface="Times New Roman" pitchFamily="18" charset="0"/>
              </a:rPr>
              <a:t>Сколько в этом числе десятков? Сколько единиц?</a:t>
            </a:r>
          </a:p>
        </p:txBody>
      </p:sp>
      <p:sp>
        <p:nvSpPr>
          <p:cNvPr id="25607" name="Text Box 7"/>
          <p:cNvSpPr txBox="1">
            <a:spLocks noChangeArrowheads="1"/>
          </p:cNvSpPr>
          <p:nvPr/>
        </p:nvSpPr>
        <p:spPr bwMode="auto">
          <a:xfrm>
            <a:off x="488950" y="3482975"/>
            <a:ext cx="6908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>
              <a:spcBef>
                <a:spcPct val="50000"/>
              </a:spcBef>
            </a:pPr>
            <a:r>
              <a:rPr lang="ru-RU" sz="2800" b="1">
                <a:latin typeface="Times New Roman" pitchFamily="18" charset="0"/>
                <a:cs typeface="Times New Roman" pitchFamily="18" charset="0"/>
              </a:rPr>
              <a:t>Назовите числа в порядке убывания</a:t>
            </a:r>
          </a:p>
        </p:txBody>
      </p:sp>
      <p:sp>
        <p:nvSpPr>
          <p:cNvPr id="25608" name="Text Box 8"/>
          <p:cNvSpPr txBox="1">
            <a:spLocks noChangeArrowheads="1"/>
          </p:cNvSpPr>
          <p:nvPr/>
        </p:nvSpPr>
        <p:spPr bwMode="auto">
          <a:xfrm>
            <a:off x="523875" y="4140200"/>
            <a:ext cx="6578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/>
            <a:r>
              <a:rPr lang="ru-RU" sz="2800" b="1">
                <a:latin typeface="Times New Roman" pitchFamily="18" charset="0"/>
                <a:cs typeface="Times New Roman" pitchFamily="18" charset="0"/>
              </a:rPr>
              <a:t>Назовите  числа в порядке возрастания</a:t>
            </a:r>
          </a:p>
        </p:txBody>
      </p:sp>
      <p:sp>
        <p:nvSpPr>
          <p:cNvPr id="17416" name="Text Box 9"/>
          <p:cNvSpPr txBox="1">
            <a:spLocks noChangeArrowheads="1"/>
          </p:cNvSpPr>
          <p:nvPr/>
        </p:nvSpPr>
        <p:spPr bwMode="auto">
          <a:xfrm>
            <a:off x="1230313" y="6519863"/>
            <a:ext cx="184150" cy="1300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>
              <a:spcBef>
                <a:spcPct val="50000"/>
              </a:spcBef>
            </a:pPr>
            <a:r>
              <a:rPr lang="ru-RU"/>
              <a:t>В каком числе десятков больше ,чем единиц?( 32)</a:t>
            </a:r>
          </a:p>
        </p:txBody>
      </p:sp>
      <p:sp>
        <p:nvSpPr>
          <p:cNvPr id="25610" name="Text Box 10"/>
          <p:cNvSpPr txBox="1">
            <a:spLocks noChangeArrowheads="1"/>
          </p:cNvSpPr>
          <p:nvPr/>
        </p:nvSpPr>
        <p:spPr bwMode="auto">
          <a:xfrm>
            <a:off x="419100" y="4692650"/>
            <a:ext cx="75390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ru-RU" sz="2800" b="1">
                <a:latin typeface="Times New Roman" pitchFamily="18" charset="0"/>
                <a:cs typeface="Times New Roman" pitchFamily="18" charset="0"/>
              </a:rPr>
              <a:t>В каком числе десятков больше ,чем единиц?</a:t>
            </a:r>
          </a:p>
        </p:txBody>
      </p:sp>
      <p:sp>
        <p:nvSpPr>
          <p:cNvPr id="25611" name="Text Box 11"/>
          <p:cNvSpPr txBox="1">
            <a:spLocks noChangeArrowheads="1"/>
          </p:cNvSpPr>
          <p:nvPr/>
        </p:nvSpPr>
        <p:spPr bwMode="auto">
          <a:xfrm>
            <a:off x="433388" y="5307013"/>
            <a:ext cx="758825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ru-RU" sz="2800" b="1">
                <a:latin typeface="Times New Roman" pitchFamily="18" charset="0"/>
                <a:cs typeface="Times New Roman" pitchFamily="18" charset="0"/>
              </a:rPr>
              <a:t>В каком числе десятков меньше ,чем единиц?</a:t>
            </a:r>
          </a:p>
          <a:p>
            <a:pPr defTabSz="914400"/>
            <a:endParaRPr lang="ru-RU" sz="2800" b="1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endParaRPr lang="ru-RU" smtClean="0">
              <a:solidFill>
                <a:srgbClr val="ACA800"/>
              </a:solidFill>
              <a:latin typeface="Intro "/>
            </a:endParaRPr>
          </a:p>
        </p:txBody>
      </p:sp>
      <p:sp>
        <p:nvSpPr>
          <p:cNvPr id="18434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latin typeface="Times New Roman" pitchFamily="18" charset="0"/>
                <a:cs typeface="Times New Roman" pitchFamily="18" charset="0"/>
              </a:rPr>
              <a:t>Составьте 4 верных равенства из чисел 7,12,5</a:t>
            </a:r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984250" y="2365375"/>
            <a:ext cx="1598613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ru-RU" sz="2800" b="1">
                <a:latin typeface="Times New Roman" pitchFamily="18" charset="0"/>
                <a:cs typeface="Times New Roman" pitchFamily="18" charset="0"/>
              </a:rPr>
              <a:t>7+5=12;</a:t>
            </a:r>
          </a:p>
          <a:p>
            <a:pPr defTabSz="914400"/>
            <a:r>
              <a:rPr lang="ru-RU" sz="2800" b="1">
                <a:latin typeface="Times New Roman" pitchFamily="18" charset="0"/>
                <a:cs typeface="Times New Roman" pitchFamily="18" charset="0"/>
              </a:rPr>
              <a:t> 5+7=12; </a:t>
            </a:r>
          </a:p>
          <a:p>
            <a:pPr defTabSz="914400"/>
            <a:r>
              <a:rPr lang="ru-RU" sz="2800" b="1">
                <a:latin typeface="Times New Roman" pitchFamily="18" charset="0"/>
                <a:cs typeface="Times New Roman" pitchFamily="18" charset="0"/>
              </a:rPr>
              <a:t>12-5=7; </a:t>
            </a:r>
          </a:p>
          <a:p>
            <a:pPr defTabSz="914400"/>
            <a:r>
              <a:rPr lang="ru-RU" sz="2800" b="1">
                <a:latin typeface="Times New Roman" pitchFamily="18" charset="0"/>
                <a:cs typeface="Times New Roman" pitchFamily="18" charset="0"/>
              </a:rPr>
              <a:t>12-7=5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66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6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66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66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6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6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endParaRPr lang="ru-RU" smtClean="0">
              <a:solidFill>
                <a:srgbClr val="ACA800"/>
              </a:solidFill>
              <a:latin typeface="Intro "/>
            </a:endParaRPr>
          </a:p>
        </p:txBody>
      </p:sp>
      <p:sp>
        <p:nvSpPr>
          <p:cNvPr id="1945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Заменить число суммой разрядных слагаемых:   </a:t>
            </a:r>
          </a:p>
          <a:p>
            <a:pPr eaLnBrk="1" hangingPunct="1"/>
            <a:r>
              <a:rPr lang="ru-RU" b="1" smtClean="0">
                <a:latin typeface="Times New Roman" pitchFamily="18" charset="0"/>
                <a:cs typeface="Times New Roman" pitchFamily="18" charset="0"/>
              </a:rPr>
              <a:t>57;</a:t>
            </a:r>
          </a:p>
          <a:p>
            <a:pPr eaLnBrk="1" hangingPunct="1"/>
            <a:r>
              <a:rPr lang="ru-RU" b="1" smtClean="0">
                <a:latin typeface="Times New Roman" pitchFamily="18" charset="0"/>
                <a:cs typeface="Times New Roman" pitchFamily="18" charset="0"/>
              </a:rPr>
              <a:t> 66; </a:t>
            </a:r>
          </a:p>
          <a:p>
            <a:pPr eaLnBrk="1" hangingPunct="1"/>
            <a:r>
              <a:rPr lang="ru-RU" b="1" smtClean="0">
                <a:latin typeface="Times New Roman" pitchFamily="18" charset="0"/>
                <a:cs typeface="Times New Roman" pitchFamily="18" charset="0"/>
              </a:rPr>
              <a:t>91; </a:t>
            </a:r>
          </a:p>
          <a:p>
            <a:pPr eaLnBrk="1" hangingPunct="1"/>
            <a:r>
              <a:rPr lang="ru-RU" b="1" smtClean="0">
                <a:latin typeface="Times New Roman" pitchFamily="18" charset="0"/>
                <a:cs typeface="Times New Roman" pitchFamily="18" charset="0"/>
              </a:rPr>
              <a:t>70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endParaRPr lang="ru-RU" smtClean="0">
              <a:solidFill>
                <a:srgbClr val="ACA800"/>
              </a:solidFill>
              <a:latin typeface="Intro "/>
            </a:endParaRPr>
          </a:p>
        </p:txBody>
      </p:sp>
      <p:sp>
        <p:nvSpPr>
          <p:cNvPr id="20482" name="Rectangle 3"/>
          <p:cNvSpPr>
            <a:spLocks noGrp="1"/>
          </p:cNvSpPr>
          <p:nvPr>
            <p:ph type="body" idx="1"/>
          </p:nvPr>
        </p:nvSpPr>
        <p:spPr>
          <a:xfrm>
            <a:off x="628650" y="441325"/>
            <a:ext cx="7886700" cy="5735638"/>
          </a:xfrm>
        </p:spPr>
        <p:txBody>
          <a:bodyPr/>
          <a:lstStyle/>
          <a:p>
            <a:pPr eaLnBrk="1" hangingPunct="1"/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Преобразовать :                                                                                                                         1м = …дм</a:t>
            </a:r>
          </a:p>
          <a:p>
            <a:pPr eaLnBrk="1" hangingPunct="1">
              <a:buFont typeface="Arial" charset="0"/>
              <a:buNone/>
            </a:pP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7см 5мм=…мм</a:t>
            </a:r>
          </a:p>
          <a:p>
            <a:pPr eaLnBrk="1" hangingPunct="1">
              <a:buFont typeface="Arial" charset="0"/>
              <a:buNone/>
            </a:pP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1см =…мм</a:t>
            </a:r>
          </a:p>
          <a:p>
            <a:pPr eaLnBrk="1" hangingPunct="1">
              <a:buFont typeface="Arial" charset="0"/>
              <a:buNone/>
            </a:pP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1м=…см</a:t>
            </a:r>
          </a:p>
          <a:p>
            <a:pPr eaLnBrk="1" hangingPunct="1">
              <a:buFont typeface="Arial" charset="0"/>
              <a:buNone/>
            </a:pP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1дм=…мм</a:t>
            </a:r>
          </a:p>
          <a:p>
            <a:pPr eaLnBrk="1" hangingPunct="1">
              <a:buFont typeface="Arial" charset="0"/>
              <a:buNone/>
            </a:pP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10 мм=…см</a:t>
            </a:r>
          </a:p>
          <a:p>
            <a:pPr eaLnBrk="1" hangingPunct="1">
              <a:buFont typeface="Arial" charset="0"/>
              <a:buNone/>
            </a:pP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6м=…дм</a:t>
            </a:r>
          </a:p>
          <a:p>
            <a:pPr eaLnBrk="1" hangingPunct="1">
              <a:buFont typeface="Arial" charset="0"/>
              <a:buNone/>
            </a:pP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1дм=… см</a:t>
            </a:r>
          </a:p>
          <a:p>
            <a:pPr eaLnBrk="1" hangingPunct="1">
              <a:buFont typeface="Arial" charset="0"/>
              <a:buNone/>
            </a:pP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3дм 2см=…см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endParaRPr lang="ru-RU" smtClean="0">
              <a:solidFill>
                <a:srgbClr val="ACA800"/>
              </a:solidFill>
              <a:latin typeface="Intro "/>
            </a:endParaRPr>
          </a:p>
        </p:txBody>
      </p:sp>
      <p:sp>
        <p:nvSpPr>
          <p:cNvPr id="21506" name="Rectangle 3"/>
          <p:cNvSpPr>
            <a:spLocks noGrp="1"/>
          </p:cNvSpPr>
          <p:nvPr>
            <p:ph type="body" idx="1"/>
          </p:nvPr>
        </p:nvSpPr>
        <p:spPr>
          <a:xfrm>
            <a:off x="628650" y="493713"/>
            <a:ext cx="7886700" cy="568325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Назвать числа: </a:t>
            </a:r>
          </a:p>
          <a:p>
            <a:pPr eaLnBrk="1" hangingPunct="1">
              <a:lnSpc>
                <a:spcPct val="80000"/>
              </a:lnSpc>
            </a:pP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8дес.1ед.                                                                                                       3 дес. 8ед.                                                                                                     9 дес. 0 ед                                                                                                                                                                         8дес.9ед.                                                                                                  3 дес. 4 ед.                                                                                          5 дес. 0 ед.                                                                                                                               8дес.7ед.                                                                                                  3 дес. 0 ед.                                                                                                     7 дес. 0 ед.                                                                                                                    8дес.3ед.                                                                         2 дес. 3 ед.                                                                                            2 дес.5 ед.                                                                                 5дес.8ед.                                                                                        3дес. 7ед.                                                                                    4дес.0ед.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делово1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делово3.potx" id="{55504627-1049-4F3A-9891-AD3FD4DD1F96}" vid="{6CDE9D2A-3E54-4185-92FC-5890317045A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1делово1</Template>
  <TotalTime>83</TotalTime>
  <Words>405</Words>
  <Application>Microsoft Office PowerPoint</Application>
  <PresentationFormat>Экран (4:3)</PresentationFormat>
  <Paragraphs>57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5</vt:i4>
      </vt:variant>
      <vt:variant>
        <vt:lpstr>Заголовки слайдов</vt:lpstr>
      </vt:variant>
      <vt:variant>
        <vt:i4>16</vt:i4>
      </vt:variant>
    </vt:vector>
  </HeadingPairs>
  <TitlesOfParts>
    <vt:vector size="25" baseType="lpstr">
      <vt:lpstr>Arial</vt:lpstr>
      <vt:lpstr>Intro </vt:lpstr>
      <vt:lpstr>Calibri</vt:lpstr>
      <vt:lpstr>Times New Roman</vt:lpstr>
      <vt:lpstr>1делово1</vt:lpstr>
      <vt:lpstr>1делово1</vt:lpstr>
      <vt:lpstr>1делово1</vt:lpstr>
      <vt:lpstr>1делово1</vt:lpstr>
      <vt:lpstr>1делово1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деловой</dc:title>
  <dc:creator>Марина</dc:creator>
  <cp:lastModifiedBy>Microsoft Office</cp:lastModifiedBy>
  <cp:revision>35</cp:revision>
  <dcterms:created xsi:type="dcterms:W3CDTF">2019-07-28T09:59:28Z</dcterms:created>
  <dcterms:modified xsi:type="dcterms:W3CDTF">2021-04-18T09:49:22Z</dcterms:modified>
</cp:coreProperties>
</file>