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5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3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9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1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28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51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35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2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1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6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07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042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6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4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1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8BBE42-ABAA-4BF5-A603-9DCDE8BFCD03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3A6B37-1F77-4CB5-823A-472C9D8E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6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D405C-B203-42F2-9354-2A44D1048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4799" y="4058392"/>
            <a:ext cx="8689976" cy="250921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зачада</a:t>
            </a:r>
            <a:br>
              <a:rPr lang="ru-RU" sz="8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гукр</a:t>
            </a:r>
            <a:br>
              <a:rPr lang="ru-RU" sz="8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варунение</a:t>
            </a:r>
            <a:br>
              <a:rPr lang="ru-RU" sz="8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извененаяст</a:t>
            </a:r>
            <a:br>
              <a:rPr lang="ru-RU" sz="8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8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135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88AF7-F65F-416A-919A-21FA3D7F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114" y="266824"/>
            <a:ext cx="11032802" cy="6079166"/>
          </a:xfrm>
        </p:spPr>
        <p:txBody>
          <a:bodyPr>
            <a:normAutofit/>
          </a:bodyPr>
          <a:lstStyle/>
          <a:p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  <a:b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</a:t>
            </a:r>
            <a:b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уравнение</a:t>
            </a:r>
            <a:b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неизвестная</a:t>
            </a:r>
          </a:p>
        </p:txBody>
      </p:sp>
    </p:spTree>
    <p:extLst>
      <p:ext uri="{BB962C8B-B14F-4D97-AF65-F5344CB8AC3E}">
        <p14:creationId xmlns:p14="http://schemas.microsoft.com/office/powerpoint/2010/main" val="192104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08F1F9F3-09B3-44FA-9232-18F903C23A7E}"/>
                  </a:ext>
                </a:extLst>
              </p:cNvPr>
              <p:cNvSpPr/>
              <p:nvPr/>
            </p:nvSpPr>
            <p:spPr>
              <a:xfrm>
                <a:off x="1900053" y="296881"/>
                <a:ext cx="9809018" cy="7148945"/>
              </a:xfrm>
              <a:prstGeom prst="rect">
                <a:avLst/>
              </a:prstGeom>
            </p:spPr>
            <p:txBody>
              <a:bodyPr wrap="square" numCol="2">
                <a:spAutoFit/>
              </a:bodyPr>
              <a:lstStyle/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arenR"/>
                </a:pPr>
                <a:r>
                  <a:rPr lang="ru-RU" sz="54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4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3х+6=0</a:t>
                </a:r>
                <a:endParaRPr lang="ru-RU" sz="4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arenR"/>
                </a:pPr>
                <a:r>
                  <a:rPr lang="ru-RU" sz="4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8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4800" b="1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</m:rad>
                    <m:r>
                      <a:rPr lang="ru-RU" sz="4800" b="1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sz="4800" b="1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𝟔</m:t>
                    </m:r>
                    <m:r>
                      <a:rPr lang="ru-RU" sz="4800" b="1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800" b="1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ru-RU" sz="4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arenR"/>
                </a:pPr>
                <a:r>
                  <a:rPr lang="ru-RU" sz="4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7х+4=8х-22</a:t>
                </a:r>
                <a:endParaRPr lang="ru-RU" sz="4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800"/>
                  </a:spcAft>
                  <a:buFont typeface="+mj-lt"/>
                  <a:buAutoNum type="arabicParenR"/>
                </a:pPr>
                <a:r>
                  <a:rPr lang="ru-RU" sz="4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4800" b="1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4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+5х+6=0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800"/>
                  </a:spcAft>
                </a:pPr>
                <a:endParaRPr lang="ru-RU" sz="4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  <a:spcAft>
                    <a:spcPts val="800"/>
                  </a:spcAft>
                </a:pPr>
                <a:endParaRPr lang="ru-RU" sz="4800" b="1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50000"/>
                  </a:lnSpc>
                </a:pPr>
                <a:r>
                  <a:rPr lang="ru-RU" sz="4800" b="1" dirty="0">
                    <a:ea typeface="Times New Roman" panose="02020603050405020304" pitchFamily="18" charset="0"/>
                  </a:rPr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den>
                    </m:f>
                    <m:r>
                      <a:rPr lang="ru-RU" sz="4800" b="1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х−</m:t>
                        </m:r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х+</m:t>
                        </m:r>
                        <m:r>
                          <a:rPr lang="ru-RU" sz="4800" b="1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endParaRPr lang="ru-RU" sz="4800" b="1" dirty="0"/>
              </a:p>
              <a:p>
                <a:pPr lvl="0">
                  <a:lnSpc>
                    <a:spcPct val="150000"/>
                  </a:lnSpc>
                </a:pPr>
                <a:r>
                  <a:rPr lang="ru-RU" sz="4800" b="1" dirty="0"/>
                  <a:t>6) х</a:t>
                </a:r>
                <a:r>
                  <a:rPr lang="ru-RU" sz="4800" b="1" baseline="30000" dirty="0"/>
                  <a:t>2</a:t>
                </a:r>
                <a:r>
                  <a:rPr lang="ru-RU" sz="4800" b="1" dirty="0"/>
                  <a:t>-2√3х+3=0</a:t>
                </a:r>
              </a:p>
              <a:p>
                <a:pPr lvl="0">
                  <a:lnSpc>
                    <a:spcPct val="150000"/>
                  </a:lnSpc>
                </a:pPr>
                <a:r>
                  <a:rPr lang="ru-RU" sz="4800" b="1" dirty="0"/>
                  <a:t>7)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х−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х+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ru-RU" sz="4800" b="1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х+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х−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ru-RU" sz="4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4800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ru-RU" sz="4800" b="1" dirty="0"/>
              </a:p>
              <a:p>
                <a:pPr lvl="0">
                  <a:lnSpc>
                    <a:spcPct val="150000"/>
                  </a:lnSpc>
                </a:pPr>
                <a:r>
                  <a:rPr lang="ru-RU" sz="4800" b="1" dirty="0"/>
                  <a:t>8)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х+</m:t>
                        </m:r>
                        <m:r>
                          <a:rPr lang="ru-RU" sz="4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rad>
                    <m:r>
                      <a:rPr lang="ru-RU" sz="4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4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ru-RU" sz="4800" b="1" dirty="0"/>
              </a:p>
              <a:p>
                <a:endParaRPr lang="ru-RU" sz="4000" b="1" dirty="0"/>
              </a:p>
            </p:txBody>
          </p:sp>
        </mc:Choice>
        <mc:Fallback xmlns="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08F1F9F3-09B3-44FA-9232-18F903C23A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053" y="296881"/>
                <a:ext cx="9809018" cy="7148945"/>
              </a:xfrm>
              <a:prstGeom prst="rect">
                <a:avLst/>
              </a:prstGeom>
              <a:blipFill>
                <a:blip r:embed="rId2"/>
                <a:stretch>
                  <a:fillRect l="-29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EE2370E-7E91-445E-BE18-85B9D623F974}"/>
              </a:ext>
            </a:extLst>
          </p:cNvPr>
          <p:cNvCxnSpPr>
            <a:cxnSpLocks/>
          </p:cNvCxnSpPr>
          <p:nvPr/>
        </p:nvCxnSpPr>
        <p:spPr>
          <a:xfrm>
            <a:off x="8847117" y="2268187"/>
            <a:ext cx="249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27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2F3F5-87FE-431A-AC96-485A8EE43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79D2597-32FD-4EF6-AF17-BB5693BDB07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89829750"/>
              </p:ext>
            </p:extLst>
          </p:nvPr>
        </p:nvGraphicFramePr>
        <p:xfrm>
          <a:off x="0" y="0"/>
          <a:ext cx="12191999" cy="69405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1953">
                  <a:extLst>
                    <a:ext uri="{9D8B030D-6E8A-4147-A177-3AD203B41FA5}">
                      <a16:colId xmlns:a16="http://schemas.microsoft.com/office/drawing/2014/main" val="3190721039"/>
                    </a:ext>
                  </a:extLst>
                </a:gridCol>
                <a:gridCol w="3431969">
                  <a:extLst>
                    <a:ext uri="{9D8B030D-6E8A-4147-A177-3AD203B41FA5}">
                      <a16:colId xmlns:a16="http://schemas.microsoft.com/office/drawing/2014/main" val="1604947105"/>
                    </a:ext>
                  </a:extLst>
                </a:gridCol>
                <a:gridCol w="3325091">
                  <a:extLst>
                    <a:ext uri="{9D8B030D-6E8A-4147-A177-3AD203B41FA5}">
                      <a16:colId xmlns:a16="http://schemas.microsoft.com/office/drawing/2014/main" val="2315265318"/>
                    </a:ext>
                  </a:extLst>
                </a:gridCol>
                <a:gridCol w="2572986">
                  <a:extLst>
                    <a:ext uri="{9D8B030D-6E8A-4147-A177-3AD203B41FA5}">
                      <a16:colId xmlns:a16="http://schemas.microsoft.com/office/drawing/2014/main" val="3371912872"/>
                    </a:ext>
                  </a:extLst>
                </a:gridCol>
              </a:tblGrid>
              <a:tr h="69405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 группа</a:t>
                      </a:r>
                    </a:p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-3х+6=0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7х+4=8х-22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effectLst/>
                        </a:rPr>
                        <a:t>II </a:t>
                      </a: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группа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r>
                        <a:rPr lang="ru-RU" sz="40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+5х+6=0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r>
                        <a:rPr lang="ru-RU" sz="40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-2√3х+3=0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 marL="68580" marR="68580" marT="0" marB="0">
                    <a:blipFill>
                      <a:blip r:embed="rId2"/>
                      <a:stretch>
                        <a:fillRect l="-189377" t="-2019" r="-78205" b="-35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 marL="68580" marR="68580" marT="0" marB="0">
                    <a:blipFill>
                      <a:blip r:embed="rId2"/>
                      <a:stretch>
                        <a:fillRect l="-374408" t="-2019" r="-1185" b="-351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986223767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F0D630F-52A3-4248-A457-4849385A1FFC}"/>
              </a:ext>
            </a:extLst>
          </p:cNvPr>
          <p:cNvCxnSpPr>
            <a:cxnSpLocks/>
          </p:cNvCxnSpPr>
          <p:nvPr/>
        </p:nvCxnSpPr>
        <p:spPr>
          <a:xfrm>
            <a:off x="4370119" y="1365662"/>
            <a:ext cx="19000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67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745C8-D036-478D-BE6C-D77F82EA2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685" y="2277093"/>
            <a:ext cx="10018713" cy="1752599"/>
          </a:xfrm>
        </p:spPr>
        <p:txBody>
          <a:bodyPr>
            <a:noAutofit/>
          </a:bodyPr>
          <a:lstStyle/>
          <a:p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Иррациональные 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3617819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46107F-8FCB-4774-9A70-39EA55BB6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446" y="221566"/>
            <a:ext cx="10018713" cy="1752599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Закрепление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137A6-AB97-477E-B61B-9EA75D885A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38622" y="1856935"/>
            <a:ext cx="6569612" cy="37935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№30.2 (а)</a:t>
            </a:r>
          </a:p>
          <a:p>
            <a:pPr algn="ctr">
              <a:buNone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 № 30.6 (а)</a:t>
            </a:r>
          </a:p>
          <a:p>
            <a:pPr algn="ctr">
              <a:buNone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 № 30.3 (а)</a:t>
            </a:r>
          </a:p>
        </p:txBody>
      </p:sp>
    </p:spTree>
    <p:extLst>
      <p:ext uri="{BB962C8B-B14F-4D97-AF65-F5344CB8AC3E}">
        <p14:creationId xmlns:p14="http://schemas.microsoft.com/office/powerpoint/2010/main" val="424354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ED631-4CA9-4D7A-9D6F-859C1679A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Проверь себя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A9D8BE-4085-40AD-98DA-AB34F75BF6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8207" y="1935479"/>
            <a:ext cx="5521398" cy="4570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43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вариант</a:t>
            </a: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30.1 (а)	</a:t>
            </a:r>
            <a:r>
              <a:rPr lang="ru-RU" sz="4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ru-RU" sz="4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30.2 (б)  		</a:t>
            </a: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30.6 (б) </a:t>
            </a:r>
            <a:endParaRPr lang="ru-RU" sz="4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856D37-9038-4933-9151-BEDB1502C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0787" y="2244969"/>
            <a:ext cx="4999638" cy="362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43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вариант</a:t>
            </a: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30.1 (в) </a:t>
            </a:r>
            <a:endParaRPr lang="ru-RU" sz="4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30.2 (в) </a:t>
            </a:r>
          </a:p>
          <a:p>
            <a:pPr marL="0" indent="0">
              <a:buNone/>
            </a:pPr>
            <a:r>
              <a:rPr lang="ru-RU" sz="4300" b="1" dirty="0">
                <a:latin typeface="Arial" panose="020B0604020202020204" pitchFamily="34" charset="0"/>
                <a:cs typeface="Arial" panose="020B0604020202020204" pitchFamily="34" charset="0"/>
              </a:rPr>
              <a:t>№ 30.6 (г)</a:t>
            </a:r>
            <a:endParaRPr lang="ru-RU" sz="4300" dirty="0"/>
          </a:p>
        </p:txBody>
      </p:sp>
    </p:spTree>
    <p:extLst>
      <p:ext uri="{BB962C8B-B14F-4D97-AF65-F5344CB8AC3E}">
        <p14:creationId xmlns:p14="http://schemas.microsoft.com/office/powerpoint/2010/main" val="3024171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DD59D-92E4-4271-8935-0D9070DC6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Самопроверка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B5EE2C-D22C-4EAD-9B45-567FD6DE878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21880" y="2057603"/>
            <a:ext cx="10679388" cy="4118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вариант                      </a:t>
            </a:r>
            <a:r>
              <a:rPr lang="en-US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вариант</a:t>
            </a:r>
          </a:p>
          <a:p>
            <a:pPr marL="0" indent="0">
              <a:buNone/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№ 30.1 (а)		</a:t>
            </a: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				   № 30.1(в)  </a:t>
            </a: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</a:p>
          <a:p>
            <a:pPr marL="0" indent="0">
              <a:buNone/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№ 30.2 (б)  </a:t>
            </a: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-1;1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			   № 30.2 (в) </a:t>
            </a: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-1;1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№ 30.6 (б)  </a:t>
            </a:r>
            <a:r>
              <a:rPr lang="ru-RU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 корней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     № 30.6 (г) </a:t>
            </a:r>
            <a:r>
              <a:rPr lang="ru-RU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 корней</a:t>
            </a:r>
          </a:p>
        </p:txBody>
      </p:sp>
    </p:spTree>
    <p:extLst>
      <p:ext uri="{BB962C8B-B14F-4D97-AF65-F5344CB8AC3E}">
        <p14:creationId xmlns:p14="http://schemas.microsoft.com/office/powerpoint/2010/main" val="225464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DE5B26-373D-434B-A9B3-1EEFDA362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Домашнее задание.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7F8C2B-71CC-4C0C-97EC-DC6DC1CCB5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1)  читать п. 30</a:t>
            </a:r>
          </a:p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2)  решить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 30.1(б, г), 30.3 (в), 30.6 (в) </a:t>
            </a:r>
          </a:p>
        </p:txBody>
      </p:sp>
    </p:spTree>
    <p:extLst>
      <p:ext uri="{BB962C8B-B14F-4D97-AF65-F5344CB8AC3E}">
        <p14:creationId xmlns:p14="http://schemas.microsoft.com/office/powerpoint/2010/main" val="311802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298</TotalTime>
  <Words>144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Corbel</vt:lpstr>
      <vt:lpstr>Times New Roman</vt:lpstr>
      <vt:lpstr>Параллакс</vt:lpstr>
      <vt:lpstr>зачада гукр варунение извененаяст </vt:lpstr>
      <vt:lpstr>задача круг уравнение неизвестная</vt:lpstr>
      <vt:lpstr>Презентация PowerPoint</vt:lpstr>
      <vt:lpstr>Презентация PowerPoint</vt:lpstr>
      <vt:lpstr>Иррациональные уравнения</vt:lpstr>
      <vt:lpstr>Закрепление</vt:lpstr>
      <vt:lpstr>Проверь себя</vt:lpstr>
      <vt:lpstr>Самопроверка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2020-03-07T12:56:06Z</dcterms:created>
  <dcterms:modified xsi:type="dcterms:W3CDTF">2020-03-11T14:16:11Z</dcterms:modified>
</cp:coreProperties>
</file>