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sldIdLst>
    <p:sldId id="258" r:id="rId2"/>
    <p:sldId id="271" r:id="rId3"/>
    <p:sldId id="269" r:id="rId4"/>
    <p:sldId id="265" r:id="rId5"/>
    <p:sldId id="280" r:id="rId6"/>
    <p:sldId id="270" r:id="rId7"/>
    <p:sldId id="272" r:id="rId8"/>
    <p:sldId id="273" r:id="rId9"/>
    <p:sldId id="274" r:id="rId10"/>
    <p:sldId id="275" r:id="rId11"/>
    <p:sldId id="276" r:id="rId12"/>
    <p:sldId id="277" r:id="rId13"/>
    <p:sldId id="260" r:id="rId14"/>
    <p:sldId id="257" r:id="rId15"/>
    <p:sldId id="262" r:id="rId16"/>
    <p:sldId id="268" r:id="rId17"/>
    <p:sldId id="278" r:id="rId18"/>
    <p:sldId id="279" r:id="rId19"/>
    <p:sldId id="26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912" autoAdjust="0"/>
    <p:restoredTop sz="90053" autoAdjust="0"/>
  </p:normalViewPr>
  <p:slideViewPr>
    <p:cSldViewPr>
      <p:cViewPr>
        <p:scale>
          <a:sx n="105" d="100"/>
          <a:sy n="105" d="100"/>
        </p:scale>
        <p:origin x="-72" y="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63CF9-61F2-4828-8177-A63CEC905ADB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02DE2-4A5D-4962-82E1-E58FEC5D86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285D7-3D98-4733-92E2-994E10E60D95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05E14-0D31-40C3-AC5C-E3D34756FB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32409-6131-4051-875F-A672CF4255B2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7FC30-DD48-4822-B96D-EA007FAA8C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A0FDF-1976-4341-B0E6-5E51F46E40BE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6E6B7-AA97-409C-979A-4DD37C8235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8492D-66BC-4BC6-934C-C9B7BF0037B2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5591E-7214-42A2-AACE-5D03E5E4D5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CEB78-DF6F-4928-A74D-99A2FCE60F05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FA53B-8412-4C81-8780-11AB992F0D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0E640-C23C-4CE6-9D70-6939976415E5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CE310-498C-4EB9-B527-F1BAC3368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FEA9D-B81C-4F59-AE9A-60DD7612CD95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C9B3B-2DD8-4187-8F99-CF46412397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8CCFB-0BC0-47EF-8C03-F31207EFEBEF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4C5D9-106B-4D4B-B743-63B8F6A53D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7E837-F938-4569-8FBD-10C365B92BC4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FDFC4-64EA-4351-9435-8A5FE1DA2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19FAA-D94A-44AE-99AD-9C0B29BA6039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31932-ED24-49B9-850B-E1964B9EEB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40301CA-8420-46EF-82CF-A3A6FCEF9B21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639CA700-DD67-4190-A656-0A1FB0EAA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19" r:id="rId2"/>
    <p:sldLayoutId id="2147484021" r:id="rId3"/>
    <p:sldLayoutId id="2147484018" r:id="rId4"/>
    <p:sldLayoutId id="2147484017" r:id="rId5"/>
    <p:sldLayoutId id="2147484016" r:id="rId6"/>
    <p:sldLayoutId id="2147484022" r:id="rId7"/>
    <p:sldLayoutId id="2147484023" r:id="rId8"/>
    <p:sldLayoutId id="2147484024" r:id="rId9"/>
    <p:sldLayoutId id="2147484015" r:id="rId10"/>
    <p:sldLayoutId id="214748402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692150"/>
            <a:ext cx="8132763" cy="3529013"/>
          </a:xfrm>
        </p:spPr>
        <p:txBody>
          <a:bodyPr/>
          <a:lstStyle/>
          <a:p>
            <a:r>
              <a:rPr lang="ru-RU" sz="3600" b="1" smtClean="0">
                <a:solidFill>
                  <a:schemeClr val="tx2"/>
                </a:solidFill>
              </a:rPr>
              <a:t>Методическая разработка</a:t>
            </a:r>
            <a:br>
              <a:rPr lang="ru-RU" sz="3600" b="1" smtClean="0">
                <a:solidFill>
                  <a:schemeClr val="tx2"/>
                </a:solidFill>
              </a:rPr>
            </a:br>
            <a:r>
              <a:rPr lang="ru-RU" sz="3600" b="1" smtClean="0">
                <a:solidFill>
                  <a:schemeClr val="tx2"/>
                </a:solidFill>
              </a:rPr>
              <a:t>по программе </a:t>
            </a:r>
            <a:br>
              <a:rPr lang="ru-RU" sz="3600" b="1" smtClean="0">
                <a:solidFill>
                  <a:schemeClr val="tx2"/>
                </a:solidFill>
              </a:rPr>
            </a:br>
            <a:r>
              <a:rPr lang="ru-RU" sz="3600" b="1" smtClean="0">
                <a:solidFill>
                  <a:schemeClr val="tx2"/>
                </a:solidFill>
              </a:rPr>
              <a:t>« Физическая культура». </a:t>
            </a:r>
            <a:br>
              <a:rPr lang="ru-RU" sz="3600" b="1" smtClean="0">
                <a:solidFill>
                  <a:schemeClr val="tx2"/>
                </a:solidFill>
              </a:rPr>
            </a:br>
            <a:r>
              <a:rPr lang="ru-RU" sz="3600" b="1" smtClean="0">
                <a:solidFill>
                  <a:schemeClr val="tx2"/>
                </a:solidFill>
              </a:rPr>
              <a:t>Акробатические упражнения</a:t>
            </a:r>
            <a:br>
              <a:rPr lang="ru-RU" sz="3600" b="1" smtClean="0">
                <a:solidFill>
                  <a:schemeClr val="tx2"/>
                </a:solidFill>
              </a:rPr>
            </a:br>
            <a:r>
              <a:rPr lang="ru-RU" sz="3600" b="1" smtClean="0">
                <a:solidFill>
                  <a:schemeClr val="tx2"/>
                </a:solidFill>
              </a:rPr>
              <a:t>Смысловое чтение и работа с тексом.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27313" y="4724400"/>
            <a:ext cx="6265862" cy="1873250"/>
          </a:xfrm>
        </p:spPr>
        <p:txBody>
          <a:bodyPr/>
          <a:lstStyle/>
          <a:p>
            <a:pPr algn="l"/>
            <a:r>
              <a:rPr lang="ru-RU" sz="1800" smtClean="0"/>
              <a:t>                       </a:t>
            </a:r>
            <a:r>
              <a:rPr lang="ru-RU" b="1" smtClean="0">
                <a:solidFill>
                  <a:schemeClr val="tx2"/>
                </a:solidFill>
              </a:rPr>
              <a:t>Назарова Марина Александровна</a:t>
            </a:r>
          </a:p>
          <a:p>
            <a:pPr algn="l"/>
            <a:r>
              <a:rPr lang="ru-RU" b="1" smtClean="0">
                <a:solidFill>
                  <a:schemeClr val="tx2"/>
                </a:solidFill>
              </a:rPr>
              <a:t>                       учитель физической культуры</a:t>
            </a:r>
          </a:p>
          <a:p>
            <a:pPr algn="l"/>
            <a:r>
              <a:rPr lang="ru-RU" b="1" smtClean="0">
                <a:solidFill>
                  <a:schemeClr val="tx2"/>
                </a:solidFill>
              </a:rPr>
              <a:t>                       МБОУ «Тасеевская СОШ№2»</a:t>
            </a:r>
          </a:p>
          <a:p>
            <a:pPr algn="l"/>
            <a:r>
              <a:rPr lang="ru-RU" sz="1800" smtClean="0">
                <a:solidFill>
                  <a:schemeClr val="tx2"/>
                </a:solidFill>
              </a:rPr>
              <a:t>                       </a:t>
            </a:r>
          </a:p>
          <a:p>
            <a:pPr algn="l"/>
            <a:r>
              <a:rPr lang="ru-RU" sz="1800" smtClean="0">
                <a:solidFill>
                  <a:schemeClr val="tx2"/>
                </a:solidFill>
              </a:rPr>
              <a:t>                                        2016г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tx2"/>
                </a:solidFill>
              </a:rPr>
              <a:t>Стойка на голове и руках</a:t>
            </a:r>
          </a:p>
        </p:txBody>
      </p:sp>
      <p:pic>
        <p:nvPicPr>
          <p:cNvPr id="21506" name="Picture 5"/>
          <p:cNvPicPr>
            <a:picLocks noChangeAspect="1" noChangeArrowheads="1"/>
          </p:cNvPicPr>
          <p:nvPr/>
        </p:nvPicPr>
        <p:blipFill>
          <a:blip r:embed="rId2"/>
          <a:srcRect l="1981" t="29456" b="304"/>
          <a:stretch>
            <a:fillRect/>
          </a:stretch>
        </p:blipFill>
        <p:spPr bwMode="auto">
          <a:xfrm>
            <a:off x="276225" y="1412875"/>
            <a:ext cx="8867775" cy="498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/>
                </a:solidFill>
              </a:rPr>
              <a:t>Кувырок назад в упор стоя ноги врозь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/>
          <a:srcRect l="1880" t="30231" b="1312"/>
          <a:stretch>
            <a:fillRect/>
          </a:stretch>
        </p:blipFill>
        <p:spPr bwMode="auto">
          <a:xfrm>
            <a:off x="63500" y="2073275"/>
            <a:ext cx="8972550" cy="469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355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tx2"/>
                </a:solidFill>
              </a:rPr>
              <a:t>Кувырок назад в полушпагат</a:t>
            </a: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/>
          <a:srcRect t="19781"/>
          <a:stretch>
            <a:fillRect/>
          </a:stretch>
        </p:blipFill>
        <p:spPr bwMode="auto">
          <a:xfrm>
            <a:off x="323850" y="1701800"/>
            <a:ext cx="849630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1"/>
          <p:cNvSpPr>
            <a:spLocks noChangeArrowheads="1"/>
          </p:cNvSpPr>
          <p:nvPr/>
        </p:nvSpPr>
        <p:spPr bwMode="auto">
          <a:xfrm>
            <a:off x="641350" y="476250"/>
            <a:ext cx="80645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ndara" pitchFamily="34" charset="0"/>
              </a:rPr>
              <a:t> </a:t>
            </a:r>
          </a:p>
          <a:p>
            <a:r>
              <a:rPr lang="ru-RU" sz="2000">
                <a:latin typeface="Candara" pitchFamily="34" charset="0"/>
              </a:rPr>
              <a:t> </a:t>
            </a:r>
          </a:p>
        </p:txBody>
      </p:sp>
      <p:sp>
        <p:nvSpPr>
          <p:cNvPr id="24578" name="Прямоугольник 2"/>
          <p:cNvSpPr>
            <a:spLocks noChangeArrowheads="1"/>
          </p:cNvSpPr>
          <p:nvPr/>
        </p:nvSpPr>
        <p:spPr bwMode="auto">
          <a:xfrm>
            <a:off x="395288" y="476250"/>
            <a:ext cx="8353425" cy="757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ndara" pitchFamily="34" charset="0"/>
              </a:rPr>
              <a:t>Из </a:t>
            </a:r>
          </a:p>
          <a:p>
            <a:r>
              <a:rPr lang="ru-RU" sz="2400">
                <a:latin typeface="Candara" pitchFamily="34" charset="0"/>
              </a:rPr>
              <a:t>перекатом назад в группировке.</a:t>
            </a:r>
          </a:p>
          <a:p>
            <a:r>
              <a:rPr lang="ru-RU" sz="2400">
                <a:latin typeface="Candara" pitchFamily="34" charset="0"/>
              </a:rPr>
              <a:t>выпрямляя ноги, перенести вес тела на руки. </a:t>
            </a:r>
          </a:p>
          <a:p>
            <a:r>
              <a:rPr lang="ru-RU" sz="2400">
                <a:latin typeface="Candara" pitchFamily="34" charset="0"/>
              </a:rPr>
              <a:t>поставить локти на мат, ближе к туловищу, </a:t>
            </a:r>
          </a:p>
          <a:p>
            <a:r>
              <a:rPr lang="ru-RU" sz="2400">
                <a:latin typeface="Candara" pitchFamily="34" charset="0"/>
              </a:rPr>
              <a:t>сгибая руки и наклоняя голову вперед, толчком ног, перевернуться через голову. </a:t>
            </a:r>
          </a:p>
          <a:p>
            <a:r>
              <a:rPr lang="ru-RU" sz="2400">
                <a:latin typeface="Candara" pitchFamily="34" charset="0"/>
              </a:rPr>
              <a:t>сделать перекат вперед, </a:t>
            </a:r>
          </a:p>
          <a:p>
            <a:r>
              <a:rPr lang="ru-RU" sz="2400">
                <a:latin typeface="Candara" pitchFamily="34" charset="0"/>
              </a:rPr>
              <a:t>прийти в упор присев.</a:t>
            </a:r>
          </a:p>
          <a:p>
            <a:r>
              <a:rPr lang="ru-RU" sz="2400">
                <a:latin typeface="Candara" pitchFamily="34" charset="0"/>
              </a:rPr>
              <a:t>Из пора присев,</a:t>
            </a:r>
          </a:p>
          <a:p>
            <a:r>
              <a:rPr lang="ru-RU" sz="2400">
                <a:latin typeface="Candara" pitchFamily="34" charset="0"/>
              </a:rPr>
              <a:t>перекатившись до плеч, </a:t>
            </a:r>
          </a:p>
          <a:p>
            <a:r>
              <a:rPr lang="ru-RU" sz="2400">
                <a:latin typeface="Candara" pitchFamily="34" charset="0"/>
              </a:rPr>
              <a:t>упора присев, </a:t>
            </a:r>
          </a:p>
          <a:p>
            <a:r>
              <a:rPr lang="ru-RU" sz="2400">
                <a:latin typeface="Candara" pitchFamily="34" charset="0"/>
              </a:rPr>
              <a:t>удерживая туловище в вертикальном положении, затем поставить кисти рук на спину, ближе к лопаткам, голени вертикально.</a:t>
            </a:r>
          </a:p>
          <a:p>
            <a:r>
              <a:rPr lang="ru-RU" sz="2400">
                <a:latin typeface="Candara" pitchFamily="34" charset="0"/>
              </a:rPr>
              <a:t>коснувшись лопатками пола, сгруппироваться, </a:t>
            </a:r>
            <a:endParaRPr lang="ru-RU">
              <a:latin typeface="Candara" pitchFamily="34" charset="0"/>
            </a:endParaRPr>
          </a:p>
          <a:p>
            <a:endParaRPr lang="ru-RU">
              <a:latin typeface="Candara" pitchFamily="34" charset="0"/>
            </a:endParaRPr>
          </a:p>
          <a:p>
            <a:endParaRPr lang="ru-RU">
              <a:latin typeface="Candara" pitchFamily="34" charset="0"/>
            </a:endParaRPr>
          </a:p>
          <a:p>
            <a:endParaRPr lang="ru-RU">
              <a:latin typeface="Candara" pitchFamily="34" charset="0"/>
            </a:endParaRPr>
          </a:p>
          <a:p>
            <a:endParaRPr lang="ru-RU">
              <a:latin typeface="Candara" pitchFamily="34" charset="0"/>
            </a:endParaRPr>
          </a:p>
          <a:p>
            <a:endParaRPr lang="ru-RU">
              <a:latin typeface="Candara" pitchFamily="34" charset="0"/>
            </a:endParaRPr>
          </a:p>
          <a:p>
            <a:endParaRPr lang="ru-RU">
              <a:latin typeface="Candara" pitchFamily="34" charset="0"/>
            </a:endParaRPr>
          </a:p>
          <a:p>
            <a:endParaRPr lang="ru-RU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214313"/>
            <a:ext cx="8704263" cy="3575050"/>
          </a:xfrm>
        </p:spPr>
        <p:txBody>
          <a:bodyPr rtlCol="0">
            <a:normAutofit lnSpcReduction="10000"/>
          </a:bodyPr>
          <a:lstStyle/>
          <a:p>
            <a:pPr marL="18288" indent="0" algn="ctr" fontAlgn="auto">
              <a:lnSpc>
                <a:spcPct val="8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Кувырок </a:t>
            </a:r>
            <a:r>
              <a:rPr lang="ru-RU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вперед, </a:t>
            </a:r>
            <a:r>
              <a:rPr lang="ru-RU" sz="28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перекатом назад в стойку на лопатки.</a:t>
            </a:r>
            <a:endParaRPr lang="ru-RU" sz="2800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b="1" dirty="0" smtClean="0"/>
              <a:t> 1</a:t>
            </a:r>
            <a:r>
              <a:rPr lang="ru-RU" sz="2800" b="1" dirty="0"/>
              <a:t>. Из упора </a:t>
            </a:r>
            <a:r>
              <a:rPr lang="ru-RU" sz="2800" b="1" dirty="0" smtClean="0"/>
              <a:t>присев, 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b="1" dirty="0" smtClean="0"/>
              <a:t>2. выпрямляя </a:t>
            </a:r>
            <a:r>
              <a:rPr lang="ru-RU" sz="2800" b="1" dirty="0"/>
              <a:t>ноги, перенести вес тела на руки. </a:t>
            </a:r>
            <a:endParaRPr lang="ru-RU" sz="2800" b="1" dirty="0" smtClean="0"/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b="1" dirty="0"/>
              <a:t>3</a:t>
            </a:r>
            <a:r>
              <a:rPr lang="ru-RU" sz="2800" b="1" dirty="0" smtClean="0"/>
              <a:t>. Сгибая </a:t>
            </a:r>
            <a:r>
              <a:rPr lang="ru-RU" sz="2800" b="1" dirty="0"/>
              <a:t>руки и наклоняя голову вперед, толчком ног, перевернуться через голову. </a:t>
            </a:r>
            <a:endParaRPr lang="ru-RU" sz="2800" b="1" dirty="0" smtClean="0"/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b="1" dirty="0" smtClean="0"/>
              <a:t>4. Коснувшись </a:t>
            </a:r>
            <a:r>
              <a:rPr lang="ru-RU" sz="2800" b="1" dirty="0"/>
              <a:t>лопатками пола, </a:t>
            </a:r>
            <a:r>
              <a:rPr lang="ru-RU" sz="2800" b="1" dirty="0" smtClean="0"/>
              <a:t>сгруппироваться, 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b="1" dirty="0" smtClean="0"/>
              <a:t>5. сделать </a:t>
            </a:r>
            <a:r>
              <a:rPr lang="ru-RU" sz="2800" b="1" dirty="0"/>
              <a:t>перекат вперед, </a:t>
            </a:r>
            <a:endParaRPr lang="ru-RU" sz="2800" b="1" dirty="0" smtClean="0"/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b="1" dirty="0" smtClean="0"/>
              <a:t>6. прийти </a:t>
            </a:r>
            <a:r>
              <a:rPr lang="ru-RU" sz="2800" b="1" dirty="0"/>
              <a:t>в упор присев</a:t>
            </a:r>
            <a:r>
              <a:rPr lang="ru-RU" sz="2800" b="1" dirty="0" smtClean="0"/>
              <a:t>.</a:t>
            </a:r>
          </a:p>
        </p:txBody>
      </p:sp>
      <p:sp>
        <p:nvSpPr>
          <p:cNvPr id="35843" name="WordArt 4"/>
          <p:cNvSpPr>
            <a:spLocks noChangeArrowheads="1" noChangeShapeType="1" noTextEdit="1"/>
          </p:cNvSpPr>
          <p:nvPr/>
        </p:nvSpPr>
        <p:spPr bwMode="auto">
          <a:xfrm>
            <a:off x="876300" y="214313"/>
            <a:ext cx="8067675" cy="911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noFill/>
                <a:round/>
                <a:headEnd/>
                <a:tailEnd/>
              </a:ln>
              <a:solidFill>
                <a:schemeClr val="folHlink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6300" y="4292600"/>
            <a:ext cx="7440613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ятиугольник 2"/>
          <p:cNvSpPr/>
          <p:nvPr/>
        </p:nvSpPr>
        <p:spPr>
          <a:xfrm>
            <a:off x="4881563" y="3808413"/>
            <a:ext cx="2974975" cy="48418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/>
      <p:bldP spid="358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404813"/>
            <a:ext cx="8343900" cy="3567112"/>
          </a:xfrm>
        </p:spPr>
        <p:txBody>
          <a:bodyPr rtlCol="0">
            <a:normAutofit fontScale="92500"/>
          </a:bodyPr>
          <a:lstStyle/>
          <a:p>
            <a:pPr marL="18288" indent="0" algn="ctr" fontAlgn="auto">
              <a:lnSpc>
                <a:spcPct val="8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Кувырок вперед перекатом назад в стойку на лопатки</a:t>
            </a:r>
            <a:r>
              <a:rPr lang="ru-RU" sz="2800" b="1" dirty="0" smtClean="0">
                <a:solidFill>
                  <a:schemeClr val="hlink"/>
                </a:solidFill>
              </a:rPr>
              <a:t>.</a:t>
            </a:r>
          </a:p>
          <a:p>
            <a:pPr marL="18288" indent="0" algn="ctr" fontAlgn="auto">
              <a:lnSpc>
                <a:spcPct val="8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ru-RU" sz="2800" b="1" dirty="0">
              <a:solidFill>
                <a:schemeClr val="hlink"/>
              </a:solidFill>
            </a:endParaRP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b="1" dirty="0" smtClean="0"/>
              <a:t>1. Из пора присев,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b="1" dirty="0" smtClean="0"/>
              <a:t>2. перекатом </a:t>
            </a:r>
            <a:r>
              <a:rPr lang="ru-RU" sz="2800" b="1" dirty="0"/>
              <a:t>назад в группировке</a:t>
            </a:r>
            <a:r>
              <a:rPr lang="ru-RU" sz="2800" b="1" dirty="0" smtClean="0"/>
              <a:t>.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b="1" dirty="0" smtClean="0"/>
              <a:t>3. Перекатившись </a:t>
            </a:r>
            <a:r>
              <a:rPr lang="ru-RU" sz="2800" b="1" dirty="0"/>
              <a:t>до плеч, </a:t>
            </a:r>
            <a:endParaRPr lang="ru-RU" sz="2800" b="1" dirty="0" smtClean="0"/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b="1" dirty="0" smtClean="0"/>
              <a:t>4. поставить </a:t>
            </a:r>
            <a:r>
              <a:rPr lang="ru-RU" sz="2800" b="1" dirty="0"/>
              <a:t>локти на мат, ближе к туловищу, </a:t>
            </a:r>
            <a:endParaRPr lang="ru-RU" sz="2800" b="1" dirty="0" smtClean="0"/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b="1" dirty="0" smtClean="0"/>
              <a:t>5. удерживая </a:t>
            </a:r>
            <a:r>
              <a:rPr lang="ru-RU" sz="2800" b="1" dirty="0"/>
              <a:t>туловище в вертикальном положении, затем поставить кисти рук на спину, ближе к лопаткам, голени вертикально.</a:t>
            </a:r>
            <a:endParaRPr lang="ru-RU" sz="2800" b="1" dirty="0" smtClean="0"/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879475" y="4365625"/>
            <a:ext cx="174783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4652963"/>
            <a:ext cx="71294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ятиугольник 3"/>
          <p:cNvSpPr/>
          <p:nvPr/>
        </p:nvSpPr>
        <p:spPr>
          <a:xfrm>
            <a:off x="879475" y="4100513"/>
            <a:ext cx="2613025" cy="48418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836613"/>
            <a:ext cx="8713788" cy="5289550"/>
          </a:xfrm>
        </p:spPr>
        <p:txBody>
          <a:bodyPr rtlCol="0">
            <a:normAutofit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sz="3600" b="1" dirty="0"/>
              <a:t>- Скажите, чем мы занимались на уроке</a:t>
            </a:r>
            <a:r>
              <a:rPr lang="ru-RU" sz="3600" b="1" dirty="0" smtClean="0"/>
              <a:t>?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sz="3600" b="1" dirty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600" b="1" dirty="0"/>
              <a:t>- Каких поставленных целей мы достигли</a:t>
            </a:r>
            <a:r>
              <a:rPr lang="ru-RU" sz="3600" b="1" dirty="0" smtClean="0"/>
              <a:t>?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sz="3600" b="1" dirty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600" b="1" dirty="0"/>
              <a:t>- Продолжите предложение «У меня сегодня получилось…»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ъект 1"/>
          <p:cNvSpPr>
            <a:spLocks noGrp="1"/>
          </p:cNvSpPr>
          <p:nvPr>
            <p:ph idx="1"/>
          </p:nvPr>
        </p:nvSpPr>
        <p:spPr>
          <a:xfrm>
            <a:off x="395288" y="1341438"/>
            <a:ext cx="8424862" cy="5183187"/>
          </a:xfrm>
        </p:spPr>
        <p:txBody>
          <a:bodyPr/>
          <a:lstStyle/>
          <a:p>
            <a:r>
              <a:rPr lang="ru-RU" sz="2800" b="1" smtClean="0"/>
              <a:t>Ребята,  оцените себя,  как Вы выполняли задания и упражнения на уроке. </a:t>
            </a:r>
          </a:p>
          <a:p>
            <a:r>
              <a:rPr lang="ru-RU" sz="2800" b="1" smtClean="0"/>
              <a:t>1.Если Вы  считаете, что теперь можете выполнять упражнения без помощи учителя, вставьте в зелёный круг.</a:t>
            </a:r>
          </a:p>
          <a:p>
            <a:r>
              <a:rPr lang="ru-RU" sz="2800" b="1" smtClean="0"/>
              <a:t>2. Если Вы  считаете, что сегодня старались выполнить упражнения без ошибок, вставьте в синий круг.</a:t>
            </a:r>
          </a:p>
          <a:p>
            <a:r>
              <a:rPr lang="ru-RU" sz="2800" b="1" smtClean="0"/>
              <a:t>3. Если Вы  считаете, что ещё хотите  поработать с учителем, чтобы выполнить эти упражнения, вставьте в красный круг.</a:t>
            </a:r>
          </a:p>
          <a:p>
            <a:endParaRPr lang="ru-RU" smtClean="0"/>
          </a:p>
        </p:txBody>
      </p:sp>
      <p:sp>
        <p:nvSpPr>
          <p:cNvPr id="28674" name="Заголовок 2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930275"/>
          </a:xfrm>
        </p:spPr>
        <p:txBody>
          <a:bodyPr/>
          <a:lstStyle/>
          <a:p>
            <a:r>
              <a:rPr lang="ru-RU" b="1" smtClean="0">
                <a:solidFill>
                  <a:schemeClr val="tx2"/>
                </a:solidFill>
              </a:rPr>
              <a:t>«Цветовой круг»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8313" y="1484313"/>
            <a:ext cx="8207375" cy="4641850"/>
          </a:xfrm>
        </p:spPr>
        <p:txBody>
          <a:bodyPr rtlCol="0">
            <a:normAutofit lnSpcReduction="100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/>
              <a:t>1</a:t>
            </a:r>
            <a:r>
              <a:rPr lang="ru-RU" sz="2800" b="1" dirty="0" smtClean="0"/>
              <a:t>. Продумать </a:t>
            </a:r>
            <a:r>
              <a:rPr lang="ru-RU" sz="2800" b="1" dirty="0"/>
              <a:t>акробатическую комбинацию, зарисовать графически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sz="2800" b="1" dirty="0"/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b="1" dirty="0" smtClean="0"/>
              <a:t>2. Ответить </a:t>
            </a:r>
            <a:r>
              <a:rPr lang="ru-RU" sz="2800" b="1" dirty="0"/>
              <a:t>по вопросам: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800" b="1" dirty="0"/>
              <a:t>- Что важно знать и выполнять при акробатических элементах?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800" b="1" dirty="0"/>
              <a:t>– Какие упражнения для развития гибкости и координации вы знаете?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800" b="1" dirty="0"/>
              <a:t>- Над чем бы каждый хотел поработать?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800" b="1" dirty="0"/>
              <a:t>- В чём трудность?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698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Домашнее задание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2"/>
          <p:cNvSpPr txBox="1">
            <a:spLocks noChangeArrowheads="1"/>
          </p:cNvSpPr>
          <p:nvPr/>
        </p:nvSpPr>
        <p:spPr bwMode="auto">
          <a:xfrm>
            <a:off x="1331913" y="2565400"/>
            <a:ext cx="72723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288" y="1628775"/>
            <a:ext cx="8424862" cy="4752975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/>
              <a:t>        </a:t>
            </a:r>
            <a:r>
              <a:rPr lang="ru-RU" sz="3600" b="1" dirty="0" smtClean="0"/>
              <a:t>Лента</a:t>
            </a:r>
            <a:r>
              <a:rPr lang="ru-RU" sz="3600" b="1" dirty="0"/>
              <a:t>, мяч, бревно и </a:t>
            </a:r>
            <a:r>
              <a:rPr lang="ru-RU" sz="3600" b="1" dirty="0" smtClean="0"/>
              <a:t>брусья,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600" b="1" dirty="0"/>
              <a:t> </a:t>
            </a:r>
            <a:r>
              <a:rPr lang="ru-RU" sz="3600" b="1" dirty="0" smtClean="0"/>
              <a:t>     Кольца </a:t>
            </a:r>
            <a:r>
              <a:rPr lang="ru-RU" sz="3600" b="1" dirty="0"/>
              <a:t>с ними рядом.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600" b="1" dirty="0" smtClean="0"/>
              <a:t>      Перечислить </a:t>
            </a:r>
            <a:r>
              <a:rPr lang="ru-RU" sz="3600" b="1" dirty="0"/>
              <a:t>не берусь </a:t>
            </a:r>
            <a:r>
              <a:rPr lang="ru-RU" sz="3600" b="1" dirty="0" smtClean="0"/>
              <a:t>я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600" b="1" dirty="0"/>
              <a:t> </a:t>
            </a:r>
            <a:r>
              <a:rPr lang="ru-RU" sz="3600" b="1" dirty="0" smtClean="0"/>
              <a:t>     Множество </a:t>
            </a:r>
            <a:r>
              <a:rPr lang="ru-RU" sz="3600" b="1" dirty="0"/>
              <a:t>снарядов.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600" b="1" dirty="0" smtClean="0"/>
              <a:t>      Красоту </a:t>
            </a:r>
            <a:r>
              <a:rPr lang="ru-RU" sz="3600" b="1" dirty="0"/>
              <a:t>и пластику,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600" b="1" dirty="0" smtClean="0"/>
              <a:t>       Дарит </a:t>
            </a:r>
            <a:r>
              <a:rPr lang="ru-RU" sz="3600" b="1" dirty="0"/>
              <a:t>нам... </a:t>
            </a:r>
            <a:endParaRPr lang="ru-RU" sz="3600" b="1" dirty="0" smtClean="0"/>
          </a:p>
          <a:p>
            <a:pPr marL="0" indent="0" algn="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600" b="1" dirty="0" smtClean="0"/>
              <a:t>ГИМНАСТИКА</a:t>
            </a:r>
            <a:endParaRPr lang="ru-RU" sz="3600" b="1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tx2"/>
                </a:solidFill>
              </a:rPr>
              <a:t>Тема нашего урока зашифрована в загадке.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subTitle" idx="1"/>
          </p:nvPr>
        </p:nvSpPr>
        <p:spPr>
          <a:xfrm>
            <a:off x="395288" y="692150"/>
            <a:ext cx="8064500" cy="5473700"/>
          </a:xfrm>
        </p:spPr>
        <p:txBody>
          <a:bodyPr/>
          <a:lstStyle/>
          <a:p>
            <a:pPr algn="l">
              <a:lnSpc>
                <a:spcPct val="115000"/>
              </a:lnSpc>
            </a:pPr>
            <a:r>
              <a:rPr lang="ru-RU" sz="4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Ребята, какие интересные события произошли в мире спорта в последние дни?</a:t>
            </a:r>
          </a:p>
          <a:p>
            <a:pPr algn="l">
              <a:lnSpc>
                <a:spcPct val="115000"/>
              </a:lnSpc>
            </a:pPr>
            <a:endParaRPr lang="ru-RU" sz="4400" b="1" smtClean="0">
              <a:solidFill>
                <a:schemeClr val="tx2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4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 в вашей жизни  были события связанные с Ф.К?</a:t>
            </a:r>
            <a:endParaRPr lang="ru-RU" sz="4400" b="1" smtClean="0">
              <a:solidFill>
                <a:schemeClr val="tx2"/>
              </a:solidFill>
              <a:latin typeface="Calibri" pitchFamily="34" charset="0"/>
            </a:endParaRPr>
          </a:p>
          <a:p>
            <a:pPr algn="l"/>
            <a:endParaRPr lang="ru-RU" sz="4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288" y="1484313"/>
            <a:ext cx="8353425" cy="5040312"/>
          </a:xfrm>
        </p:spPr>
        <p:txBody>
          <a:bodyPr/>
          <a:lstStyle/>
          <a:p>
            <a:r>
              <a:rPr lang="ru-RU" sz="4800" b="1" smtClean="0"/>
              <a:t>1. Теоретические тесты</a:t>
            </a:r>
          </a:p>
          <a:p>
            <a:r>
              <a:rPr lang="ru-RU" sz="4800" b="1" smtClean="0"/>
              <a:t>2. Баскетбол</a:t>
            </a:r>
          </a:p>
          <a:p>
            <a:r>
              <a:rPr lang="ru-RU" sz="4800" b="1" smtClean="0"/>
              <a:t>3. Футбол</a:t>
            </a:r>
          </a:p>
          <a:p>
            <a:r>
              <a:rPr lang="ru-RU" sz="4800" b="1" smtClean="0"/>
              <a:t>4. Гимнастика</a:t>
            </a:r>
          </a:p>
        </p:txBody>
      </p:sp>
      <p:sp>
        <p:nvSpPr>
          <p:cNvPr id="16386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МЭ ВОШ ФК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chemeClr val="tx2"/>
                </a:solidFill>
                <a:latin typeface="Arial" charset="0"/>
              </a:rPr>
              <a:t>Результаты гимнастики МЭ ВОШ ФК</a:t>
            </a:r>
            <a:br>
              <a:rPr lang="ru-RU" sz="2800" b="1" smtClean="0">
                <a:solidFill>
                  <a:schemeClr val="tx2"/>
                </a:solidFill>
                <a:latin typeface="Arial" charset="0"/>
              </a:rPr>
            </a:br>
            <a:endParaRPr lang="ru-RU" sz="2800" b="1" smtClean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>
          <a:xfrm>
            <a:off x="871538" y="1773238"/>
            <a:ext cx="7408862" cy="4352925"/>
          </a:xfrm>
        </p:spPr>
        <p:txBody>
          <a:bodyPr/>
          <a:lstStyle/>
          <a:p>
            <a:r>
              <a:rPr lang="ru-RU" sz="3200" smtClean="0">
                <a:latin typeface="Arial" charset="0"/>
              </a:rPr>
              <a:t>Варанкин Н. 18,9 б.</a:t>
            </a:r>
          </a:p>
          <a:p>
            <a:r>
              <a:rPr lang="ru-RU" sz="3200" smtClean="0">
                <a:latin typeface="Arial" charset="0"/>
              </a:rPr>
              <a:t>Павлушкина А.19,5 б.</a:t>
            </a:r>
          </a:p>
          <a:p>
            <a:r>
              <a:rPr lang="ru-RU" sz="3200" smtClean="0">
                <a:latin typeface="Arial" charset="0"/>
              </a:rPr>
              <a:t>Скурыгина Е. 18,3 б.</a:t>
            </a:r>
          </a:p>
          <a:p>
            <a:r>
              <a:rPr lang="ru-RU" sz="3200" smtClean="0">
                <a:latin typeface="Arial" charset="0"/>
              </a:rPr>
              <a:t>Табака А.       19,1 б.</a:t>
            </a:r>
          </a:p>
          <a:p>
            <a:r>
              <a:rPr lang="ru-RU" sz="3200" smtClean="0">
                <a:latin typeface="Arial" charset="0"/>
              </a:rPr>
              <a:t>Постовая Е. 19,2 б.</a:t>
            </a:r>
          </a:p>
          <a:p>
            <a:r>
              <a:rPr lang="ru-RU" sz="3200" smtClean="0">
                <a:latin typeface="Arial" charset="0"/>
              </a:rPr>
              <a:t>Хаустова И. 19,6 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/>
          </p:nvPr>
        </p:nvSpPr>
        <p:spPr>
          <a:xfrm>
            <a:off x="685800" y="476250"/>
            <a:ext cx="7772400" cy="865188"/>
          </a:xfrm>
        </p:spPr>
        <p:txBody>
          <a:bodyPr/>
          <a:lstStyle/>
          <a:p>
            <a:r>
              <a:rPr lang="ru-RU" b="1" smtClean="0">
                <a:solidFill>
                  <a:schemeClr val="tx2"/>
                </a:solidFill>
              </a:rPr>
              <a:t>Проанализируйте результаты.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1773238"/>
            <a:ext cx="8135938" cy="4608512"/>
          </a:xfrm>
        </p:spPr>
        <p:txBody>
          <a:bodyPr rtlCol="0"/>
          <a:lstStyle/>
          <a:p>
            <a:pPr marL="274320" indent="-274320" algn="l" fontAlgn="auto">
              <a:spcAft>
                <a:spcPts val="0"/>
              </a:spcAft>
              <a:buClr>
                <a:srgbClr val="31B6FD"/>
              </a:buClr>
              <a:buFont typeface="Symbol" pitchFamily="18" charset="2"/>
              <a:buChar char=""/>
              <a:defRPr/>
            </a:pPr>
            <a:r>
              <a:rPr lang="ru-RU" sz="4000" b="1" dirty="0">
                <a:solidFill>
                  <a:srgbClr val="073E87"/>
                </a:solidFill>
              </a:rPr>
              <a:t>Какие эмоции они у вас вызывают?  СМАЙЛИК</a:t>
            </a:r>
          </a:p>
          <a:p>
            <a:pPr fontAlgn="auto">
              <a:spcAft>
                <a:spcPts val="0"/>
              </a:spcAft>
              <a:defRPr/>
            </a:pPr>
            <a:endParaRPr lang="ru-RU" sz="4000" dirty="0" smtClean="0"/>
          </a:p>
          <a:p>
            <a:pPr marL="274320" indent="-274320" algn="l" fontAlgn="auto">
              <a:spcAft>
                <a:spcPts val="0"/>
              </a:spcAft>
              <a:buClr>
                <a:srgbClr val="31B6FD"/>
              </a:buClr>
              <a:buFont typeface="Symbol" pitchFamily="18" charset="2"/>
              <a:buChar char=""/>
              <a:defRPr/>
            </a:pPr>
            <a:r>
              <a:rPr lang="ru-RU" sz="4000" b="1" dirty="0">
                <a:solidFill>
                  <a:srgbClr val="073E87"/>
                </a:solidFill>
              </a:rPr>
              <a:t>Что на ваш взгляд, является причиной такого выступления, и почему?</a:t>
            </a:r>
          </a:p>
          <a:p>
            <a:pPr algn="l"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tx2"/>
                </a:solidFill>
              </a:rPr>
              <a:t>Кувырок вперед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75" y="2605088"/>
            <a:ext cx="733425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tx2"/>
                </a:solidFill>
              </a:rPr>
              <a:t>Кувырок назад</a:t>
            </a:r>
          </a:p>
        </p:txBody>
      </p:sp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844675"/>
            <a:ext cx="7273925" cy="445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482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tx2"/>
                </a:solidFill>
              </a:rPr>
              <a:t>Стойка на лопатках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2573338"/>
            <a:ext cx="8785225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776</TotalTime>
  <Words>430</Words>
  <Application>Microsoft Office PowerPoint</Application>
  <PresentationFormat>Экран (4:3)</PresentationFormat>
  <Paragraphs>91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19</vt:i4>
      </vt:variant>
    </vt:vector>
  </HeadingPairs>
  <TitlesOfParts>
    <vt:vector size="31" baseType="lpstr">
      <vt:lpstr>Candara</vt:lpstr>
      <vt:lpstr>Arial</vt:lpstr>
      <vt:lpstr>Symbol</vt:lpstr>
      <vt:lpstr>Calibri</vt:lpstr>
      <vt:lpstr>Times New Roman</vt:lpstr>
      <vt:lpstr>Волна</vt:lpstr>
      <vt:lpstr>Волна</vt:lpstr>
      <vt:lpstr>Волна</vt:lpstr>
      <vt:lpstr>Волна</vt:lpstr>
      <vt:lpstr>Волна</vt:lpstr>
      <vt:lpstr>Волна</vt:lpstr>
      <vt:lpstr>Волна</vt:lpstr>
      <vt:lpstr>Методическая разработка по программе  « Физическая культура».  Акробатические упражнения Смысловое чтение и работа с тексом.</vt:lpstr>
      <vt:lpstr>Тема нашего урока зашифрована в загадке. </vt:lpstr>
      <vt:lpstr>Слайд 3</vt:lpstr>
      <vt:lpstr>МЭ ВОШ ФК</vt:lpstr>
      <vt:lpstr>Результаты гимнастики МЭ ВОШ ФК </vt:lpstr>
      <vt:lpstr>Проанализируйте результаты. </vt:lpstr>
      <vt:lpstr>Кувырок вперед</vt:lpstr>
      <vt:lpstr>Кувырок назад</vt:lpstr>
      <vt:lpstr>Стойка на лопатках</vt:lpstr>
      <vt:lpstr>Стойка на голове и руках</vt:lpstr>
      <vt:lpstr>Кувырок назад в упор стоя ноги врозь</vt:lpstr>
      <vt:lpstr>Кувырок назад в полушпагат</vt:lpstr>
      <vt:lpstr>Слайд 13</vt:lpstr>
      <vt:lpstr>Слайд 14</vt:lpstr>
      <vt:lpstr>Слайд 15</vt:lpstr>
      <vt:lpstr>Слайд 16</vt:lpstr>
      <vt:lpstr>«Цветовой круг»</vt:lpstr>
      <vt:lpstr>Домашнее задание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Гульнара Рафисовна</dc:creator>
  <cp:lastModifiedBy>secretar</cp:lastModifiedBy>
  <cp:revision>44</cp:revision>
  <dcterms:created xsi:type="dcterms:W3CDTF">2014-12-12T16:50:59Z</dcterms:created>
  <dcterms:modified xsi:type="dcterms:W3CDTF">2016-11-30T03:10:03Z</dcterms:modified>
</cp:coreProperties>
</file>