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embeddedFontLst>
    <p:embeddedFont>
      <p:font typeface="Bahnschrift Light" panose="020B0502040204020203" pitchFamily="34" charset="0"/>
      <p:regular r:id="rId6"/>
    </p:embeddedFont>
    <p:embeddedFont>
      <p:font typeface="Calibri Light" panose="020F0302020204030204" pitchFamily="34" charset="0"/>
      <p:regular r:id="rId7"/>
      <p:italic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8C7E-5232-4F0B-B07A-51CD3F73A058}" type="datetimeFigureOut">
              <a:rPr lang="ru-RU" smtClean="0"/>
              <a:t>16.09.2018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1E506-22E3-4021-9019-03F8542CE5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207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8C7E-5232-4F0B-B07A-51CD3F73A058}" type="datetimeFigureOut">
              <a:rPr lang="ru-RU" smtClean="0"/>
              <a:t>16.09.2018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1E506-22E3-4021-9019-03F8542CE5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812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8C7E-5232-4F0B-B07A-51CD3F73A058}" type="datetimeFigureOut">
              <a:rPr lang="ru-RU" smtClean="0"/>
              <a:t>16.09.2018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1E506-22E3-4021-9019-03F8542CE5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046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8C7E-5232-4F0B-B07A-51CD3F73A058}" type="datetimeFigureOut">
              <a:rPr lang="ru-RU" smtClean="0"/>
              <a:t>16.09.2018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1E506-22E3-4021-9019-03F8542CE5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730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8C7E-5232-4F0B-B07A-51CD3F73A058}" type="datetimeFigureOut">
              <a:rPr lang="ru-RU" smtClean="0"/>
              <a:t>16.09.2018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1E506-22E3-4021-9019-03F8542CE5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119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8C7E-5232-4F0B-B07A-51CD3F73A058}" type="datetimeFigureOut">
              <a:rPr lang="ru-RU" smtClean="0"/>
              <a:t>16.09.2018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1E506-22E3-4021-9019-03F8542CE5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031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8C7E-5232-4F0B-B07A-51CD3F73A058}" type="datetimeFigureOut">
              <a:rPr lang="ru-RU" smtClean="0"/>
              <a:t>16.09.2018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1E506-22E3-4021-9019-03F8542CE5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502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8C7E-5232-4F0B-B07A-51CD3F73A058}" type="datetimeFigureOut">
              <a:rPr lang="ru-RU" smtClean="0"/>
              <a:t>16.09.2018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1E506-22E3-4021-9019-03F8542CE5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985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8C7E-5232-4F0B-B07A-51CD3F73A058}" type="datetimeFigureOut">
              <a:rPr lang="ru-RU" smtClean="0"/>
              <a:t>16.09.2018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1E506-22E3-4021-9019-03F8542CE5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311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8C7E-5232-4F0B-B07A-51CD3F73A058}" type="datetimeFigureOut">
              <a:rPr lang="ru-RU" smtClean="0"/>
              <a:t>16.09.2018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1E506-22E3-4021-9019-03F8542CE5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009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8C7E-5232-4F0B-B07A-51CD3F73A058}" type="datetimeFigureOut">
              <a:rPr lang="ru-RU" smtClean="0"/>
              <a:t>16.09.2018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1E506-22E3-4021-9019-03F8542CE5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677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08C7E-5232-4F0B-B07A-51CD3F73A058}" type="datetimeFigureOut">
              <a:rPr lang="ru-RU" smtClean="0"/>
              <a:t>16.09.2018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1E506-22E3-4021-9019-03F8542CE5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47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1" y="0"/>
            <a:ext cx="9144000" cy="3313159"/>
          </a:xfrm>
        </p:spPr>
        <p:txBody>
          <a:bodyPr>
            <a:no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Особенности подросткового возраста </a:t>
            </a:r>
          </a:p>
        </p:txBody>
      </p:sp>
    </p:spTree>
    <p:extLst>
      <p:ext uri="{BB962C8B-B14F-4D97-AF65-F5344CB8AC3E}">
        <p14:creationId xmlns:p14="http://schemas.microsoft.com/office/powerpoint/2010/main" val="2581944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350779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Bahnschrift Light" panose="020B0502040204020203" pitchFamily="34" charset="0"/>
              </a:rPr>
              <a:t>Подростко́вый</a:t>
            </a:r>
            <a:r>
              <a:rPr lang="ru-RU" b="1" dirty="0" smtClean="0">
                <a:solidFill>
                  <a:srgbClr val="FF0000"/>
                </a:solidFill>
                <a:latin typeface="Bahnschrift Light" panose="020B0502040204020203" pitchFamily="34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Bahnschrift Light" panose="020B0502040204020203" pitchFamily="34" charset="0"/>
              </a:rPr>
              <a:t>во́зраст</a:t>
            </a:r>
            <a:r>
              <a:rPr lang="ru-RU" b="1" dirty="0" smtClean="0">
                <a:solidFill>
                  <a:srgbClr val="FF0000"/>
                </a:solidFill>
                <a:latin typeface="Bahnschrift Light" panose="020B0502040204020203" pitchFamily="34" charset="0"/>
              </a:rPr>
              <a:t> </a:t>
            </a:r>
            <a:r>
              <a:rPr lang="ru-RU" dirty="0" smtClean="0">
                <a:latin typeface="Bahnschrift Light" panose="020B0502040204020203" pitchFamily="34" charset="0"/>
              </a:rPr>
              <a:t>— период в развитии человека, переходный этап между детством и взрослостью.</a:t>
            </a:r>
            <a:endParaRPr lang="ru-RU" dirty="0">
              <a:latin typeface="Bahnschrift Ligh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016155"/>
            <a:ext cx="10515600" cy="19325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latin typeface="Bahnschrift Light" panose="020B0502040204020203" pitchFamily="34" charset="0"/>
              </a:rPr>
              <a:t>Врачи и педагоги называют период развития детей в возрасте от 12 до 18 лет подростковым.</a:t>
            </a:r>
          </a:p>
        </p:txBody>
      </p:sp>
    </p:spTree>
    <p:extLst>
      <p:ext uri="{BB962C8B-B14F-4D97-AF65-F5344CB8AC3E}">
        <p14:creationId xmlns:p14="http://schemas.microsoft.com/office/powerpoint/2010/main" val="1984470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0" y="0"/>
            <a:ext cx="9416955" cy="4155877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txBody>
          <a:bodyPr vert="horz" wrap="square" lIns="91440" tIns="0" rIns="91440" bIns="214245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latin typeface="Bahnschrift Light" panose="020B0502040204020203" pitchFamily="34" charset="0"/>
              </a:rPr>
              <a:t>В процессе созревания организма поведение подростков меняется и обычно характеризуется: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latin typeface="Bahnschrift Light" panose="020B0502040204020203" pitchFamily="34" charset="0"/>
              </a:rPr>
              <a:t>импульсивностью,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latin typeface="Bahnschrift Light" panose="020B0502040204020203" pitchFamily="34" charset="0"/>
              </a:rPr>
              <a:t>недовольством собой,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latin typeface="Bahnschrift Light" panose="020B0502040204020203" pitchFamily="34" charset="0"/>
              </a:rPr>
              <a:t>раздражительностью,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latin typeface="Bahnschrift Light" panose="020B0502040204020203" pitchFamily="34" charset="0"/>
              </a:rPr>
              <a:t>обидчивостью,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latin typeface="Bahnschrift Light" panose="020B0502040204020203" pitchFamily="34" charset="0"/>
              </a:rPr>
              <a:t>ранимостью,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latin typeface="Bahnschrift Light" panose="020B0502040204020203" pitchFamily="34" charset="0"/>
              </a:rPr>
              <a:t>частой сменой настроения.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88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6762"/>
            <a:ext cx="10515600" cy="808582"/>
          </a:xfrm>
        </p:spPr>
        <p:txBody>
          <a:bodyPr/>
          <a:lstStyle/>
          <a:p>
            <a:pPr algn="ctr"/>
            <a:r>
              <a:rPr lang="ru-RU" b="1" dirty="0" smtClean="0">
                <a:latin typeface="Bahnschrift Light" panose="020B0502040204020203" pitchFamily="34" charset="0"/>
              </a:rPr>
              <a:t>Правила </a:t>
            </a:r>
            <a:r>
              <a:rPr lang="ru-RU" b="1" dirty="0">
                <a:latin typeface="Bahnschrift Light" panose="020B0502040204020203" pitchFamily="34" charset="0"/>
              </a:rPr>
              <a:t>нашей группы</a:t>
            </a:r>
            <a:endParaRPr lang="ru-RU" dirty="0">
              <a:latin typeface="Bahnschrift Ligh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55344"/>
            <a:ext cx="10515600" cy="5902656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latin typeface="Bahnschrift Light" panose="020B0502040204020203" pitchFamily="34" charset="0"/>
              </a:rPr>
              <a:t>Правило активности. </a:t>
            </a:r>
            <a:r>
              <a:rPr lang="ru-RU" dirty="0" smtClean="0">
                <a:latin typeface="Bahnschrift Light" panose="020B0502040204020203" pitchFamily="34" charset="0"/>
              </a:rPr>
              <a:t>В </a:t>
            </a:r>
            <a:r>
              <a:rPr lang="ru-RU" dirty="0">
                <a:latin typeface="Bahnschrift Light" panose="020B0502040204020203" pitchFamily="34" charset="0"/>
              </a:rPr>
              <a:t>групповой работе участвуют все.</a:t>
            </a:r>
          </a:p>
          <a:p>
            <a:r>
              <a:rPr lang="ru-RU" b="1" dirty="0">
                <a:latin typeface="Bahnschrift Light" panose="020B0502040204020203" pitchFamily="34" charset="0"/>
              </a:rPr>
              <a:t>Правило искренности</a:t>
            </a:r>
            <a:r>
              <a:rPr lang="ru-RU" b="1" dirty="0" smtClean="0">
                <a:latin typeface="Bahnschrift Light" panose="020B0502040204020203" pitchFamily="34" charset="0"/>
              </a:rPr>
              <a:t>.</a:t>
            </a:r>
            <a:r>
              <a:rPr lang="ru-RU" dirty="0">
                <a:latin typeface="Bahnschrift Light" panose="020B0502040204020203" pitchFamily="34" charset="0"/>
              </a:rPr>
              <a:t> Каждый участник искренен, что способствует установлению доверительных отношений в группе.</a:t>
            </a:r>
          </a:p>
          <a:p>
            <a:r>
              <a:rPr lang="ru-RU" b="1" dirty="0">
                <a:latin typeface="Bahnschrift Light" panose="020B0502040204020203" pitchFamily="34" charset="0"/>
              </a:rPr>
              <a:t>Правило равноценности</a:t>
            </a:r>
            <a:r>
              <a:rPr lang="ru-RU" b="1" dirty="0" smtClean="0">
                <a:latin typeface="Bahnschrift Light" panose="020B0502040204020203" pitchFamily="34" charset="0"/>
              </a:rPr>
              <a:t>. </a:t>
            </a:r>
            <a:r>
              <a:rPr lang="ru-RU" dirty="0" smtClean="0">
                <a:latin typeface="Bahnschrift Light" panose="020B0502040204020203" pitchFamily="34" charset="0"/>
              </a:rPr>
              <a:t>В </a:t>
            </a:r>
            <a:r>
              <a:rPr lang="ru-RU" dirty="0">
                <a:latin typeface="Bahnschrift Light" panose="020B0502040204020203" pitchFamily="34" charset="0"/>
              </a:rPr>
              <a:t>группе все равны. В ней нет статусных различий.</a:t>
            </a:r>
          </a:p>
          <a:p>
            <a:r>
              <a:rPr lang="ru-RU" b="1" dirty="0">
                <a:latin typeface="Bahnschrift Light" panose="020B0502040204020203" pitchFamily="34" charset="0"/>
              </a:rPr>
              <a:t>Правило "здесь и теперь</a:t>
            </a:r>
            <a:r>
              <a:rPr lang="ru-RU" b="1" dirty="0" smtClean="0">
                <a:latin typeface="Bahnschrift Light" panose="020B0502040204020203" pitchFamily="34" charset="0"/>
              </a:rPr>
              <a:t>". </a:t>
            </a:r>
            <a:r>
              <a:rPr lang="ru-RU" dirty="0" smtClean="0">
                <a:latin typeface="Bahnschrift Light" panose="020B0502040204020203" pitchFamily="34" charset="0"/>
              </a:rPr>
              <a:t>Обсуждению </a:t>
            </a:r>
            <a:r>
              <a:rPr lang="ru-RU" dirty="0">
                <a:latin typeface="Bahnschrift Light" panose="020B0502040204020203" pitchFamily="34" charset="0"/>
              </a:rPr>
              <a:t>в группе подлежит только то, что происходит непосредственно в ходе тренинга.</a:t>
            </a:r>
          </a:p>
          <a:p>
            <a:r>
              <a:rPr lang="ru-RU" b="1" dirty="0">
                <a:latin typeface="Bahnschrift Light" panose="020B0502040204020203" pitchFamily="34" charset="0"/>
              </a:rPr>
              <a:t>Правило конфиденциальности</a:t>
            </a:r>
            <a:r>
              <a:rPr lang="ru-RU" b="1" dirty="0" smtClean="0">
                <a:latin typeface="Bahnschrift Light" panose="020B0502040204020203" pitchFamily="34" charset="0"/>
              </a:rPr>
              <a:t>.</a:t>
            </a:r>
            <a:r>
              <a:rPr lang="ru-RU" dirty="0" smtClean="0">
                <a:latin typeface="Bahnschrift Light" panose="020B0502040204020203" pitchFamily="34" charset="0"/>
              </a:rPr>
              <a:t> Информация</a:t>
            </a:r>
            <a:r>
              <a:rPr lang="ru-RU" dirty="0">
                <a:latin typeface="Bahnschrift Light" panose="020B0502040204020203" pitchFamily="34" charset="0"/>
              </a:rPr>
              <a:t>, обсуждаемая в группе и касающаяся личных жизненных историй каждого, не выносится за ее пределы.</a:t>
            </a:r>
          </a:p>
          <a:p>
            <a:r>
              <a:rPr lang="ru-RU" b="1" dirty="0">
                <a:latin typeface="Bahnschrift Light" panose="020B0502040204020203" pitchFamily="34" charset="0"/>
              </a:rPr>
              <a:t>Правило конструктивной обратной связи</a:t>
            </a:r>
            <a:r>
              <a:rPr lang="ru-RU" b="1" dirty="0" smtClean="0">
                <a:latin typeface="Bahnschrift Light" panose="020B0502040204020203" pitchFamily="34" charset="0"/>
              </a:rPr>
              <a:t>. </a:t>
            </a:r>
            <a:r>
              <a:rPr lang="ru-RU" dirty="0" smtClean="0">
                <a:latin typeface="Bahnschrift Light" panose="020B0502040204020203" pitchFamily="34" charset="0"/>
              </a:rPr>
              <a:t>Участники </a:t>
            </a:r>
            <a:r>
              <a:rPr lang="ru-RU" dirty="0">
                <a:latin typeface="Bahnschrift Light" panose="020B0502040204020203" pitchFamily="34" charset="0"/>
              </a:rPr>
              <a:t>договариваются не давать общую оценку личности, а говорить о поведении, описывать происходящее.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56953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75</Words>
  <Application>Microsoft Office PowerPoint</Application>
  <PresentationFormat>Широкоэкранный</PresentationFormat>
  <Paragraphs>17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Bahnschrift Light</vt:lpstr>
      <vt:lpstr>Arial</vt:lpstr>
      <vt:lpstr>Calibri Light</vt:lpstr>
      <vt:lpstr>Calibri</vt:lpstr>
      <vt:lpstr>Тема Office</vt:lpstr>
      <vt:lpstr>Особенности подросткового возраста </vt:lpstr>
      <vt:lpstr>Подростко́вый во́зраст — период в развитии человека, переходный этап между детством и взрослостью.</vt:lpstr>
      <vt:lpstr>Презентация PowerPoint</vt:lpstr>
      <vt:lpstr>Правила нашей группы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подросткового возраста</dc:title>
  <dc:creator>Marina Krasnoperova</dc:creator>
  <cp:lastModifiedBy>Marina Krasnoperova</cp:lastModifiedBy>
  <cp:revision>3</cp:revision>
  <dcterms:created xsi:type="dcterms:W3CDTF">2018-09-15T17:32:16Z</dcterms:created>
  <dcterms:modified xsi:type="dcterms:W3CDTF">2018-09-15T17:48:51Z</dcterms:modified>
</cp:coreProperties>
</file>