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33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512" autoAdjust="0"/>
  </p:normalViewPr>
  <p:slideViewPr>
    <p:cSldViewPr>
      <p:cViewPr varScale="1">
        <p:scale>
          <a:sx n="104" d="100"/>
          <a:sy n="104" d="100"/>
        </p:scale>
        <p:origin x="-181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02B5B-ACBC-49D0-8AE5-8A16E96A4631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7B099-44C5-4240-A945-3F552AB0CA0C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02B5B-ACBC-49D0-8AE5-8A16E96A4631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7B099-44C5-4240-A945-3F552AB0CA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02B5B-ACBC-49D0-8AE5-8A16E96A4631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7B099-44C5-4240-A945-3F552AB0CA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02B5B-ACBC-49D0-8AE5-8A16E96A4631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7B099-44C5-4240-A945-3F552AB0CA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02B5B-ACBC-49D0-8AE5-8A16E96A4631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7B099-44C5-4240-A945-3F552AB0CA0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02B5B-ACBC-49D0-8AE5-8A16E96A4631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7B099-44C5-4240-A945-3F552AB0CA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02B5B-ACBC-49D0-8AE5-8A16E96A4631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7B099-44C5-4240-A945-3F552AB0CA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02B5B-ACBC-49D0-8AE5-8A16E96A4631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7B099-44C5-4240-A945-3F552AB0CA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02B5B-ACBC-49D0-8AE5-8A16E96A4631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7B099-44C5-4240-A945-3F552AB0CA0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02B5B-ACBC-49D0-8AE5-8A16E96A4631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7B099-44C5-4240-A945-3F552AB0CA0C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02B5B-ACBC-49D0-8AE5-8A16E96A4631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7B099-44C5-4240-A945-3F552AB0CA0C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7202B5B-ACBC-49D0-8AE5-8A16E96A4631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AC7B099-44C5-4240-A945-3F552AB0CA0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CELEBRATIONS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828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up a word-the topic of the lesson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568863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869733"/>
              </p:ext>
            </p:extLst>
          </p:nvPr>
        </p:nvGraphicFramePr>
        <p:xfrm>
          <a:off x="6876256" y="1484784"/>
          <a:ext cx="1728192" cy="468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</a:tblGrid>
              <a:tr h="4680520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6-</a:t>
                      </a:r>
                    </a:p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5-</a:t>
                      </a:r>
                    </a:p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19-</a:t>
                      </a:r>
                      <a:endParaRPr lang="en-US" sz="320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20-</a:t>
                      </a:r>
                    </a:p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9-</a:t>
                      </a:r>
                    </a:p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22-</a:t>
                      </a:r>
                    </a:p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1-</a:t>
                      </a:r>
                    </a:p>
                    <a:p>
                      <a:r>
                        <a:rPr lang="en-US" sz="32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12-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030915" y="163960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30915" y="214075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30915" y="310082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56563" y="3615156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18091" y="405127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87633" y="4504276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30915" y="5044534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43739" y="260655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11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 the celebrations with their names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73016"/>
            <a:ext cx="2736304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27" y="3573016"/>
            <a:ext cx="2808926" cy="1865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27" y="1597960"/>
            <a:ext cx="2808926" cy="183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343" y="1597960"/>
            <a:ext cx="2448780" cy="183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760931"/>
              </p:ext>
            </p:extLst>
          </p:nvPr>
        </p:nvGraphicFramePr>
        <p:xfrm>
          <a:off x="1403648" y="5661248"/>
          <a:ext cx="6048672" cy="864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72"/>
              </a:tblGrid>
              <a:tr h="864096">
                <a:tc>
                  <a:txBody>
                    <a:bodyPr/>
                    <a:lstStyle/>
                    <a:p>
                      <a:r>
                        <a:rPr lang="en-US" dirty="0" smtClean="0"/>
                        <a:t>    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EASTER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                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VICTORY DAY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                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CHRISTMAS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                     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MASLENITSA 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           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MATHER’S DAY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              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NEW YEAR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692" y="3573015"/>
            <a:ext cx="2448780" cy="1865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80" y="1597960"/>
            <a:ext cx="2772163" cy="1831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0184" y="16541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1</a:t>
            </a:r>
            <a:endParaRPr lang="ru-RU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413045" y="16541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2</a:t>
            </a:r>
            <a:endParaRPr lang="ru-RU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444208" y="16541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0184" y="36763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4</a:t>
            </a:r>
            <a:endParaRPr lang="ru-RU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413045" y="36763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5</a:t>
            </a:r>
            <a:endParaRPr lang="ru-RU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444208" y="36763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6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46358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Fill in the </a:t>
            </a:r>
            <a:r>
              <a:rPr lang="en-US" dirty="0" err="1" smtClean="0"/>
              <a:t>spidergram</a:t>
            </a:r>
            <a:r>
              <a:rPr lang="en-US" dirty="0" smtClean="0"/>
              <a:t>. What do people do to prepare for holidays?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491880" y="3263601"/>
            <a:ext cx="216024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5652120" y="3397512"/>
            <a:ext cx="432048" cy="2203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5" idx="7"/>
          </p:cNvCxnSpPr>
          <p:nvPr/>
        </p:nvCxnSpPr>
        <p:spPr>
          <a:xfrm flipV="1">
            <a:off x="5335760" y="2734233"/>
            <a:ext cx="748408" cy="6632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5" idx="5"/>
          </p:cNvCxnSpPr>
          <p:nvPr/>
        </p:nvCxnSpPr>
        <p:spPr>
          <a:xfrm>
            <a:off x="5335760" y="4044090"/>
            <a:ext cx="676400" cy="1769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7" name="Прямая со стрелкой 3076"/>
          <p:cNvCxnSpPr/>
          <p:nvPr/>
        </p:nvCxnSpPr>
        <p:spPr>
          <a:xfrm flipV="1">
            <a:off x="4860032" y="2132856"/>
            <a:ext cx="1152128" cy="11307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0" name="Прямая со стрелкой 3079"/>
          <p:cNvCxnSpPr/>
          <p:nvPr/>
        </p:nvCxnSpPr>
        <p:spPr>
          <a:xfrm>
            <a:off x="4932040" y="4178001"/>
            <a:ext cx="1152128" cy="9071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08" name="Объект 310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871258"/>
              </p:ext>
            </p:extLst>
          </p:nvPr>
        </p:nvGraphicFramePr>
        <p:xfrm>
          <a:off x="457200" y="1556792"/>
          <a:ext cx="2627288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7288"/>
              </a:tblGrid>
              <a:tr h="3600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Clean and decorate the house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cxnSp>
        <p:nvCxnSpPr>
          <p:cNvPr id="3090" name="Прямая со стрелкой 3089"/>
          <p:cNvCxnSpPr/>
          <p:nvPr/>
        </p:nvCxnSpPr>
        <p:spPr>
          <a:xfrm flipV="1">
            <a:off x="4572000" y="2132856"/>
            <a:ext cx="0" cy="11153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3" name="Прямая со стрелкой 3092"/>
          <p:cNvCxnSpPr/>
          <p:nvPr/>
        </p:nvCxnSpPr>
        <p:spPr>
          <a:xfrm>
            <a:off x="4572000" y="4221088"/>
            <a:ext cx="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6" name="Прямая со стрелкой 3095"/>
          <p:cNvCxnSpPr/>
          <p:nvPr/>
        </p:nvCxnSpPr>
        <p:spPr>
          <a:xfrm flipH="1">
            <a:off x="3059832" y="4178001"/>
            <a:ext cx="1152128" cy="7631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8" name="Прямая со стрелкой 3097"/>
          <p:cNvCxnSpPr/>
          <p:nvPr/>
        </p:nvCxnSpPr>
        <p:spPr>
          <a:xfrm flipH="1" flipV="1">
            <a:off x="3203848" y="2060848"/>
            <a:ext cx="1008112" cy="12027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0" name="Прямая со стрелкой 3099"/>
          <p:cNvCxnSpPr>
            <a:stCxn id="5" idx="1"/>
          </p:cNvCxnSpPr>
          <p:nvPr/>
        </p:nvCxnSpPr>
        <p:spPr>
          <a:xfrm flipH="1" flipV="1">
            <a:off x="3203848" y="2734233"/>
            <a:ext cx="604392" cy="6632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2" name="Прямая со стрелкой 3101"/>
          <p:cNvCxnSpPr/>
          <p:nvPr/>
        </p:nvCxnSpPr>
        <p:spPr>
          <a:xfrm flipH="1" flipV="1">
            <a:off x="3059832" y="3434811"/>
            <a:ext cx="432048" cy="1830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5" name="Прямая со стрелкой 3104"/>
          <p:cNvCxnSpPr/>
          <p:nvPr/>
        </p:nvCxnSpPr>
        <p:spPr>
          <a:xfrm flipH="1">
            <a:off x="3059832" y="4044090"/>
            <a:ext cx="798819" cy="1769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09" name="Таблица 310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731607"/>
              </p:ext>
            </p:extLst>
          </p:nvPr>
        </p:nvGraphicFramePr>
        <p:xfrm>
          <a:off x="6138464" y="1556792"/>
          <a:ext cx="2537992" cy="432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7992"/>
              </a:tblGrid>
              <a:tr h="432048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Sing songs</a:t>
                      </a:r>
                      <a:endParaRPr lang="ru-RU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10" name="Таблица 3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865376"/>
              </p:ext>
            </p:extLst>
          </p:nvPr>
        </p:nvGraphicFramePr>
        <p:xfrm>
          <a:off x="3311860" y="1556792"/>
          <a:ext cx="2578124" cy="416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8124"/>
              </a:tblGrid>
              <a:tr h="416668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Dress up in beautiful clothes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13" name="Таблица 3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325316"/>
              </p:ext>
            </p:extLst>
          </p:nvPr>
        </p:nvGraphicFramePr>
        <p:xfrm>
          <a:off x="395537" y="2204864"/>
          <a:ext cx="2664296" cy="405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</a:tblGrid>
              <a:tr h="405976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Exchange gifts</a:t>
                      </a:r>
                      <a:endParaRPr lang="ru-RU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15" name="Таблица 3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648429"/>
              </p:ext>
            </p:extLst>
          </p:nvPr>
        </p:nvGraphicFramePr>
        <p:xfrm>
          <a:off x="395536" y="3065873"/>
          <a:ext cx="2592288" cy="435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</a:tblGrid>
              <a:tr h="43513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Play games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16" name="Таблица 3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741936"/>
              </p:ext>
            </p:extLst>
          </p:nvPr>
        </p:nvGraphicFramePr>
        <p:xfrm>
          <a:off x="6167136" y="3065872"/>
          <a:ext cx="2581328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1328"/>
              </a:tblGrid>
              <a:tr h="331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Have different competitions</a:t>
                      </a:r>
                      <a:endParaRPr lang="ru-RU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17" name="Таблица 31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170642"/>
              </p:ext>
            </p:extLst>
          </p:nvPr>
        </p:nvGraphicFramePr>
        <p:xfrm>
          <a:off x="6167137" y="2276872"/>
          <a:ext cx="2581327" cy="333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1327"/>
              </a:tblGrid>
              <a:tr h="333968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Buy</a:t>
                      </a:r>
                      <a:r>
                        <a:rPr lang="en-US" sz="1400" baseline="0" dirty="0" smtClean="0">
                          <a:solidFill>
                            <a:srgbClr val="FF0000"/>
                          </a:solidFill>
                        </a:rPr>
                        <a:t> presents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34" name="Таблица 31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02286"/>
              </p:ext>
            </p:extLst>
          </p:nvPr>
        </p:nvGraphicFramePr>
        <p:xfrm>
          <a:off x="6156176" y="4005064"/>
          <a:ext cx="2612776" cy="432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2776"/>
              </a:tblGrid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Cook</a:t>
                      </a:r>
                      <a:r>
                        <a:rPr lang="en-US" sz="1800" baseline="0" dirty="0" smtClean="0">
                          <a:solidFill>
                            <a:srgbClr val="FF0000"/>
                          </a:solidFill>
                        </a:rPr>
                        <a:t> special food</a:t>
                      </a:r>
                      <a:endParaRPr lang="ru-RU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37" name="Таблица 31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327819"/>
              </p:ext>
            </p:extLst>
          </p:nvPr>
        </p:nvGraphicFramePr>
        <p:xfrm>
          <a:off x="395536" y="3933056"/>
          <a:ext cx="2520280" cy="432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</a:tblGrid>
              <a:tr h="432048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Watch the fireworks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41" name="Таблица 31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046149"/>
              </p:ext>
            </p:extLst>
          </p:nvPr>
        </p:nvGraphicFramePr>
        <p:xfrm>
          <a:off x="3808240" y="3434811"/>
          <a:ext cx="1483840" cy="498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3840"/>
              </a:tblGrid>
              <a:tr h="498246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Festival activities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42" name="Таблица 31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222451"/>
              </p:ext>
            </p:extLst>
          </p:nvPr>
        </p:nvGraphicFramePr>
        <p:xfrm>
          <a:off x="6228184" y="4833156"/>
          <a:ext cx="2520280" cy="54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</a:tblGrid>
              <a:tr h="54006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Raise money for charity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44" name="Таблица 31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585773"/>
              </p:ext>
            </p:extLst>
          </p:nvPr>
        </p:nvGraphicFramePr>
        <p:xfrm>
          <a:off x="395536" y="4718062"/>
          <a:ext cx="2520280" cy="439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</a:tblGrid>
              <a:tr h="43913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Take part in the street parades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46" name="Таблица 31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466591"/>
              </p:ext>
            </p:extLst>
          </p:nvPr>
        </p:nvGraphicFramePr>
        <p:xfrm>
          <a:off x="3203848" y="5589240"/>
          <a:ext cx="2880320" cy="432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Make wishes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433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Read the text at page 10 then fill in the table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9311114"/>
              </p:ext>
            </p:extLst>
          </p:nvPr>
        </p:nvGraphicFramePr>
        <p:xfrm>
          <a:off x="517768" y="1169690"/>
          <a:ext cx="8229600" cy="5250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432"/>
                <a:gridCol w="3096344"/>
                <a:gridCol w="2088232"/>
                <a:gridCol w="2242592"/>
              </a:tblGrid>
              <a:tr h="39934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№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Name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date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activities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35590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1.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l"/>
                      <a:endParaRPr lang="ru-RU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l"/>
                      <a:endParaRPr lang="ru-RU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l"/>
                      <a:endParaRPr lang="ru-RU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l"/>
                      <a:endParaRPr lang="ru-RU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l"/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1752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2.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l"/>
                      <a:endParaRPr lang="ru-RU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l"/>
                      <a:endParaRPr lang="ru-RU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l"/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98469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3.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47704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ru-RU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US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70796" y="1922755"/>
            <a:ext cx="10042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Splatfest</a:t>
            </a:r>
            <a:endParaRPr lang="en-US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14110" y="1902024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Last week of August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6562" y="1484784"/>
            <a:ext cx="23762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Fireworks party, music, dancing</a:t>
            </a:r>
            <a:r>
              <a:rPr lang="en-US" b="1" dirty="0" smtClean="0">
                <a:solidFill>
                  <a:srgbClr val="FF0000"/>
                </a:solidFill>
              </a:rPr>
              <a:t>,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b="1" dirty="0" err="1">
                <a:solidFill>
                  <a:srgbClr val="FF0000"/>
                </a:solidFill>
              </a:rPr>
              <a:t>colourful</a:t>
            </a:r>
            <a:r>
              <a:rPr lang="en-US" b="1" dirty="0">
                <a:solidFill>
                  <a:srgbClr val="FF0000"/>
                </a:solidFill>
              </a:rPr>
              <a:t> street parades, cooking contest.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20561" y="3174070"/>
            <a:ext cx="2504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Pirates of the Caribbean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790230" y="3160970"/>
            <a:ext cx="14178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In November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444209" y="2996952"/>
            <a:ext cx="28083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Street parties, treasure hunts, huge firework display.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520561" y="4097196"/>
            <a:ext cx="2536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March of the Scarecrows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786173" y="4097399"/>
            <a:ext cx="15937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On 6</a:t>
            </a:r>
            <a:r>
              <a:rPr lang="en-US" b="1" baseline="30000" dirty="0">
                <a:solidFill>
                  <a:srgbClr val="FF0000"/>
                </a:solidFill>
              </a:rPr>
              <a:t>th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October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428794" y="4044651"/>
            <a:ext cx="2517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Make  scarecrows, raises money for local charities.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164420" y="5266074"/>
            <a:ext cx="12170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Maslenitsa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527005" y="5127574"/>
            <a:ext cx="20464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At the end of February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467867" y="4896742"/>
            <a:ext cx="233963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Watch parades, see fireworks, see open-air theatre performances</a:t>
            </a:r>
            <a:r>
              <a:rPr lang="en-US" sz="1600" b="1" dirty="0" smtClean="0">
                <a:solidFill>
                  <a:srgbClr val="FF0000"/>
                </a:solidFill>
              </a:rPr>
              <a:t>, eat </a:t>
            </a:r>
            <a:r>
              <a:rPr lang="en-US" sz="1600" b="1" dirty="0">
                <a:solidFill>
                  <a:srgbClr val="FF0000"/>
                </a:solidFill>
              </a:rPr>
              <a:t>pancakes, make a big bonfire</a:t>
            </a:r>
            <a:endParaRPr lang="ru-RU" sz="1600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40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the answers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827851"/>
              </p:ext>
            </p:extLst>
          </p:nvPr>
        </p:nvGraphicFramePr>
        <p:xfrm>
          <a:off x="467544" y="1628800"/>
          <a:ext cx="8208912" cy="468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2736304"/>
                <a:gridCol w="2736304"/>
              </a:tblGrid>
              <a:tr h="4680520">
                <a:tc>
                  <a:txBody>
                    <a:bodyPr/>
                    <a:lstStyle/>
                    <a:p>
                      <a:pPr algn="l"/>
                      <a:r>
                        <a:rPr lang="en-US" b="1" u="sng" dirty="0" smtClean="0">
                          <a:solidFill>
                            <a:schemeClr val="accent1"/>
                          </a:solidFill>
                        </a:rPr>
                        <a:t>P.1Page</a:t>
                      </a:r>
                      <a:r>
                        <a:rPr lang="en-US" b="1" u="none" baseline="0" dirty="0" smtClean="0">
                          <a:solidFill>
                            <a:srgbClr val="FF0000"/>
                          </a:solidFill>
                        </a:rPr>
                        <a:t>Page 10 ex.3</a:t>
                      </a:r>
                    </a:p>
                    <a:p>
                      <a:pPr algn="l"/>
                      <a:endParaRPr lang="en-US" u="none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Page11 ex 6</a:t>
                      </a:r>
                    </a:p>
                    <a:p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Page 11 ex.7</a:t>
                      </a:r>
                    </a:p>
                    <a:p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2132856"/>
            <a:ext cx="1154483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1 - B</a:t>
            </a:r>
            <a:r>
              <a:rPr lang="en-US" b="1" dirty="0">
                <a:solidFill>
                  <a:srgbClr val="FF0000"/>
                </a:solidFill>
              </a:rPr>
              <a:t>;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2 - A</a:t>
            </a:r>
            <a:r>
              <a:rPr lang="en-US" b="1" dirty="0">
                <a:solidFill>
                  <a:srgbClr val="FF0000"/>
                </a:solidFill>
              </a:rPr>
              <a:t>;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3 - B</a:t>
            </a:r>
            <a:r>
              <a:rPr lang="en-US" b="1" dirty="0">
                <a:solidFill>
                  <a:srgbClr val="FF0000"/>
                </a:solidFill>
              </a:rPr>
              <a:t>;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4 - C</a:t>
            </a:r>
            <a:r>
              <a:rPr lang="en-US" b="1" dirty="0">
                <a:solidFill>
                  <a:srgbClr val="FF0000"/>
                </a:solidFill>
              </a:rPr>
              <a:t>;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5 - D</a:t>
            </a:r>
            <a:r>
              <a:rPr lang="en-US" b="1" dirty="0">
                <a:solidFill>
                  <a:srgbClr val="FF0000"/>
                </a:solidFill>
              </a:rPr>
              <a:t>;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6 - C</a:t>
            </a:r>
            <a:r>
              <a:rPr lang="en-US" b="1" dirty="0">
                <a:solidFill>
                  <a:srgbClr val="FF0000"/>
                </a:solidFill>
              </a:rPr>
              <a:t>;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7 - A,D</a:t>
            </a:r>
            <a:r>
              <a:rPr lang="en-US" b="1" dirty="0">
                <a:solidFill>
                  <a:srgbClr val="FF0000"/>
                </a:solidFill>
              </a:rPr>
              <a:t>;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8 - C</a:t>
            </a:r>
            <a:r>
              <a:rPr lang="en-US" b="1" dirty="0">
                <a:solidFill>
                  <a:srgbClr val="FF0000"/>
                </a:solidFill>
              </a:rPr>
              <a:t>;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9 - A,B,C</a:t>
            </a:r>
            <a:r>
              <a:rPr lang="en-US" b="1" dirty="0">
                <a:solidFill>
                  <a:srgbClr val="FF0000"/>
                </a:solidFill>
              </a:rPr>
              <a:t>;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10 - D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03848" y="2144296"/>
            <a:ext cx="28083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+mj-lt"/>
              </a:rPr>
              <a:t>1. Make sure</a:t>
            </a:r>
          </a:p>
          <a:p>
            <a:r>
              <a:rPr lang="en-US" b="1" dirty="0">
                <a:solidFill>
                  <a:srgbClr val="FF0000"/>
                </a:solidFill>
                <a:latin typeface="+mj-lt"/>
              </a:rPr>
              <a:t>2. A change of clothes</a:t>
            </a:r>
          </a:p>
          <a:p>
            <a:r>
              <a:rPr lang="en-US" b="1" dirty="0">
                <a:solidFill>
                  <a:srgbClr val="FF0000"/>
                </a:solidFill>
                <a:latin typeface="+mj-lt"/>
              </a:rPr>
              <a:t>3. Strong tradition</a:t>
            </a:r>
          </a:p>
          <a:p>
            <a:r>
              <a:rPr lang="en-US" b="1" dirty="0">
                <a:solidFill>
                  <a:srgbClr val="FF0000"/>
                </a:solidFill>
                <a:latin typeface="+mj-lt"/>
              </a:rPr>
              <a:t>4. Street parades</a:t>
            </a:r>
          </a:p>
          <a:p>
            <a:r>
              <a:rPr lang="en-US" b="1" dirty="0">
                <a:solidFill>
                  <a:srgbClr val="FF0000"/>
                </a:solidFill>
                <a:latin typeface="+mj-lt"/>
              </a:rPr>
              <a:t>5. Cooking contest</a:t>
            </a:r>
          </a:p>
          <a:p>
            <a:r>
              <a:rPr lang="en-US" b="1" dirty="0">
                <a:solidFill>
                  <a:srgbClr val="FF0000"/>
                </a:solidFill>
                <a:latin typeface="+mj-lt"/>
              </a:rPr>
              <a:t>6. Experience life</a:t>
            </a:r>
          </a:p>
          <a:p>
            <a:r>
              <a:rPr lang="en-US" b="1" dirty="0">
                <a:solidFill>
                  <a:srgbClr val="FF0000"/>
                </a:solidFill>
                <a:latin typeface="+mj-lt"/>
              </a:rPr>
              <a:t>7. Fireworks display</a:t>
            </a:r>
          </a:p>
          <a:p>
            <a:r>
              <a:rPr lang="en-US" b="1" dirty="0">
                <a:solidFill>
                  <a:srgbClr val="FF0000"/>
                </a:solidFill>
                <a:latin typeface="+mj-lt"/>
              </a:rPr>
              <a:t>8. Raise money for charity</a:t>
            </a:r>
          </a:p>
          <a:p>
            <a:r>
              <a:rPr lang="en-US" b="1" dirty="0">
                <a:solidFill>
                  <a:srgbClr val="FF0000"/>
                </a:solidFill>
                <a:latin typeface="+mj-lt"/>
              </a:rPr>
              <a:t>9. Enter the competition</a:t>
            </a:r>
          </a:p>
          <a:p>
            <a:r>
              <a:rPr lang="en-US" b="1" dirty="0">
                <a:solidFill>
                  <a:srgbClr val="FF0000"/>
                </a:solidFill>
                <a:latin typeface="+mj-lt"/>
              </a:rPr>
              <a:t>10. Bright idea</a:t>
            </a:r>
          </a:p>
          <a:p>
            <a:r>
              <a:rPr lang="en-US" b="1" dirty="0">
                <a:solidFill>
                  <a:srgbClr val="FF0000"/>
                </a:solidFill>
                <a:latin typeface="+mj-lt"/>
              </a:rPr>
              <a:t>11. Transforms into a pirates town</a:t>
            </a:r>
          </a:p>
          <a:p>
            <a:r>
              <a:rPr lang="en-US" b="1" dirty="0">
                <a:solidFill>
                  <a:srgbClr val="FF0000"/>
                </a:solidFill>
                <a:latin typeface="+mj-lt"/>
              </a:rPr>
              <a:t>12. Takes it place</a:t>
            </a:r>
            <a:endParaRPr lang="ru-RU" b="1" dirty="0">
              <a:solidFill>
                <a:srgbClr val="FF0000"/>
              </a:solidFill>
              <a:latin typeface="+mj-lt"/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56175" y="2204864"/>
            <a:ext cx="153875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1. Annual</a:t>
            </a:r>
          </a:p>
          <a:p>
            <a:r>
              <a:rPr lang="en-US" b="1" dirty="0">
                <a:solidFill>
                  <a:srgbClr val="FF0000"/>
                </a:solidFill>
              </a:rPr>
              <a:t>2. Takes place</a:t>
            </a:r>
          </a:p>
          <a:p>
            <a:r>
              <a:rPr lang="en-US" b="1" dirty="0">
                <a:solidFill>
                  <a:srgbClr val="FF0000"/>
                </a:solidFill>
              </a:rPr>
              <a:t>3. Attracts</a:t>
            </a:r>
          </a:p>
          <a:p>
            <a:r>
              <a:rPr lang="en-US" b="1" dirty="0">
                <a:solidFill>
                  <a:srgbClr val="FF0000"/>
                </a:solidFill>
              </a:rPr>
              <a:t>4. Parade</a:t>
            </a:r>
          </a:p>
          <a:p>
            <a:r>
              <a:rPr lang="en-US" b="1" dirty="0">
                <a:solidFill>
                  <a:srgbClr val="FF0000"/>
                </a:solidFill>
              </a:rPr>
              <a:t>5. Let off</a:t>
            </a:r>
          </a:p>
          <a:p>
            <a:r>
              <a:rPr lang="en-US" b="1" dirty="0">
                <a:solidFill>
                  <a:srgbClr val="FF0000"/>
                </a:solidFill>
              </a:rPr>
              <a:t>6. Experience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335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Home task.</a:t>
            </a:r>
            <a:br>
              <a:rPr lang="en-US" dirty="0" smtClean="0"/>
            </a:br>
            <a:r>
              <a:rPr lang="en-US" dirty="0" smtClean="0"/>
              <a:t>Write a story about one festival in Russia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Remember to write:</a:t>
            </a:r>
          </a:p>
          <a:p>
            <a:r>
              <a:rPr lang="en-US" b="1" dirty="0">
                <a:solidFill>
                  <a:srgbClr val="FFFF00"/>
                </a:solidFill>
              </a:rPr>
              <a:t>T</a:t>
            </a:r>
            <a:r>
              <a:rPr lang="en-US" b="1" dirty="0" smtClean="0">
                <a:solidFill>
                  <a:srgbClr val="FFFF00"/>
                </a:solidFill>
              </a:rPr>
              <a:t>he place;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The date;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Activities;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Preparations;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Your attitude to the celebration.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Write 10-12 sentences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Start with: I’m going to give a talk about…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Finish with: That’s all what I wanted to tell you…</a:t>
            </a:r>
            <a:endParaRPr lang="ru-RU" b="1" dirty="0" smtClean="0">
              <a:solidFill>
                <a:srgbClr val="FFFF00"/>
              </a:solidFill>
            </a:endParaRPr>
          </a:p>
          <a:p>
            <a:endParaRPr lang="en-US" dirty="0" smtClean="0">
              <a:solidFill>
                <a:srgbClr val="FFFF00"/>
              </a:solidFill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4194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190</TotalTime>
  <Words>377</Words>
  <Application>Microsoft Office PowerPoint</Application>
  <PresentationFormat>Экран (4:3)</PresentationFormat>
  <Paragraphs>115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Паркет</vt:lpstr>
      <vt:lpstr>CELEBRATIONS</vt:lpstr>
      <vt:lpstr>Make up a word-the topic of the lesson</vt:lpstr>
      <vt:lpstr>Match the celebrations with their names</vt:lpstr>
      <vt:lpstr>Fill in the spidergram. What do people do to prepare for holidays?</vt:lpstr>
      <vt:lpstr>Read the text at page 10 then fill in the table</vt:lpstr>
      <vt:lpstr>Check the answers</vt:lpstr>
      <vt:lpstr>Home task. Write a story about one festival in Russia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CELEBRATIONS</dc:title>
  <dc:creator>ПК-1</dc:creator>
  <cp:lastModifiedBy>ПК-1</cp:lastModifiedBy>
  <cp:revision>24</cp:revision>
  <dcterms:created xsi:type="dcterms:W3CDTF">2024-06-28T06:48:00Z</dcterms:created>
  <dcterms:modified xsi:type="dcterms:W3CDTF">2024-06-28T10:50:17Z</dcterms:modified>
</cp:coreProperties>
</file>