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8" r:id="rId2"/>
    <p:sldId id="290" r:id="rId3"/>
    <p:sldId id="291" r:id="rId4"/>
    <p:sldId id="256" r:id="rId5"/>
    <p:sldId id="281" r:id="rId6"/>
    <p:sldId id="257" r:id="rId7"/>
    <p:sldId id="258" r:id="rId8"/>
    <p:sldId id="259" r:id="rId9"/>
    <p:sldId id="261" r:id="rId10"/>
    <p:sldId id="262" r:id="rId11"/>
    <p:sldId id="263" r:id="rId12"/>
    <p:sldId id="265" r:id="rId13"/>
    <p:sldId id="264" r:id="rId14"/>
    <p:sldId id="266" r:id="rId15"/>
    <p:sldId id="268" r:id="rId16"/>
    <p:sldId id="292" r:id="rId17"/>
    <p:sldId id="289" r:id="rId18"/>
    <p:sldId id="275" r:id="rId19"/>
    <p:sldId id="286" r:id="rId20"/>
    <p:sldId id="287" r:id="rId21"/>
    <p:sldId id="276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234" y="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C0B88-9D0A-4295-B703-E08D2C2DEFA5}" type="datetimeFigureOut">
              <a:rPr lang="ru-RU" smtClean="0"/>
              <a:pPr/>
              <a:t>16.05.2020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22E17-E10F-4A69-94B2-53C83F2C8F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C0B88-9D0A-4295-B703-E08D2C2DEFA5}" type="datetimeFigureOut">
              <a:rPr lang="ru-RU" smtClean="0"/>
              <a:pPr/>
              <a:t>16.05.2020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22E17-E10F-4A69-94B2-53C83F2C8F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C0B88-9D0A-4295-B703-E08D2C2DEFA5}" type="datetimeFigureOut">
              <a:rPr lang="ru-RU" smtClean="0"/>
              <a:pPr/>
              <a:t>16.05.2020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22E17-E10F-4A69-94B2-53C83F2C8F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C0B88-9D0A-4295-B703-E08D2C2DEFA5}" type="datetimeFigureOut">
              <a:rPr lang="ru-RU" smtClean="0"/>
              <a:pPr/>
              <a:t>16.05.2020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22E17-E10F-4A69-94B2-53C83F2C8F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C0B88-9D0A-4295-B703-E08D2C2DEFA5}" type="datetimeFigureOut">
              <a:rPr lang="ru-RU" smtClean="0"/>
              <a:pPr/>
              <a:t>16.05.2020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22E17-E10F-4A69-94B2-53C83F2C8F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C0B88-9D0A-4295-B703-E08D2C2DEFA5}" type="datetimeFigureOut">
              <a:rPr lang="ru-RU" smtClean="0"/>
              <a:pPr/>
              <a:t>16.05.2020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22E17-E10F-4A69-94B2-53C83F2C8F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C0B88-9D0A-4295-B703-E08D2C2DEFA5}" type="datetimeFigureOut">
              <a:rPr lang="ru-RU" smtClean="0"/>
              <a:pPr/>
              <a:t>16.05.2020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22E17-E10F-4A69-94B2-53C83F2C8F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C0B88-9D0A-4295-B703-E08D2C2DEFA5}" type="datetimeFigureOut">
              <a:rPr lang="ru-RU" smtClean="0"/>
              <a:pPr/>
              <a:t>16.05.2020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22E17-E10F-4A69-94B2-53C83F2C8F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C0B88-9D0A-4295-B703-E08D2C2DEFA5}" type="datetimeFigureOut">
              <a:rPr lang="ru-RU" smtClean="0"/>
              <a:pPr/>
              <a:t>16.05.2020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22E17-E10F-4A69-94B2-53C83F2C8F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C0B88-9D0A-4295-B703-E08D2C2DEFA5}" type="datetimeFigureOut">
              <a:rPr lang="ru-RU" smtClean="0"/>
              <a:pPr/>
              <a:t>16.05.2020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22E17-E10F-4A69-94B2-53C83F2C8F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C0B88-9D0A-4295-B703-E08D2C2DEFA5}" type="datetimeFigureOut">
              <a:rPr lang="ru-RU" smtClean="0"/>
              <a:pPr/>
              <a:t>16.05.2020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22E17-E10F-4A69-94B2-53C83F2C8F6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alpha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EC0B88-9D0A-4295-B703-E08D2C2DEFA5}" type="datetimeFigureOut">
              <a:rPr lang="ru-RU" smtClean="0"/>
              <a:pPr/>
              <a:t>16.05.2020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822E17-E10F-4A69-94B2-53C83F2C8F6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avatars.mds.yandex.net/get-pdb/1356811/8c524e27-1205-4ae8-b8b3-9512f64afaf0/s1200?webp=false" TargetMode="External"/><Relationship Id="rId2" Type="http://schemas.openxmlformats.org/officeDocument/2006/relationships/hyperlink" Target="https://infourok.ru/prezentaciya-po-biologii-na-temu-semeystva-klassa-odnodolnie-klass-1950909.html" TargetMode="Externa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34.jpeg"/><Relationship Id="rId7" Type="http://schemas.openxmlformats.org/officeDocument/2006/relationships/image" Target="../media/image17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35.jpeg"/><Relationship Id="rId10" Type="http://schemas.openxmlformats.org/officeDocument/2006/relationships/image" Target="../media/image36.jpeg"/><Relationship Id="rId4" Type="http://schemas.openxmlformats.org/officeDocument/2006/relationships/image" Target="../media/image5.jpeg"/><Relationship Id="rId9" Type="http://schemas.openxmlformats.org/officeDocument/2006/relationships/image" Target="../media/image32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34.jpeg"/><Relationship Id="rId7" Type="http://schemas.openxmlformats.org/officeDocument/2006/relationships/image" Target="../media/image17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35.jpeg"/><Relationship Id="rId10" Type="http://schemas.openxmlformats.org/officeDocument/2006/relationships/image" Target="../media/image36.jpeg"/><Relationship Id="rId4" Type="http://schemas.openxmlformats.org/officeDocument/2006/relationships/image" Target="../media/image5.jpeg"/><Relationship Id="rId9" Type="http://schemas.openxmlformats.org/officeDocument/2006/relationships/image" Target="../media/image3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34.jpeg"/><Relationship Id="rId7" Type="http://schemas.openxmlformats.org/officeDocument/2006/relationships/image" Target="../media/image17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35.jpeg"/><Relationship Id="rId10" Type="http://schemas.openxmlformats.org/officeDocument/2006/relationships/image" Target="../media/image36.jpeg"/><Relationship Id="rId4" Type="http://schemas.openxmlformats.org/officeDocument/2006/relationships/image" Target="../media/image5.jpeg"/><Relationship Id="rId9" Type="http://schemas.openxmlformats.org/officeDocument/2006/relationships/image" Target="../media/image32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.jpe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79512" y="116632"/>
            <a:ext cx="3672408" cy="40441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0700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Правильные ответы</a:t>
            </a: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 indent="450215" algn="just">
              <a:lnSpc>
                <a:spcPct val="107000"/>
              </a:lnSpc>
              <a:spcAft>
                <a:spcPts val="0"/>
              </a:spcAft>
            </a:pP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Вариант </a:t>
            </a:r>
            <a:r>
              <a:rPr lang="ru-RU" sz="2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0"/>
              </a:spcAft>
            </a:pPr>
            <a:r>
              <a:rPr lang="ru-RU" sz="2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1 -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0"/>
              </a:spcAft>
            </a:pPr>
            <a:r>
              <a:rPr lang="ru-RU" sz="2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+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0"/>
              </a:spcAft>
            </a:pPr>
            <a:r>
              <a:rPr lang="ru-RU" sz="2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3 -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0"/>
              </a:spcAft>
            </a:pPr>
            <a:r>
              <a:rPr lang="ru-RU" sz="2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 +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0"/>
              </a:spcAft>
            </a:pPr>
            <a:r>
              <a:rPr lang="ru-RU" sz="2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5 -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0"/>
              </a:spcAft>
            </a:pPr>
            <a:r>
              <a:rPr lang="ru-RU" sz="2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 +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0"/>
              </a:spcAft>
            </a:pPr>
            <a:r>
              <a:rPr lang="ru-RU" sz="2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7 -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0"/>
              </a:spcAft>
            </a:pPr>
            <a:r>
              <a:rPr lang="ru-RU" sz="2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8 +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0"/>
              </a:spcAft>
            </a:pPr>
            <a:r>
              <a:rPr lang="ru-RU" sz="2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 +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0"/>
              </a:spcAft>
            </a:pPr>
            <a:r>
              <a:rPr lang="ru-RU" sz="2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10 -</a:t>
            </a:r>
            <a:endParaRPr lang="ru-RU" sz="20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716016" y="332656"/>
            <a:ext cx="4032448" cy="40278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0700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Правильные ответы</a:t>
            </a: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 indent="450215" algn="just">
              <a:lnSpc>
                <a:spcPct val="107000"/>
              </a:lnSpc>
              <a:spcAft>
                <a:spcPts val="0"/>
              </a:spcAft>
            </a:pP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Вариант </a:t>
            </a:r>
            <a:r>
              <a:rPr lang="ru-RU" sz="2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0"/>
              </a:spcAft>
            </a:pP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1 +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0"/>
              </a:spcAft>
            </a:pPr>
            <a:r>
              <a:rPr lang="ru-RU" sz="2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2 -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0"/>
              </a:spcAft>
            </a:pPr>
            <a:r>
              <a:rPr lang="ru-RU" sz="2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 +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0"/>
              </a:spcAft>
            </a:pPr>
            <a:r>
              <a:rPr lang="ru-RU" sz="2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4 -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0"/>
              </a:spcAft>
            </a:pPr>
            <a:r>
              <a:rPr lang="ru-RU" sz="2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 +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0"/>
              </a:spcAft>
            </a:pPr>
            <a:r>
              <a:rPr lang="ru-RU" sz="2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6 -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0"/>
              </a:spcAft>
            </a:pPr>
            <a:r>
              <a:rPr lang="ru-RU" sz="2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7 -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0"/>
              </a:spcAft>
            </a:pPr>
            <a:r>
              <a:rPr lang="ru-RU" sz="2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8 +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0"/>
              </a:spcAft>
            </a:pPr>
            <a:r>
              <a:rPr lang="ru-RU" sz="2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 +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0"/>
              </a:spcAft>
            </a:pPr>
            <a:r>
              <a:rPr lang="ru-RU" sz="2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10 -</a:t>
            </a:r>
            <a:endParaRPr lang="ru-RU" sz="20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-1463" y="4869160"/>
            <a:ext cx="838988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10-9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верных ответов – «5», 8-7 верных ответов – «4», 6-4 верных ответов – «3»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140811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428728" y="214290"/>
            <a:ext cx="6500858" cy="50006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Семейство Луковые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14282" y="928670"/>
          <a:ext cx="8715435" cy="5643578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928958"/>
                <a:gridCol w="3429024"/>
                <a:gridCol w="2357453"/>
              </a:tblGrid>
              <a:tr h="752477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Листья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Цветок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плод</a:t>
                      </a:r>
                      <a:endParaRPr lang="ru-RU" sz="2400" b="1" dirty="0"/>
                    </a:p>
                  </a:txBody>
                  <a:tcPr/>
                </a:tc>
              </a:tr>
              <a:tr h="4891101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Листья растений могут иметь разную, непохожую друг на друга форму. Они могут быть дудчатыми, овальными, линейными, ланцетными.  Соцветия зонтиковидные, рыхлая головка</a:t>
                      </a:r>
                      <a:endParaRPr lang="ru-RU" sz="2000" b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i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Цветки обоеполые, околоцветник состоит из 6 свободных или сросшихся</a:t>
                      </a:r>
                      <a:r>
                        <a:rPr lang="ru-RU" sz="2000" b="1" i="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 узких </a:t>
                      </a:r>
                      <a:r>
                        <a:rPr lang="ru-RU" sz="2000" b="1" i="0" baseline="0" dirty="0" err="1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лепестковидных</a:t>
                      </a:r>
                      <a:r>
                        <a:rPr lang="ru-RU" sz="2000" b="1" i="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 частей, 6 тычинок, 1 пестик</a:t>
                      </a:r>
                      <a:endParaRPr lang="ru-RU" sz="2000" b="1" i="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Коробочка,</a:t>
                      </a:r>
                      <a:r>
                        <a:rPr lang="ru-RU" sz="2000" b="1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ru-RU" sz="20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вскрывающаяся по гнездам</a:t>
                      </a:r>
                      <a:endParaRPr lang="ru-RU" sz="2000" b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7410" name="Picture 2" descr="http://photosflowery.ru/photo/eb/eb69fce0852efc3819a268719e9db25b.jpg"/>
          <p:cNvPicPr>
            <a:picLocks noChangeAspect="1" noChangeArrowheads="1"/>
          </p:cNvPicPr>
          <p:nvPr/>
        </p:nvPicPr>
        <p:blipFill>
          <a:blip r:embed="rId2"/>
          <a:srcRect l="9166" t="4235" r="9974" b="11389"/>
          <a:stretch>
            <a:fillRect/>
          </a:stretch>
        </p:blipFill>
        <p:spPr bwMode="auto">
          <a:xfrm>
            <a:off x="642910" y="4929198"/>
            <a:ext cx="1825638" cy="1428760"/>
          </a:xfrm>
          <a:prstGeom prst="rect">
            <a:avLst/>
          </a:prstGeom>
          <a:noFill/>
        </p:spPr>
      </p:pic>
      <p:pic>
        <p:nvPicPr>
          <p:cNvPr id="17412" name="Picture 4" descr="https://cdn5.imgbb.ru/user/30/300750/201604/e6c4f67f797c43b3997f2fc6abccb5a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0430" y="3784520"/>
            <a:ext cx="3000396" cy="2267832"/>
          </a:xfrm>
          <a:prstGeom prst="rect">
            <a:avLst/>
          </a:prstGeom>
          <a:noFill/>
        </p:spPr>
      </p:pic>
      <p:pic>
        <p:nvPicPr>
          <p:cNvPr id="17414" name="Picture 6" descr="http://moidachi.ru/uploads/images/00/00/05/2015/06/23/990fa7.jpg"/>
          <p:cNvPicPr>
            <a:picLocks noChangeAspect="1" noChangeArrowheads="1"/>
          </p:cNvPicPr>
          <p:nvPr/>
        </p:nvPicPr>
        <p:blipFill>
          <a:blip r:embed="rId4"/>
          <a:srcRect l="29819" t="6000" r="31325" b="38799"/>
          <a:stretch>
            <a:fillRect/>
          </a:stretch>
        </p:blipFill>
        <p:spPr bwMode="auto">
          <a:xfrm>
            <a:off x="6715140" y="3786190"/>
            <a:ext cx="2071702" cy="22860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714480" y="357166"/>
            <a:ext cx="6429420" cy="64294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Семейство Луковые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122" name="AutoShape 2" descr="http://megabook.ru/stream/mediapreview?Key=%D0%91%D0%BE%D0%B1%D0%BE%D0%B2%D1%8B%D0%B5%20%28%D0%B4%D0%B8%D0%B0%D0%B3%D1%80%D0%B0%D0%BC%D0%BC%D0%B0%20%D0%B8%20%D1%84%D0%BE%D1%80%D0%BC%D1%83%D0%BB%D0%B0%20%D1%86%D0%B2%D0%B5%D1%82%D0%BA%D0%B0%20%D1%80%D0%B0%D1%81%D1%82%D0%B5%D0%BD%D0%B8%D0%B9%20%D1%81%D0%B5%D0%BC%D0%B5%D0%B9%D1%81%D1%82%D0%B2%D0%B0%20%D0%BC%D0%BE%D1%82%D1%8B%D0%BB%D1%8C%D0%BA%D0%BE%D0%B2%D1%8B%D1%85%29&amp;amp;Width=654&amp;amp;Height=65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24" name="AutoShape 4" descr="http://megabook.ru/stream/mediapreview?Key=%D0%91%D0%BE%D0%B1%D0%BE%D0%B2%D1%8B%D0%B5%20%28%D0%B4%D0%B8%D0%B0%D0%B3%D1%80%D0%B0%D0%BC%D0%BC%D0%B0%20%D0%B8%20%D1%84%D0%BE%D1%80%D0%BC%D1%83%D0%BB%D0%B0%20%D1%86%D0%B2%D0%B5%D1%82%D0%BA%D0%B0%20%D1%80%D0%B0%D1%81%D1%82%D0%B5%D0%BD%D0%B8%D0%B9%20%D1%81%D0%B5%D0%BC%D0%B5%D0%B9%D1%81%D1%82%D0%B2%D0%B0%20%D0%BC%D0%BE%D1%82%D1%8B%D0%BB%D1%8C%D0%BA%D0%BE%D0%B2%D1%8B%D1%85%29&amp;amp;Width=654&amp;amp;Height=65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357422" y="1428736"/>
            <a:ext cx="4643470" cy="785818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Формула и диаграмма цветка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6388" name="Picture 4" descr="http://pandia.ru/text/78/154/images/image002_18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8992" y="2571744"/>
            <a:ext cx="2500330" cy="2576099"/>
          </a:xfrm>
          <a:prstGeom prst="rect">
            <a:avLst/>
          </a:prstGeom>
          <a:noFill/>
        </p:spPr>
      </p:pic>
      <p:sp>
        <p:nvSpPr>
          <p:cNvPr id="9" name="Скругленный прямоугольник 8"/>
          <p:cNvSpPr/>
          <p:nvPr/>
        </p:nvSpPr>
        <p:spPr>
          <a:xfrm>
            <a:off x="2357422" y="5572140"/>
            <a:ext cx="4500594" cy="642942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О3+3Т3+3П1</a:t>
            </a:r>
            <a:endParaRPr lang="ru-RU" sz="3200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1142976" y="214290"/>
            <a:ext cx="7358114" cy="64294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Представители  семейства Луковые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5362" name="Picture 2" descr="http://www.fotopetropavlovsk.ru/photo/cheremsha.jpg"/>
          <p:cNvPicPr>
            <a:picLocks noChangeAspect="1" noChangeArrowheads="1"/>
          </p:cNvPicPr>
          <p:nvPr/>
        </p:nvPicPr>
        <p:blipFill>
          <a:blip r:embed="rId2"/>
          <a:srcRect l="11764" t="3937" r="45111" b="39813"/>
          <a:stretch>
            <a:fillRect/>
          </a:stretch>
        </p:blipFill>
        <p:spPr bwMode="auto">
          <a:xfrm>
            <a:off x="428596" y="1500174"/>
            <a:ext cx="2628918" cy="2286016"/>
          </a:xfrm>
          <a:prstGeom prst="rect">
            <a:avLst/>
          </a:prstGeom>
          <a:noFill/>
        </p:spPr>
      </p:pic>
      <p:sp>
        <p:nvSpPr>
          <p:cNvPr id="17" name="Овал 16"/>
          <p:cNvSpPr/>
          <p:nvPr/>
        </p:nvSpPr>
        <p:spPr>
          <a:xfrm>
            <a:off x="714348" y="1428736"/>
            <a:ext cx="1928826" cy="357190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Черемша</a:t>
            </a:r>
            <a:endParaRPr lang="ru-RU" sz="2000" b="1" dirty="0"/>
          </a:p>
        </p:txBody>
      </p:sp>
      <p:pic>
        <p:nvPicPr>
          <p:cNvPr id="15364" name="Picture 4" descr="http://itd1.mycdn.me/image?id=851742861932&amp;t=20&amp;plc=WEB&amp;tkn=*ewdabFIGKLn8EDYRBb-FadscCKY"/>
          <p:cNvPicPr>
            <a:picLocks noChangeAspect="1" noChangeArrowheads="1"/>
          </p:cNvPicPr>
          <p:nvPr/>
        </p:nvPicPr>
        <p:blipFill>
          <a:blip r:embed="rId3"/>
          <a:srcRect t="19379" r="46663" b="24536"/>
          <a:stretch>
            <a:fillRect/>
          </a:stretch>
        </p:blipFill>
        <p:spPr bwMode="auto">
          <a:xfrm>
            <a:off x="3428992" y="1500174"/>
            <a:ext cx="2786082" cy="2286016"/>
          </a:xfrm>
          <a:prstGeom prst="rect">
            <a:avLst/>
          </a:prstGeom>
          <a:noFill/>
        </p:spPr>
      </p:pic>
      <p:sp>
        <p:nvSpPr>
          <p:cNvPr id="18" name="Овал 17"/>
          <p:cNvSpPr/>
          <p:nvPr/>
        </p:nvSpPr>
        <p:spPr>
          <a:xfrm>
            <a:off x="3500430" y="1285860"/>
            <a:ext cx="2347898" cy="633418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Лук репчатый</a:t>
            </a:r>
            <a:endParaRPr lang="ru-RU" sz="2000" b="1" dirty="0"/>
          </a:p>
        </p:txBody>
      </p:sp>
      <p:pic>
        <p:nvPicPr>
          <p:cNvPr id="15366" name="Picture 6" descr="http://www.florini.ru/wp-content/uploads/2016/04/TSvetushhij-luk-shnitt.jpg"/>
          <p:cNvPicPr>
            <a:picLocks noChangeAspect="1" noChangeArrowheads="1"/>
          </p:cNvPicPr>
          <p:nvPr/>
        </p:nvPicPr>
        <p:blipFill>
          <a:blip r:embed="rId4" cstate="print"/>
          <a:srcRect t="8071" r="19019" b="14827"/>
          <a:stretch>
            <a:fillRect/>
          </a:stretch>
        </p:blipFill>
        <p:spPr bwMode="auto">
          <a:xfrm>
            <a:off x="6357950" y="1571612"/>
            <a:ext cx="2571768" cy="2214578"/>
          </a:xfrm>
          <a:prstGeom prst="rect">
            <a:avLst/>
          </a:prstGeom>
          <a:noFill/>
        </p:spPr>
      </p:pic>
      <p:sp>
        <p:nvSpPr>
          <p:cNvPr id="20" name="Овал 19"/>
          <p:cNvSpPr/>
          <p:nvPr/>
        </p:nvSpPr>
        <p:spPr>
          <a:xfrm>
            <a:off x="6572264" y="1571612"/>
            <a:ext cx="1928826" cy="357190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Шнитт-лук</a:t>
            </a:r>
            <a:endParaRPr lang="ru-RU" sz="2000" b="1" dirty="0"/>
          </a:p>
        </p:txBody>
      </p:sp>
      <p:pic>
        <p:nvPicPr>
          <p:cNvPr id="15372" name="Picture 12" descr="http://vselhoz.ru/images/growing/growing-garlic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58" y="4071942"/>
            <a:ext cx="2643206" cy="2357454"/>
          </a:xfrm>
          <a:prstGeom prst="rect">
            <a:avLst/>
          </a:prstGeom>
          <a:noFill/>
        </p:spPr>
      </p:pic>
      <p:sp>
        <p:nvSpPr>
          <p:cNvPr id="24" name="Овал 23"/>
          <p:cNvSpPr/>
          <p:nvPr/>
        </p:nvSpPr>
        <p:spPr>
          <a:xfrm>
            <a:off x="571472" y="4071942"/>
            <a:ext cx="1928826" cy="357190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Чеснок</a:t>
            </a:r>
            <a:endParaRPr lang="ru-RU" sz="2000" b="1" dirty="0"/>
          </a:p>
        </p:txBody>
      </p:sp>
      <p:pic>
        <p:nvPicPr>
          <p:cNvPr id="15374" name="Picture 14" descr="http://www.siulo.lt/upload/skelbimai/big/2012-11/82837-darbas-rinkti-porus-be-anglu-kalbos-skubiai-1.jpg"/>
          <p:cNvPicPr>
            <a:picLocks noChangeAspect="1" noChangeArrowheads="1"/>
          </p:cNvPicPr>
          <p:nvPr/>
        </p:nvPicPr>
        <p:blipFill>
          <a:blip r:embed="rId6"/>
          <a:srcRect t="20548" r="38355" b="5821"/>
          <a:stretch>
            <a:fillRect/>
          </a:stretch>
        </p:blipFill>
        <p:spPr bwMode="auto">
          <a:xfrm>
            <a:off x="3428992" y="4071943"/>
            <a:ext cx="2714644" cy="2439310"/>
          </a:xfrm>
          <a:prstGeom prst="rect">
            <a:avLst/>
          </a:prstGeom>
          <a:noFill/>
        </p:spPr>
      </p:pic>
      <p:sp>
        <p:nvSpPr>
          <p:cNvPr id="26" name="Овал 25"/>
          <p:cNvSpPr/>
          <p:nvPr/>
        </p:nvSpPr>
        <p:spPr>
          <a:xfrm>
            <a:off x="3571868" y="4071942"/>
            <a:ext cx="1928826" cy="357190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Лук-порей</a:t>
            </a:r>
            <a:endParaRPr lang="ru-RU" sz="2000" b="1" dirty="0"/>
          </a:p>
        </p:txBody>
      </p:sp>
      <p:pic>
        <p:nvPicPr>
          <p:cNvPr id="15376" name="Picture 16" descr="http://www.jparkers.co.uk/media/catalog/product/cache/1/image/9df78eab33525d08d6e5fb8d27136e95/1/0/100385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29388" y="4071942"/>
            <a:ext cx="2428892" cy="2428892"/>
          </a:xfrm>
          <a:prstGeom prst="rect">
            <a:avLst/>
          </a:prstGeom>
          <a:noFill/>
        </p:spPr>
      </p:pic>
      <p:sp>
        <p:nvSpPr>
          <p:cNvPr id="28" name="Овал 27"/>
          <p:cNvSpPr/>
          <p:nvPr/>
        </p:nvSpPr>
        <p:spPr>
          <a:xfrm>
            <a:off x="6572264" y="4071942"/>
            <a:ext cx="1928826" cy="357190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err="1" smtClean="0"/>
              <a:t>Агапантус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5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53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53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5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20" grpId="0" animBg="1"/>
      <p:bldP spid="24" grpId="0" animBg="1"/>
      <p:bldP spid="26" grpId="0" animBg="1"/>
      <p:bldP spid="2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714348" y="214290"/>
            <a:ext cx="7715304" cy="64294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Семейство Злаки (Мятликовые)</a:t>
            </a:r>
            <a:endParaRPr lang="ru-RU" sz="3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14282" y="1071546"/>
          <a:ext cx="8715435" cy="5643602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3000396"/>
                <a:gridCol w="3929090"/>
                <a:gridCol w="1785949"/>
              </a:tblGrid>
              <a:tr h="1204009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Листья, соцветия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Цветок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плод</a:t>
                      </a:r>
                      <a:endParaRPr lang="ru-RU" sz="2400" b="1" dirty="0"/>
                    </a:p>
                  </a:txBody>
                  <a:tcPr/>
                </a:tc>
              </a:tr>
              <a:tr h="4439593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Листья линейные, обхватывающие стебель целиком. Соцветия колоски, из которых образуются простые (початок0 и сложные (колос, метелка, султан)</a:t>
                      </a:r>
                      <a:endParaRPr lang="ru-RU" sz="2000" b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i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Цветок состоит из</a:t>
                      </a:r>
                      <a:r>
                        <a:rPr lang="ru-RU" sz="2000" b="1" i="0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 2 цветковых чешуй, заменяющих околоцветник. Одна из них более крупная и вытянута в длинную ость. 3 тычинки с крупными пыльниками на длинных тычиночных нитях, 1 пестик с двойным перистым рыльцем.</a:t>
                      </a:r>
                      <a:endParaRPr lang="ru-RU" sz="2000" b="1" i="0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Зерновка</a:t>
                      </a:r>
                      <a:endParaRPr lang="ru-RU" sz="2000" b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4338" name="Picture 2" descr="https://arhivurokov.ru/kopilka/uploads/user_file_560a7a1fd468f/img_user_file_560a7a1fd468f_0_14.jpg"/>
          <p:cNvPicPr>
            <a:picLocks noChangeAspect="1" noChangeArrowheads="1"/>
          </p:cNvPicPr>
          <p:nvPr/>
        </p:nvPicPr>
        <p:blipFill>
          <a:blip r:embed="rId2"/>
          <a:srcRect l="7031" t="15625" r="7421"/>
          <a:stretch>
            <a:fillRect/>
          </a:stretch>
        </p:blipFill>
        <p:spPr bwMode="auto">
          <a:xfrm>
            <a:off x="357159" y="4643446"/>
            <a:ext cx="2643206" cy="1955232"/>
          </a:xfrm>
          <a:prstGeom prst="rect">
            <a:avLst/>
          </a:prstGeom>
          <a:noFill/>
        </p:spPr>
      </p:pic>
      <p:pic>
        <p:nvPicPr>
          <p:cNvPr id="14340" name="Picture 4" descr="https://arhivurokov.ru/multiurok/9/a/0/9a04746ddeb27ff5493c1e43a84727f8be2648ab/img10.jpg"/>
          <p:cNvPicPr>
            <a:picLocks noChangeAspect="1" noChangeArrowheads="1"/>
          </p:cNvPicPr>
          <p:nvPr/>
        </p:nvPicPr>
        <p:blipFill>
          <a:blip r:embed="rId3"/>
          <a:srcRect l="4688" t="23438" r="61328" b="40624"/>
          <a:stretch>
            <a:fillRect/>
          </a:stretch>
        </p:blipFill>
        <p:spPr bwMode="auto">
          <a:xfrm>
            <a:off x="7215206" y="3714752"/>
            <a:ext cx="1621332" cy="1285884"/>
          </a:xfrm>
          <a:prstGeom prst="rect">
            <a:avLst/>
          </a:prstGeom>
          <a:noFill/>
        </p:spPr>
      </p:pic>
      <p:pic>
        <p:nvPicPr>
          <p:cNvPr id="14342" name="Picture 6" descr="http://konspekta.net/studenchikru/baza1/1095236250222.files/image017.jpg"/>
          <p:cNvPicPr>
            <a:picLocks noChangeAspect="1" noChangeArrowheads="1"/>
          </p:cNvPicPr>
          <p:nvPr/>
        </p:nvPicPr>
        <p:blipFill>
          <a:blip r:embed="rId4"/>
          <a:srcRect t="15000" r="892" b="1428"/>
          <a:stretch>
            <a:fillRect/>
          </a:stretch>
        </p:blipFill>
        <p:spPr bwMode="auto">
          <a:xfrm>
            <a:off x="3500430" y="4929198"/>
            <a:ext cx="3117628" cy="16430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714348" y="214290"/>
            <a:ext cx="7715304" cy="64294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Семейство Злаки (Мятликовые)</a:t>
            </a:r>
            <a:endParaRPr lang="ru-RU" sz="3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214546" y="1142984"/>
            <a:ext cx="4857784" cy="857256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Формула и диаграмма цветка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428728" y="5214950"/>
            <a:ext cx="6858048" cy="1357322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ЦЧ2+ Пл2+Т3+П1, или ↑О</a:t>
            </a:r>
            <a:r>
              <a:rPr lang="ru-RU" sz="3200" b="1" baseline="-25000" dirty="0" smtClean="0">
                <a:solidFill>
                  <a:schemeClr val="accent3">
                    <a:lumMod val="50000"/>
                  </a:schemeClr>
                </a:solidFill>
              </a:rPr>
              <a:t>(2) +2</a:t>
            </a:r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Т</a:t>
            </a:r>
            <a:r>
              <a:rPr lang="ru-RU" sz="3200" b="1" baseline="-25000" dirty="0" smtClean="0">
                <a:solidFill>
                  <a:schemeClr val="accent3">
                    <a:lumMod val="50000"/>
                  </a:schemeClr>
                </a:solidFill>
              </a:rPr>
              <a:t>3</a:t>
            </a:r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</a:rPr>
              <a:t>П</a:t>
            </a:r>
            <a:r>
              <a:rPr lang="ru-RU" sz="3200" b="1" baseline="-25000" dirty="0" smtClean="0">
                <a:solidFill>
                  <a:schemeClr val="accent3">
                    <a:lumMod val="50000"/>
                  </a:schemeClr>
                </a:solidFill>
              </a:rPr>
              <a:t>1</a:t>
            </a:r>
            <a:endParaRPr lang="ru-RU" sz="3200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algn="ctr"/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</a:rPr>
              <a:t> Где ЦЧ - цветочные чешуи, </a:t>
            </a:r>
            <a:r>
              <a:rPr lang="ru-RU" sz="2400" dirty="0" err="1" smtClean="0">
                <a:solidFill>
                  <a:schemeClr val="accent3">
                    <a:lumMod val="50000"/>
                  </a:schemeClr>
                </a:solidFill>
              </a:rPr>
              <a:t>Пл</a:t>
            </a: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</a:rPr>
              <a:t> - пленки, Т - тычинки, П - пестик</a:t>
            </a:r>
            <a:endParaRPr lang="ru-RU" sz="24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3314" name="Picture 2" descr="http://worldofschool.ru/public/page_images/5546/425.jpg"/>
          <p:cNvPicPr>
            <a:picLocks noChangeAspect="1" noChangeArrowheads="1"/>
          </p:cNvPicPr>
          <p:nvPr/>
        </p:nvPicPr>
        <p:blipFill>
          <a:blip r:embed="rId2"/>
          <a:srcRect l="65607"/>
          <a:stretch>
            <a:fillRect/>
          </a:stretch>
        </p:blipFill>
        <p:spPr bwMode="auto">
          <a:xfrm>
            <a:off x="3214678" y="2571744"/>
            <a:ext cx="2772765" cy="25003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1142976" y="214290"/>
            <a:ext cx="7358114" cy="64294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Представители  Злаки (Мятликовые)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28682" name="AutoShape 10" descr="http://%D1%84%D0%BE%D1%82%D0%BE%D0%B4%D0%B8%D0%BB%D0%B5%D1%80.%D1%80%D1%84/photo/3e/3e3bcd7aa1ae9c49a0d8a815d183073f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684" name="AutoShape 12" descr="http://%D1%84%D0%BE%D1%82%D0%BE%D0%B4%D0%B8%D0%BB%D0%B5%D1%80.%D1%80%D1%84/photo/3e/3e3bcd7aa1ae9c49a0d8a815d183073f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290" name="Picture 2" descr="http://uz24.uz/userfiles/images/pshenica.jpg"/>
          <p:cNvPicPr>
            <a:picLocks noChangeAspect="1" noChangeArrowheads="1"/>
          </p:cNvPicPr>
          <p:nvPr/>
        </p:nvPicPr>
        <p:blipFill>
          <a:blip r:embed="rId2" cstate="print"/>
          <a:srcRect r="33664" b="1823"/>
          <a:stretch>
            <a:fillRect/>
          </a:stretch>
        </p:blipFill>
        <p:spPr bwMode="auto">
          <a:xfrm>
            <a:off x="357158" y="1500174"/>
            <a:ext cx="2428892" cy="2246725"/>
          </a:xfrm>
          <a:prstGeom prst="rect">
            <a:avLst/>
          </a:prstGeom>
          <a:noFill/>
        </p:spPr>
      </p:pic>
      <p:sp>
        <p:nvSpPr>
          <p:cNvPr id="18" name="Овал 17"/>
          <p:cNvSpPr/>
          <p:nvPr/>
        </p:nvSpPr>
        <p:spPr>
          <a:xfrm>
            <a:off x="571472" y="1500174"/>
            <a:ext cx="1928826" cy="357190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Пшеница</a:t>
            </a:r>
            <a:endParaRPr lang="ru-RU" sz="2000" b="1" dirty="0"/>
          </a:p>
        </p:txBody>
      </p:sp>
      <p:pic>
        <p:nvPicPr>
          <p:cNvPr id="12292" name="Picture 4" descr="http://molbiol.ru/forums/uploads/a002/b064/post-12150-130111723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00364" y="1571612"/>
            <a:ext cx="2857520" cy="2214578"/>
          </a:xfrm>
          <a:prstGeom prst="rect">
            <a:avLst/>
          </a:prstGeom>
          <a:noFill/>
        </p:spPr>
      </p:pic>
      <p:sp>
        <p:nvSpPr>
          <p:cNvPr id="20" name="Овал 19"/>
          <p:cNvSpPr/>
          <p:nvPr/>
        </p:nvSpPr>
        <p:spPr>
          <a:xfrm>
            <a:off x="3428992" y="1500174"/>
            <a:ext cx="1928826" cy="357190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Мятлик</a:t>
            </a:r>
            <a:endParaRPr lang="ru-RU" sz="2000" b="1" dirty="0"/>
          </a:p>
        </p:txBody>
      </p:sp>
      <p:pic>
        <p:nvPicPr>
          <p:cNvPr id="12294" name="Picture 6" descr="http://photosflowery.ru/photo/8f/8f9f40a37a2c7d858ec7e505a0e3372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15074" y="1571612"/>
            <a:ext cx="2714612" cy="2205622"/>
          </a:xfrm>
          <a:prstGeom prst="rect">
            <a:avLst/>
          </a:prstGeom>
          <a:noFill/>
        </p:spPr>
      </p:pic>
      <p:sp>
        <p:nvSpPr>
          <p:cNvPr id="22" name="Овал 21"/>
          <p:cNvSpPr/>
          <p:nvPr/>
        </p:nvSpPr>
        <p:spPr>
          <a:xfrm>
            <a:off x="6500826" y="1571612"/>
            <a:ext cx="1928826" cy="357190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Пырей</a:t>
            </a:r>
            <a:endParaRPr lang="ru-RU" sz="2000" b="1" dirty="0"/>
          </a:p>
        </p:txBody>
      </p:sp>
      <p:pic>
        <p:nvPicPr>
          <p:cNvPr id="12296" name="Picture 8" descr="http://litceymos.ru/itbeitb/%D0%A1%D0%B5%D0%BC%D0%B5%D0%B9%D1%81%D1%82%D0%B2%D0%BE%20%D0%B7%D0%BB%D0%B0%D0%BA%D0%BE%D0%B2%20%D0%A1%D0%BE%D1%81%D1%82%D0%B0%D0%B2%D0%B8%D1%82%D0%B5%D0%BB%D1%8C%20%D0%91%D0%BE%D0%BB%D1%8C%D1%88%D0%B0%D0%BA%D0%BE%D0%B2%20%D0%A1.%20%D0%92b/img21.jpg"/>
          <p:cNvPicPr>
            <a:picLocks noChangeAspect="1" noChangeArrowheads="1"/>
          </p:cNvPicPr>
          <p:nvPr/>
        </p:nvPicPr>
        <p:blipFill>
          <a:blip r:embed="rId5"/>
          <a:srcRect l="15000" t="5000" r="24062" b="28750"/>
          <a:stretch>
            <a:fillRect/>
          </a:stretch>
        </p:blipFill>
        <p:spPr bwMode="auto">
          <a:xfrm>
            <a:off x="357159" y="4000504"/>
            <a:ext cx="2428892" cy="2357454"/>
          </a:xfrm>
          <a:prstGeom prst="rect">
            <a:avLst/>
          </a:prstGeom>
          <a:noFill/>
        </p:spPr>
      </p:pic>
      <p:sp>
        <p:nvSpPr>
          <p:cNvPr id="24" name="Овал 23"/>
          <p:cNvSpPr/>
          <p:nvPr/>
        </p:nvSpPr>
        <p:spPr>
          <a:xfrm>
            <a:off x="428596" y="4071942"/>
            <a:ext cx="2214578" cy="357190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Тимофеевка</a:t>
            </a:r>
            <a:endParaRPr lang="ru-RU" sz="2000" b="1" dirty="0"/>
          </a:p>
        </p:txBody>
      </p:sp>
      <p:pic>
        <p:nvPicPr>
          <p:cNvPr id="12298" name="Picture 10" descr="http://dachahome.ru/sites/default/files/images/rasteniya/kovyl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00364" y="4071942"/>
            <a:ext cx="2952731" cy="2285986"/>
          </a:xfrm>
          <a:prstGeom prst="rect">
            <a:avLst/>
          </a:prstGeom>
          <a:noFill/>
        </p:spPr>
      </p:pic>
      <p:sp>
        <p:nvSpPr>
          <p:cNvPr id="26" name="Овал 25"/>
          <p:cNvSpPr/>
          <p:nvPr/>
        </p:nvSpPr>
        <p:spPr>
          <a:xfrm>
            <a:off x="3571868" y="4071942"/>
            <a:ext cx="1928826" cy="357190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Ковыль</a:t>
            </a:r>
            <a:endParaRPr lang="ru-RU" sz="2000" b="1" dirty="0"/>
          </a:p>
        </p:txBody>
      </p:sp>
      <p:pic>
        <p:nvPicPr>
          <p:cNvPr id="12300" name="Picture 12" descr="http://lpx.my1.ru/_pu/6/93621884.jpg"/>
          <p:cNvPicPr>
            <a:picLocks noChangeAspect="1" noChangeArrowheads="1"/>
          </p:cNvPicPr>
          <p:nvPr/>
        </p:nvPicPr>
        <p:blipFill>
          <a:blip r:embed="rId7" cstate="print"/>
          <a:srcRect r="3862" b="5897"/>
          <a:stretch>
            <a:fillRect/>
          </a:stretch>
        </p:blipFill>
        <p:spPr bwMode="auto">
          <a:xfrm>
            <a:off x="6215074" y="4071942"/>
            <a:ext cx="2643206" cy="2327608"/>
          </a:xfrm>
          <a:prstGeom prst="rect">
            <a:avLst/>
          </a:prstGeom>
          <a:noFill/>
        </p:spPr>
      </p:pic>
      <p:sp>
        <p:nvSpPr>
          <p:cNvPr id="28" name="Овал 27"/>
          <p:cNvSpPr/>
          <p:nvPr/>
        </p:nvSpPr>
        <p:spPr>
          <a:xfrm>
            <a:off x="6500826" y="4071942"/>
            <a:ext cx="1928826" cy="357190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Кукуруза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0" grpId="0" animBg="1"/>
      <p:bldP spid="22" grpId="0" animBg="1"/>
      <p:bldP spid="24" grpId="0" animBg="1"/>
      <p:bldP spid="26" grpId="0" animBg="1"/>
      <p:bldP spid="2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332656"/>
            <a:ext cx="792088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Использованные ресурсы</a:t>
            </a:r>
          </a:p>
          <a:p>
            <a:endParaRPr lang="ru-RU" dirty="0" smtClean="0"/>
          </a:p>
          <a:p>
            <a:pPr lvl="0"/>
            <a:r>
              <a:rPr lang="en-US" dirty="0">
                <a:solidFill>
                  <a:prstClr val="black"/>
                </a:solidFill>
                <a:hlinkClick r:id="rId2"/>
              </a:rPr>
              <a:t>https://</a:t>
            </a:r>
            <a:r>
              <a:rPr lang="en-US" dirty="0" smtClean="0">
                <a:solidFill>
                  <a:prstClr val="black"/>
                </a:solidFill>
                <a:hlinkClick r:id="rId2"/>
              </a:rPr>
              <a:t>infourok.ru/prezentaciya-po-biologii-na-temu-semeystva-klassa-odnodolnie-klass-1950909.html</a:t>
            </a:r>
            <a:r>
              <a:rPr lang="ru-RU" dirty="0" smtClean="0">
                <a:solidFill>
                  <a:prstClr val="black"/>
                </a:solidFill>
              </a:rPr>
              <a:t> </a:t>
            </a:r>
            <a:endParaRPr lang="ru-RU" dirty="0">
              <a:solidFill>
                <a:prstClr val="black"/>
              </a:solidFill>
            </a:endParaRPr>
          </a:p>
          <a:p>
            <a:endParaRPr lang="ru-RU" dirty="0" smtClean="0"/>
          </a:p>
          <a:p>
            <a:r>
              <a:rPr lang="en-US" dirty="0" smtClean="0">
                <a:hlinkClick r:id="rId3"/>
              </a:rPr>
              <a:t>https</a:t>
            </a:r>
            <a:r>
              <a:rPr lang="en-US" dirty="0">
                <a:hlinkClick r:id="rId3"/>
              </a:rPr>
              <a:t>://</a:t>
            </a:r>
            <a:r>
              <a:rPr lang="en-US" dirty="0" smtClean="0">
                <a:hlinkClick r:id="rId3"/>
              </a:rPr>
              <a:t>avatars.mds.yandex.net/get-pdb/1356811/8c524e27-1205-4ae8-b8b3-9512f64afaf0/s1200?webp=false</a:t>
            </a:r>
            <a:r>
              <a:rPr lang="ru-RU" dirty="0" smtClean="0"/>
              <a:t> </a:t>
            </a:r>
          </a:p>
          <a:p>
            <a:endParaRPr lang="ru-RU" dirty="0"/>
          </a:p>
          <a:p>
            <a:r>
              <a:rPr lang="en-US" dirty="0"/>
              <a:t>https://</a:t>
            </a:r>
            <a:r>
              <a:rPr lang="en-US" dirty="0" smtClean="0"/>
              <a:t>get.pxhere.com/photo/blossom-plant-fruit-flower-petal-rose-produce-botany-flora-shrub-macro-photography-rosebush-rosa-canina-flowering-plant-garden-roses-rose-family-rose-dining-rosa-rugosa-land-plant-rose-order-rosa-rubiginosa-rosa-gallica-prickly-rose-542829.jpg</a:t>
            </a:r>
            <a:r>
              <a:rPr lang="ru-RU" dirty="0" smtClean="0"/>
              <a:t> </a:t>
            </a:r>
          </a:p>
          <a:p>
            <a:endParaRPr lang="ru-RU" dirty="0"/>
          </a:p>
          <a:p>
            <a:endParaRPr lang="ru-RU" dirty="0" smtClean="0"/>
          </a:p>
          <a:p>
            <a:r>
              <a:rPr lang="ru-RU" dirty="0" smtClean="0"/>
              <a:t>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8588854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Задания дополнительные, если останется время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88354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642910" y="142852"/>
            <a:ext cx="8001056" cy="100013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Назовите растения семейства Лилейные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2" name="Picture 10" descr="https://img-fotki.yandex.ru/get/44085/234433779.406/0_150e2d_8af27408_X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4786322"/>
            <a:ext cx="2357454" cy="1878784"/>
          </a:xfrm>
          <a:prstGeom prst="rect">
            <a:avLst/>
          </a:prstGeom>
          <a:noFill/>
        </p:spPr>
      </p:pic>
      <p:pic>
        <p:nvPicPr>
          <p:cNvPr id="13" name="Picture 6" descr="http://img-fotki.yandex.ru/get/6443/31164703.121/0_955aa_3d2d14fe_orig.jpg"/>
          <p:cNvPicPr>
            <a:picLocks noChangeAspect="1" noChangeArrowheads="1"/>
          </p:cNvPicPr>
          <p:nvPr/>
        </p:nvPicPr>
        <p:blipFill>
          <a:blip r:embed="rId3" cstate="print"/>
          <a:srcRect t="2751" b="9228"/>
          <a:stretch>
            <a:fillRect/>
          </a:stretch>
        </p:blipFill>
        <p:spPr bwMode="auto">
          <a:xfrm>
            <a:off x="500034" y="3000372"/>
            <a:ext cx="2286016" cy="1670856"/>
          </a:xfrm>
          <a:prstGeom prst="rect">
            <a:avLst/>
          </a:prstGeom>
          <a:noFill/>
        </p:spPr>
      </p:pic>
      <p:pic>
        <p:nvPicPr>
          <p:cNvPr id="14" name="Picture 2" descr="http://mir-lilii.ru/foto_lilii_k800_2/oriolo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1285860"/>
            <a:ext cx="2214578" cy="1581841"/>
          </a:xfrm>
          <a:prstGeom prst="rect">
            <a:avLst/>
          </a:prstGeom>
          <a:noFill/>
        </p:spPr>
      </p:pic>
      <p:pic>
        <p:nvPicPr>
          <p:cNvPr id="15" name="Picture 6" descr="http://www.florini.ru/wp-content/uploads/2016/04/TSvetushhij-luk-shnitt.jpg"/>
          <p:cNvPicPr>
            <a:picLocks noChangeAspect="1" noChangeArrowheads="1"/>
          </p:cNvPicPr>
          <p:nvPr/>
        </p:nvPicPr>
        <p:blipFill>
          <a:blip r:embed="rId5" cstate="print"/>
          <a:srcRect t="8071" r="19019" b="14827"/>
          <a:stretch>
            <a:fillRect/>
          </a:stretch>
        </p:blipFill>
        <p:spPr bwMode="auto">
          <a:xfrm>
            <a:off x="3357554" y="3000372"/>
            <a:ext cx="2214578" cy="1643074"/>
          </a:xfrm>
          <a:prstGeom prst="rect">
            <a:avLst/>
          </a:prstGeom>
          <a:noFill/>
        </p:spPr>
      </p:pic>
      <p:pic>
        <p:nvPicPr>
          <p:cNvPr id="16" name="Picture 14" descr="http://www.siulo.lt/upload/skelbimai/big/2012-11/82837-darbas-rinkti-porus-be-anglu-kalbos-skubiai-1.jpg"/>
          <p:cNvPicPr>
            <a:picLocks noChangeAspect="1" noChangeArrowheads="1"/>
          </p:cNvPicPr>
          <p:nvPr/>
        </p:nvPicPr>
        <p:blipFill>
          <a:blip r:embed="rId6"/>
          <a:srcRect t="20548" r="38355" b="5821"/>
          <a:stretch>
            <a:fillRect/>
          </a:stretch>
        </p:blipFill>
        <p:spPr bwMode="auto">
          <a:xfrm>
            <a:off x="3357554" y="4786322"/>
            <a:ext cx="2286016" cy="1857388"/>
          </a:xfrm>
          <a:prstGeom prst="rect">
            <a:avLst/>
          </a:prstGeom>
          <a:noFill/>
        </p:spPr>
      </p:pic>
      <p:pic>
        <p:nvPicPr>
          <p:cNvPr id="17" name="Picture 2" descr="http://www.fotopetropavlovsk.ru/photo/cheremsha.jpg"/>
          <p:cNvPicPr>
            <a:picLocks noChangeAspect="1" noChangeArrowheads="1"/>
          </p:cNvPicPr>
          <p:nvPr/>
        </p:nvPicPr>
        <p:blipFill>
          <a:blip r:embed="rId7"/>
          <a:srcRect l="11764" t="3937" r="45111" b="39813"/>
          <a:stretch>
            <a:fillRect/>
          </a:stretch>
        </p:blipFill>
        <p:spPr bwMode="auto">
          <a:xfrm>
            <a:off x="3357554" y="1285860"/>
            <a:ext cx="2214578" cy="1571636"/>
          </a:xfrm>
          <a:prstGeom prst="rect">
            <a:avLst/>
          </a:prstGeom>
          <a:noFill/>
        </p:spPr>
      </p:pic>
      <p:pic>
        <p:nvPicPr>
          <p:cNvPr id="18" name="Picture 6" descr="http://photosflowery.ru/photo/8f/8f9f40a37a2c7d858ec7e505a0e33725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000760" y="1285860"/>
            <a:ext cx="2714644" cy="1500198"/>
          </a:xfrm>
          <a:prstGeom prst="rect">
            <a:avLst/>
          </a:prstGeom>
          <a:noFill/>
        </p:spPr>
      </p:pic>
      <p:pic>
        <p:nvPicPr>
          <p:cNvPr id="19" name="Picture 12" descr="http://lpx.my1.ru/_pu/6/93621884.jpg"/>
          <p:cNvPicPr>
            <a:picLocks noChangeAspect="1" noChangeArrowheads="1"/>
          </p:cNvPicPr>
          <p:nvPr/>
        </p:nvPicPr>
        <p:blipFill>
          <a:blip r:embed="rId9" cstate="print"/>
          <a:srcRect r="3862" b="5897"/>
          <a:stretch>
            <a:fillRect/>
          </a:stretch>
        </p:blipFill>
        <p:spPr bwMode="auto">
          <a:xfrm>
            <a:off x="6000760" y="3000372"/>
            <a:ext cx="2714644" cy="1643074"/>
          </a:xfrm>
          <a:prstGeom prst="rect">
            <a:avLst/>
          </a:prstGeom>
          <a:noFill/>
        </p:spPr>
      </p:pic>
      <p:pic>
        <p:nvPicPr>
          <p:cNvPr id="20" name="Picture 2" descr="http://uz24.uz/userfiles/images/pshenica.jpg"/>
          <p:cNvPicPr>
            <a:picLocks noChangeAspect="1" noChangeArrowheads="1"/>
          </p:cNvPicPr>
          <p:nvPr/>
        </p:nvPicPr>
        <p:blipFill>
          <a:blip r:embed="rId10" cstate="print"/>
          <a:srcRect r="33664" b="1823"/>
          <a:stretch>
            <a:fillRect/>
          </a:stretch>
        </p:blipFill>
        <p:spPr bwMode="auto">
          <a:xfrm>
            <a:off x="6000760" y="4857760"/>
            <a:ext cx="2786082" cy="1746659"/>
          </a:xfrm>
          <a:prstGeom prst="rect">
            <a:avLst/>
          </a:prstGeom>
          <a:noFill/>
        </p:spPr>
      </p:pic>
      <p:sp>
        <p:nvSpPr>
          <p:cNvPr id="21" name="Овал 20"/>
          <p:cNvSpPr/>
          <p:nvPr/>
        </p:nvSpPr>
        <p:spPr>
          <a:xfrm>
            <a:off x="714348" y="1357298"/>
            <a:ext cx="571504" cy="428628"/>
          </a:xfrm>
          <a:prstGeom prst="ellips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1</a:t>
            </a:r>
            <a:endParaRPr lang="ru-RU" sz="2400" b="1" dirty="0"/>
          </a:p>
        </p:txBody>
      </p:sp>
      <p:sp>
        <p:nvSpPr>
          <p:cNvPr id="22" name="Овал 21"/>
          <p:cNvSpPr/>
          <p:nvPr/>
        </p:nvSpPr>
        <p:spPr>
          <a:xfrm>
            <a:off x="3428992" y="1285860"/>
            <a:ext cx="571504" cy="428628"/>
          </a:xfrm>
          <a:prstGeom prst="ellips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2</a:t>
            </a:r>
            <a:endParaRPr lang="ru-RU" sz="2400" b="1" dirty="0"/>
          </a:p>
        </p:txBody>
      </p:sp>
      <p:sp>
        <p:nvSpPr>
          <p:cNvPr id="23" name="Овал 22"/>
          <p:cNvSpPr/>
          <p:nvPr/>
        </p:nvSpPr>
        <p:spPr>
          <a:xfrm>
            <a:off x="6072198" y="1357298"/>
            <a:ext cx="571504" cy="428628"/>
          </a:xfrm>
          <a:prstGeom prst="ellips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3</a:t>
            </a:r>
            <a:endParaRPr lang="ru-RU" sz="2400" b="1" dirty="0"/>
          </a:p>
        </p:txBody>
      </p:sp>
      <p:sp>
        <p:nvSpPr>
          <p:cNvPr id="24" name="Овал 23"/>
          <p:cNvSpPr/>
          <p:nvPr/>
        </p:nvSpPr>
        <p:spPr>
          <a:xfrm>
            <a:off x="6072198" y="3000372"/>
            <a:ext cx="571504" cy="428628"/>
          </a:xfrm>
          <a:prstGeom prst="ellips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6</a:t>
            </a:r>
            <a:endParaRPr lang="ru-RU" sz="2400" b="1" dirty="0"/>
          </a:p>
        </p:txBody>
      </p:sp>
      <p:sp>
        <p:nvSpPr>
          <p:cNvPr id="25" name="Овал 24"/>
          <p:cNvSpPr/>
          <p:nvPr/>
        </p:nvSpPr>
        <p:spPr>
          <a:xfrm>
            <a:off x="3428992" y="3071810"/>
            <a:ext cx="571504" cy="428628"/>
          </a:xfrm>
          <a:prstGeom prst="ellips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5</a:t>
            </a:r>
            <a:endParaRPr lang="ru-RU" sz="2400" b="1" dirty="0"/>
          </a:p>
        </p:txBody>
      </p:sp>
      <p:sp>
        <p:nvSpPr>
          <p:cNvPr id="26" name="Овал 25"/>
          <p:cNvSpPr/>
          <p:nvPr/>
        </p:nvSpPr>
        <p:spPr>
          <a:xfrm>
            <a:off x="571472" y="3071810"/>
            <a:ext cx="571504" cy="428628"/>
          </a:xfrm>
          <a:prstGeom prst="ellips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4</a:t>
            </a:r>
            <a:endParaRPr lang="ru-RU" sz="2400" b="1" dirty="0"/>
          </a:p>
        </p:txBody>
      </p:sp>
      <p:sp>
        <p:nvSpPr>
          <p:cNvPr id="27" name="Овал 26"/>
          <p:cNvSpPr/>
          <p:nvPr/>
        </p:nvSpPr>
        <p:spPr>
          <a:xfrm>
            <a:off x="500034" y="4786322"/>
            <a:ext cx="571504" cy="428628"/>
          </a:xfrm>
          <a:prstGeom prst="ellips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7</a:t>
            </a:r>
            <a:endParaRPr lang="ru-RU" sz="2400" b="1" dirty="0"/>
          </a:p>
        </p:txBody>
      </p:sp>
      <p:sp>
        <p:nvSpPr>
          <p:cNvPr id="28" name="Овал 27"/>
          <p:cNvSpPr/>
          <p:nvPr/>
        </p:nvSpPr>
        <p:spPr>
          <a:xfrm>
            <a:off x="3500430" y="4857760"/>
            <a:ext cx="571504" cy="428628"/>
          </a:xfrm>
          <a:prstGeom prst="ellips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8</a:t>
            </a:r>
            <a:endParaRPr lang="ru-RU" sz="2400" b="1" dirty="0"/>
          </a:p>
        </p:txBody>
      </p:sp>
      <p:sp>
        <p:nvSpPr>
          <p:cNvPr id="29" name="Овал 28"/>
          <p:cNvSpPr/>
          <p:nvPr/>
        </p:nvSpPr>
        <p:spPr>
          <a:xfrm>
            <a:off x="6000760" y="4929198"/>
            <a:ext cx="571504" cy="428628"/>
          </a:xfrm>
          <a:prstGeom prst="ellips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9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5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7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5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6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1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62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6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6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642910" y="142852"/>
            <a:ext cx="8001056" cy="100013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Назовите растения семейства Луковые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2" name="Picture 10" descr="https://img-fotki.yandex.ru/get/44085/234433779.406/0_150e2d_8af27408_X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4786322"/>
            <a:ext cx="2357454" cy="1878784"/>
          </a:xfrm>
          <a:prstGeom prst="rect">
            <a:avLst/>
          </a:prstGeom>
          <a:noFill/>
        </p:spPr>
      </p:pic>
      <p:pic>
        <p:nvPicPr>
          <p:cNvPr id="13" name="Picture 6" descr="http://img-fotki.yandex.ru/get/6443/31164703.121/0_955aa_3d2d14fe_orig.jpg"/>
          <p:cNvPicPr>
            <a:picLocks noChangeAspect="1" noChangeArrowheads="1"/>
          </p:cNvPicPr>
          <p:nvPr/>
        </p:nvPicPr>
        <p:blipFill>
          <a:blip r:embed="rId3" cstate="print"/>
          <a:srcRect t="2751" b="9228"/>
          <a:stretch>
            <a:fillRect/>
          </a:stretch>
        </p:blipFill>
        <p:spPr bwMode="auto">
          <a:xfrm>
            <a:off x="500034" y="3000372"/>
            <a:ext cx="2286016" cy="1670856"/>
          </a:xfrm>
          <a:prstGeom prst="rect">
            <a:avLst/>
          </a:prstGeom>
          <a:noFill/>
        </p:spPr>
      </p:pic>
      <p:pic>
        <p:nvPicPr>
          <p:cNvPr id="14" name="Picture 2" descr="http://mir-lilii.ru/foto_lilii_k800_2/oriolo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1285860"/>
            <a:ext cx="2214578" cy="1581841"/>
          </a:xfrm>
          <a:prstGeom prst="rect">
            <a:avLst/>
          </a:prstGeom>
          <a:noFill/>
        </p:spPr>
      </p:pic>
      <p:pic>
        <p:nvPicPr>
          <p:cNvPr id="15" name="Picture 6" descr="http://www.florini.ru/wp-content/uploads/2016/04/TSvetushhij-luk-shnitt.jpg"/>
          <p:cNvPicPr>
            <a:picLocks noChangeAspect="1" noChangeArrowheads="1"/>
          </p:cNvPicPr>
          <p:nvPr/>
        </p:nvPicPr>
        <p:blipFill>
          <a:blip r:embed="rId5" cstate="print"/>
          <a:srcRect t="8071" r="19019" b="14827"/>
          <a:stretch>
            <a:fillRect/>
          </a:stretch>
        </p:blipFill>
        <p:spPr bwMode="auto">
          <a:xfrm>
            <a:off x="3357554" y="3000372"/>
            <a:ext cx="2214578" cy="1643074"/>
          </a:xfrm>
          <a:prstGeom prst="rect">
            <a:avLst/>
          </a:prstGeom>
          <a:noFill/>
        </p:spPr>
      </p:pic>
      <p:pic>
        <p:nvPicPr>
          <p:cNvPr id="16" name="Picture 14" descr="http://www.siulo.lt/upload/skelbimai/big/2012-11/82837-darbas-rinkti-porus-be-anglu-kalbos-skubiai-1.jpg"/>
          <p:cNvPicPr>
            <a:picLocks noChangeAspect="1" noChangeArrowheads="1"/>
          </p:cNvPicPr>
          <p:nvPr/>
        </p:nvPicPr>
        <p:blipFill>
          <a:blip r:embed="rId6"/>
          <a:srcRect t="20548" r="38355" b="5821"/>
          <a:stretch>
            <a:fillRect/>
          </a:stretch>
        </p:blipFill>
        <p:spPr bwMode="auto">
          <a:xfrm>
            <a:off x="3357554" y="4786322"/>
            <a:ext cx="2286016" cy="1857388"/>
          </a:xfrm>
          <a:prstGeom prst="rect">
            <a:avLst/>
          </a:prstGeom>
          <a:noFill/>
        </p:spPr>
      </p:pic>
      <p:pic>
        <p:nvPicPr>
          <p:cNvPr id="17" name="Picture 2" descr="http://www.fotopetropavlovsk.ru/photo/cheremsha.jpg"/>
          <p:cNvPicPr>
            <a:picLocks noChangeAspect="1" noChangeArrowheads="1"/>
          </p:cNvPicPr>
          <p:nvPr/>
        </p:nvPicPr>
        <p:blipFill>
          <a:blip r:embed="rId7"/>
          <a:srcRect l="11764" t="3937" r="45111" b="39813"/>
          <a:stretch>
            <a:fillRect/>
          </a:stretch>
        </p:blipFill>
        <p:spPr bwMode="auto">
          <a:xfrm>
            <a:off x="3357554" y="1285860"/>
            <a:ext cx="2214578" cy="1571636"/>
          </a:xfrm>
          <a:prstGeom prst="rect">
            <a:avLst/>
          </a:prstGeom>
          <a:noFill/>
        </p:spPr>
      </p:pic>
      <p:pic>
        <p:nvPicPr>
          <p:cNvPr id="18" name="Picture 6" descr="http://photosflowery.ru/photo/8f/8f9f40a37a2c7d858ec7e505a0e33725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000760" y="1285860"/>
            <a:ext cx="2714644" cy="1500198"/>
          </a:xfrm>
          <a:prstGeom prst="rect">
            <a:avLst/>
          </a:prstGeom>
          <a:noFill/>
        </p:spPr>
      </p:pic>
      <p:pic>
        <p:nvPicPr>
          <p:cNvPr id="19" name="Picture 12" descr="http://lpx.my1.ru/_pu/6/93621884.jpg"/>
          <p:cNvPicPr>
            <a:picLocks noChangeAspect="1" noChangeArrowheads="1"/>
          </p:cNvPicPr>
          <p:nvPr/>
        </p:nvPicPr>
        <p:blipFill>
          <a:blip r:embed="rId9" cstate="print"/>
          <a:srcRect r="3862" b="5897"/>
          <a:stretch>
            <a:fillRect/>
          </a:stretch>
        </p:blipFill>
        <p:spPr bwMode="auto">
          <a:xfrm>
            <a:off x="6000760" y="3000372"/>
            <a:ext cx="2714644" cy="1643074"/>
          </a:xfrm>
          <a:prstGeom prst="rect">
            <a:avLst/>
          </a:prstGeom>
          <a:noFill/>
        </p:spPr>
      </p:pic>
      <p:pic>
        <p:nvPicPr>
          <p:cNvPr id="20" name="Picture 2" descr="http://uz24.uz/userfiles/images/pshenica.jpg"/>
          <p:cNvPicPr>
            <a:picLocks noChangeAspect="1" noChangeArrowheads="1"/>
          </p:cNvPicPr>
          <p:nvPr/>
        </p:nvPicPr>
        <p:blipFill>
          <a:blip r:embed="rId10" cstate="print"/>
          <a:srcRect r="33664" b="1823"/>
          <a:stretch>
            <a:fillRect/>
          </a:stretch>
        </p:blipFill>
        <p:spPr bwMode="auto">
          <a:xfrm>
            <a:off x="6000760" y="4857760"/>
            <a:ext cx="2786082" cy="1746659"/>
          </a:xfrm>
          <a:prstGeom prst="rect">
            <a:avLst/>
          </a:prstGeom>
          <a:noFill/>
        </p:spPr>
      </p:pic>
      <p:sp>
        <p:nvSpPr>
          <p:cNvPr id="21" name="Овал 20"/>
          <p:cNvSpPr/>
          <p:nvPr/>
        </p:nvSpPr>
        <p:spPr>
          <a:xfrm>
            <a:off x="714348" y="1357298"/>
            <a:ext cx="571504" cy="428628"/>
          </a:xfrm>
          <a:prstGeom prst="ellips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1</a:t>
            </a:r>
            <a:endParaRPr lang="ru-RU" sz="2400" b="1" dirty="0"/>
          </a:p>
        </p:txBody>
      </p:sp>
      <p:sp>
        <p:nvSpPr>
          <p:cNvPr id="22" name="Овал 21"/>
          <p:cNvSpPr/>
          <p:nvPr/>
        </p:nvSpPr>
        <p:spPr>
          <a:xfrm>
            <a:off x="3428992" y="1285860"/>
            <a:ext cx="571504" cy="428628"/>
          </a:xfrm>
          <a:prstGeom prst="ellips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2</a:t>
            </a:r>
            <a:endParaRPr lang="ru-RU" sz="2400" b="1" dirty="0"/>
          </a:p>
        </p:txBody>
      </p:sp>
      <p:sp>
        <p:nvSpPr>
          <p:cNvPr id="23" name="Овал 22"/>
          <p:cNvSpPr/>
          <p:nvPr/>
        </p:nvSpPr>
        <p:spPr>
          <a:xfrm>
            <a:off x="6072198" y="1357298"/>
            <a:ext cx="571504" cy="428628"/>
          </a:xfrm>
          <a:prstGeom prst="ellips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3</a:t>
            </a:r>
            <a:endParaRPr lang="ru-RU" sz="2400" b="1" dirty="0"/>
          </a:p>
        </p:txBody>
      </p:sp>
      <p:sp>
        <p:nvSpPr>
          <p:cNvPr id="24" name="Овал 23"/>
          <p:cNvSpPr/>
          <p:nvPr/>
        </p:nvSpPr>
        <p:spPr>
          <a:xfrm>
            <a:off x="6072198" y="3000372"/>
            <a:ext cx="571504" cy="428628"/>
          </a:xfrm>
          <a:prstGeom prst="ellips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6</a:t>
            </a:r>
            <a:endParaRPr lang="ru-RU" sz="2400" b="1" dirty="0"/>
          </a:p>
        </p:txBody>
      </p:sp>
      <p:sp>
        <p:nvSpPr>
          <p:cNvPr id="25" name="Овал 24"/>
          <p:cNvSpPr/>
          <p:nvPr/>
        </p:nvSpPr>
        <p:spPr>
          <a:xfrm>
            <a:off x="3428992" y="3071810"/>
            <a:ext cx="571504" cy="428628"/>
          </a:xfrm>
          <a:prstGeom prst="ellips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5</a:t>
            </a:r>
            <a:endParaRPr lang="ru-RU" sz="2400" b="1" dirty="0"/>
          </a:p>
        </p:txBody>
      </p:sp>
      <p:sp>
        <p:nvSpPr>
          <p:cNvPr id="26" name="Овал 25"/>
          <p:cNvSpPr/>
          <p:nvPr/>
        </p:nvSpPr>
        <p:spPr>
          <a:xfrm>
            <a:off x="571472" y="3071810"/>
            <a:ext cx="571504" cy="428628"/>
          </a:xfrm>
          <a:prstGeom prst="ellips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4</a:t>
            </a:r>
            <a:endParaRPr lang="ru-RU" sz="2400" b="1" dirty="0"/>
          </a:p>
        </p:txBody>
      </p:sp>
      <p:sp>
        <p:nvSpPr>
          <p:cNvPr id="27" name="Овал 26"/>
          <p:cNvSpPr/>
          <p:nvPr/>
        </p:nvSpPr>
        <p:spPr>
          <a:xfrm>
            <a:off x="500034" y="4786322"/>
            <a:ext cx="571504" cy="428628"/>
          </a:xfrm>
          <a:prstGeom prst="ellips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7</a:t>
            </a:r>
            <a:endParaRPr lang="ru-RU" sz="2400" b="1" dirty="0"/>
          </a:p>
        </p:txBody>
      </p:sp>
      <p:sp>
        <p:nvSpPr>
          <p:cNvPr id="28" name="Овал 27"/>
          <p:cNvSpPr/>
          <p:nvPr/>
        </p:nvSpPr>
        <p:spPr>
          <a:xfrm>
            <a:off x="3500430" y="4857760"/>
            <a:ext cx="571504" cy="428628"/>
          </a:xfrm>
          <a:prstGeom prst="ellips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8</a:t>
            </a:r>
            <a:endParaRPr lang="ru-RU" sz="2400" b="1" dirty="0"/>
          </a:p>
        </p:txBody>
      </p:sp>
      <p:sp>
        <p:nvSpPr>
          <p:cNvPr id="29" name="Овал 28"/>
          <p:cNvSpPr/>
          <p:nvPr/>
        </p:nvSpPr>
        <p:spPr>
          <a:xfrm>
            <a:off x="6000760" y="4929198"/>
            <a:ext cx="571504" cy="428628"/>
          </a:xfrm>
          <a:prstGeom prst="ellips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9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3" grpId="0" animBg="1"/>
      <p:bldP spid="24" grpId="0" animBg="1"/>
      <p:bldP spid="26" grpId="0" animBg="1"/>
      <p:bldP spid="27" grpId="0" animBg="1"/>
      <p:bldP spid="2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0" descr="https://img-fotki.yandex.ru/get/44085/234433779.406/0_150e2d_8af27408_X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6096" y="0"/>
            <a:ext cx="3219839" cy="2505044"/>
          </a:xfrm>
          <a:prstGeom prst="rect">
            <a:avLst/>
          </a:prstGeom>
          <a:noFill/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2505044"/>
            <a:ext cx="5580112" cy="429859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825"/>
            <a:ext cx="3384376" cy="451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2978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642910" y="142852"/>
            <a:ext cx="8001056" cy="100013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Назовите растения семейства Злаки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2" name="Picture 10" descr="https://img-fotki.yandex.ru/get/44085/234433779.406/0_150e2d_8af27408_X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4786322"/>
            <a:ext cx="2357454" cy="1878784"/>
          </a:xfrm>
          <a:prstGeom prst="rect">
            <a:avLst/>
          </a:prstGeom>
          <a:noFill/>
        </p:spPr>
      </p:pic>
      <p:pic>
        <p:nvPicPr>
          <p:cNvPr id="13" name="Picture 6" descr="http://img-fotki.yandex.ru/get/6443/31164703.121/0_955aa_3d2d14fe_orig.jpg"/>
          <p:cNvPicPr>
            <a:picLocks noChangeAspect="1" noChangeArrowheads="1"/>
          </p:cNvPicPr>
          <p:nvPr/>
        </p:nvPicPr>
        <p:blipFill>
          <a:blip r:embed="rId3" cstate="print"/>
          <a:srcRect t="2751" b="9228"/>
          <a:stretch>
            <a:fillRect/>
          </a:stretch>
        </p:blipFill>
        <p:spPr bwMode="auto">
          <a:xfrm>
            <a:off x="500034" y="3000372"/>
            <a:ext cx="2286016" cy="1670856"/>
          </a:xfrm>
          <a:prstGeom prst="rect">
            <a:avLst/>
          </a:prstGeom>
          <a:noFill/>
        </p:spPr>
      </p:pic>
      <p:pic>
        <p:nvPicPr>
          <p:cNvPr id="14" name="Picture 2" descr="http://mir-lilii.ru/foto_lilii_k800_2/oriolo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1285860"/>
            <a:ext cx="2214578" cy="1581841"/>
          </a:xfrm>
          <a:prstGeom prst="rect">
            <a:avLst/>
          </a:prstGeom>
          <a:noFill/>
        </p:spPr>
      </p:pic>
      <p:pic>
        <p:nvPicPr>
          <p:cNvPr id="15" name="Picture 6" descr="http://www.florini.ru/wp-content/uploads/2016/04/TSvetushhij-luk-shnitt.jpg"/>
          <p:cNvPicPr>
            <a:picLocks noChangeAspect="1" noChangeArrowheads="1"/>
          </p:cNvPicPr>
          <p:nvPr/>
        </p:nvPicPr>
        <p:blipFill>
          <a:blip r:embed="rId5" cstate="print"/>
          <a:srcRect t="8071" r="19019" b="14827"/>
          <a:stretch>
            <a:fillRect/>
          </a:stretch>
        </p:blipFill>
        <p:spPr bwMode="auto">
          <a:xfrm>
            <a:off x="3357554" y="3000372"/>
            <a:ext cx="2214578" cy="1643074"/>
          </a:xfrm>
          <a:prstGeom prst="rect">
            <a:avLst/>
          </a:prstGeom>
          <a:noFill/>
        </p:spPr>
      </p:pic>
      <p:pic>
        <p:nvPicPr>
          <p:cNvPr id="16" name="Picture 14" descr="http://www.siulo.lt/upload/skelbimai/big/2012-11/82837-darbas-rinkti-porus-be-anglu-kalbos-skubiai-1.jpg"/>
          <p:cNvPicPr>
            <a:picLocks noChangeAspect="1" noChangeArrowheads="1"/>
          </p:cNvPicPr>
          <p:nvPr/>
        </p:nvPicPr>
        <p:blipFill>
          <a:blip r:embed="rId6"/>
          <a:srcRect t="20548" r="38355" b="5821"/>
          <a:stretch>
            <a:fillRect/>
          </a:stretch>
        </p:blipFill>
        <p:spPr bwMode="auto">
          <a:xfrm>
            <a:off x="3357554" y="4786322"/>
            <a:ext cx="2286016" cy="1857388"/>
          </a:xfrm>
          <a:prstGeom prst="rect">
            <a:avLst/>
          </a:prstGeom>
          <a:noFill/>
        </p:spPr>
      </p:pic>
      <p:pic>
        <p:nvPicPr>
          <p:cNvPr id="17" name="Picture 2" descr="http://www.fotopetropavlovsk.ru/photo/cheremsha.jpg"/>
          <p:cNvPicPr>
            <a:picLocks noChangeAspect="1" noChangeArrowheads="1"/>
          </p:cNvPicPr>
          <p:nvPr/>
        </p:nvPicPr>
        <p:blipFill>
          <a:blip r:embed="rId7"/>
          <a:srcRect l="11764" t="3937" r="45111" b="39813"/>
          <a:stretch>
            <a:fillRect/>
          </a:stretch>
        </p:blipFill>
        <p:spPr bwMode="auto">
          <a:xfrm>
            <a:off x="3357554" y="1285860"/>
            <a:ext cx="2214578" cy="1571636"/>
          </a:xfrm>
          <a:prstGeom prst="rect">
            <a:avLst/>
          </a:prstGeom>
          <a:noFill/>
        </p:spPr>
      </p:pic>
      <p:pic>
        <p:nvPicPr>
          <p:cNvPr id="18" name="Picture 6" descr="http://photosflowery.ru/photo/8f/8f9f40a37a2c7d858ec7e505a0e33725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000760" y="1285860"/>
            <a:ext cx="2714644" cy="1500198"/>
          </a:xfrm>
          <a:prstGeom prst="rect">
            <a:avLst/>
          </a:prstGeom>
          <a:noFill/>
        </p:spPr>
      </p:pic>
      <p:pic>
        <p:nvPicPr>
          <p:cNvPr id="19" name="Picture 12" descr="http://lpx.my1.ru/_pu/6/93621884.jpg"/>
          <p:cNvPicPr>
            <a:picLocks noChangeAspect="1" noChangeArrowheads="1"/>
          </p:cNvPicPr>
          <p:nvPr/>
        </p:nvPicPr>
        <p:blipFill>
          <a:blip r:embed="rId9" cstate="print"/>
          <a:srcRect r="3862" b="5897"/>
          <a:stretch>
            <a:fillRect/>
          </a:stretch>
        </p:blipFill>
        <p:spPr bwMode="auto">
          <a:xfrm>
            <a:off x="6000760" y="3000372"/>
            <a:ext cx="2714644" cy="1643074"/>
          </a:xfrm>
          <a:prstGeom prst="rect">
            <a:avLst/>
          </a:prstGeom>
          <a:noFill/>
        </p:spPr>
      </p:pic>
      <p:pic>
        <p:nvPicPr>
          <p:cNvPr id="20" name="Picture 2" descr="http://uz24.uz/userfiles/images/pshenica.jpg"/>
          <p:cNvPicPr>
            <a:picLocks noChangeAspect="1" noChangeArrowheads="1"/>
          </p:cNvPicPr>
          <p:nvPr/>
        </p:nvPicPr>
        <p:blipFill>
          <a:blip r:embed="rId10" cstate="print"/>
          <a:srcRect r="33664" b="1823"/>
          <a:stretch>
            <a:fillRect/>
          </a:stretch>
        </p:blipFill>
        <p:spPr bwMode="auto">
          <a:xfrm>
            <a:off x="6000760" y="4857760"/>
            <a:ext cx="2786082" cy="1746659"/>
          </a:xfrm>
          <a:prstGeom prst="rect">
            <a:avLst/>
          </a:prstGeom>
          <a:noFill/>
        </p:spPr>
      </p:pic>
      <p:sp>
        <p:nvSpPr>
          <p:cNvPr id="21" name="Овал 20"/>
          <p:cNvSpPr/>
          <p:nvPr/>
        </p:nvSpPr>
        <p:spPr>
          <a:xfrm>
            <a:off x="714348" y="1357298"/>
            <a:ext cx="571504" cy="428628"/>
          </a:xfrm>
          <a:prstGeom prst="ellips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1</a:t>
            </a:r>
            <a:endParaRPr lang="ru-RU" sz="2400" b="1" dirty="0"/>
          </a:p>
        </p:txBody>
      </p:sp>
      <p:sp>
        <p:nvSpPr>
          <p:cNvPr id="22" name="Овал 21"/>
          <p:cNvSpPr/>
          <p:nvPr/>
        </p:nvSpPr>
        <p:spPr>
          <a:xfrm>
            <a:off x="3428992" y="1285860"/>
            <a:ext cx="571504" cy="428628"/>
          </a:xfrm>
          <a:prstGeom prst="ellips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2</a:t>
            </a:r>
            <a:endParaRPr lang="ru-RU" sz="2400" b="1" dirty="0"/>
          </a:p>
        </p:txBody>
      </p:sp>
      <p:sp>
        <p:nvSpPr>
          <p:cNvPr id="23" name="Овал 22"/>
          <p:cNvSpPr/>
          <p:nvPr/>
        </p:nvSpPr>
        <p:spPr>
          <a:xfrm>
            <a:off x="6072198" y="1357298"/>
            <a:ext cx="571504" cy="428628"/>
          </a:xfrm>
          <a:prstGeom prst="ellips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3</a:t>
            </a:r>
            <a:endParaRPr lang="ru-RU" sz="2400" b="1" dirty="0"/>
          </a:p>
        </p:txBody>
      </p:sp>
      <p:sp>
        <p:nvSpPr>
          <p:cNvPr id="24" name="Овал 23"/>
          <p:cNvSpPr/>
          <p:nvPr/>
        </p:nvSpPr>
        <p:spPr>
          <a:xfrm>
            <a:off x="6072198" y="3000372"/>
            <a:ext cx="571504" cy="428628"/>
          </a:xfrm>
          <a:prstGeom prst="ellips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6</a:t>
            </a:r>
            <a:endParaRPr lang="ru-RU" sz="2400" b="1" dirty="0"/>
          </a:p>
        </p:txBody>
      </p:sp>
      <p:sp>
        <p:nvSpPr>
          <p:cNvPr id="25" name="Овал 24"/>
          <p:cNvSpPr/>
          <p:nvPr/>
        </p:nvSpPr>
        <p:spPr>
          <a:xfrm>
            <a:off x="3428992" y="3071810"/>
            <a:ext cx="571504" cy="428628"/>
          </a:xfrm>
          <a:prstGeom prst="ellips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5</a:t>
            </a:r>
            <a:endParaRPr lang="ru-RU" sz="2400" b="1" dirty="0"/>
          </a:p>
        </p:txBody>
      </p:sp>
      <p:sp>
        <p:nvSpPr>
          <p:cNvPr id="26" name="Овал 25"/>
          <p:cNvSpPr/>
          <p:nvPr/>
        </p:nvSpPr>
        <p:spPr>
          <a:xfrm>
            <a:off x="571472" y="3071810"/>
            <a:ext cx="571504" cy="428628"/>
          </a:xfrm>
          <a:prstGeom prst="ellips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4</a:t>
            </a:r>
            <a:endParaRPr lang="ru-RU" sz="2400" b="1" dirty="0"/>
          </a:p>
        </p:txBody>
      </p:sp>
      <p:sp>
        <p:nvSpPr>
          <p:cNvPr id="27" name="Овал 26"/>
          <p:cNvSpPr/>
          <p:nvPr/>
        </p:nvSpPr>
        <p:spPr>
          <a:xfrm>
            <a:off x="500034" y="4786322"/>
            <a:ext cx="571504" cy="428628"/>
          </a:xfrm>
          <a:prstGeom prst="ellips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7</a:t>
            </a:r>
            <a:endParaRPr lang="ru-RU" sz="2400" b="1" dirty="0"/>
          </a:p>
        </p:txBody>
      </p:sp>
      <p:sp>
        <p:nvSpPr>
          <p:cNvPr id="28" name="Овал 27"/>
          <p:cNvSpPr/>
          <p:nvPr/>
        </p:nvSpPr>
        <p:spPr>
          <a:xfrm>
            <a:off x="3500430" y="4857760"/>
            <a:ext cx="571504" cy="428628"/>
          </a:xfrm>
          <a:prstGeom prst="ellips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8</a:t>
            </a:r>
            <a:endParaRPr lang="ru-RU" sz="2400" b="1" dirty="0"/>
          </a:p>
        </p:txBody>
      </p:sp>
      <p:sp>
        <p:nvSpPr>
          <p:cNvPr id="29" name="Овал 28"/>
          <p:cNvSpPr/>
          <p:nvPr/>
        </p:nvSpPr>
        <p:spPr>
          <a:xfrm>
            <a:off x="6000760" y="4929198"/>
            <a:ext cx="571504" cy="428628"/>
          </a:xfrm>
          <a:prstGeom prst="ellips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9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5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7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5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6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1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6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6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5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6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11560" y="116185"/>
            <a:ext cx="59766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https://infourok.ru/prezentaciya-po-biologii-na-temu-semeystva-klassa-odnodolnie-klass-1950909.html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34280"/>
            <a:ext cx="4532825" cy="3528392"/>
          </a:xfrm>
          <a:prstGeom prst="rect">
            <a:avLst/>
          </a:prstGeom>
        </p:spPr>
      </p:pic>
      <p:pic>
        <p:nvPicPr>
          <p:cNvPr id="4" name="Picture 2" descr="http://mir-lilii.ru/foto_lilii_k800_2/oriolo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32826" y="2759890"/>
            <a:ext cx="4640182" cy="41098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67258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188640"/>
            <a:ext cx="8964488" cy="4320479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Cambria" pitchFamily="18" charset="0"/>
                <a:cs typeface="Arial" pitchFamily="34" charset="0"/>
              </a:rPr>
              <a:t>21.04.2020</a:t>
            </a:r>
            <a:b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Cambria" pitchFamily="18" charset="0"/>
                <a:cs typeface="Arial" pitchFamily="34" charset="0"/>
              </a:rPr>
            </a:b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Cambria" pitchFamily="18" charset="0"/>
                <a:cs typeface="Arial" pitchFamily="34" charset="0"/>
              </a:rPr>
              <a:t/>
            </a:r>
            <a:b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Cambria" pitchFamily="18" charset="0"/>
                <a:cs typeface="Arial" pitchFamily="34" charset="0"/>
              </a:rPr>
            </a:b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Cambria" pitchFamily="18" charset="0"/>
                <a:cs typeface="Arial" pitchFamily="34" charset="0"/>
              </a:rPr>
              <a:t>Семейства 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Cambria" pitchFamily="18" charset="0"/>
                <a:cs typeface="Arial" pitchFamily="34" charset="0"/>
              </a:rPr>
              <a:t>класса Однодольные</a:t>
            </a:r>
            <a:endParaRPr lang="ru-RU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600200"/>
            <a:ext cx="8401080" cy="4525963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    Семейства цветковых растений выделяют на основании совокупности многих признаков, главными их которых являются особенности цветка и плода.</a:t>
            </a:r>
          </a:p>
          <a:p>
            <a:pPr algn="ctr">
              <a:buNone/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    </a:t>
            </a:r>
            <a:r>
              <a:rPr lang="ru-RU" b="1" dirty="0" smtClean="0">
                <a:solidFill>
                  <a:srgbClr val="C00000"/>
                </a:solidFill>
              </a:rPr>
              <a:t>Однодольные объединяют около 80 семейств и более 60 тыс.видов.</a:t>
            </a:r>
            <a:endParaRPr lang="ru-RU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071670" y="642918"/>
            <a:ext cx="5214974" cy="9144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Семейства класса Однодольные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14282" y="2928934"/>
            <a:ext cx="3429024" cy="85725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Семейство Лилейные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214942" y="2928934"/>
            <a:ext cx="3500462" cy="92869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Семейство Луковые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786050" y="5286388"/>
            <a:ext cx="3643338" cy="85725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Семейство Злаки (Мятликовые)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 rot="5400000">
            <a:off x="2321703" y="1964521"/>
            <a:ext cx="1071570" cy="42862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rot="16200000" flipH="1">
            <a:off x="5464975" y="1893083"/>
            <a:ext cx="1143008" cy="64294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rot="16200000" flipH="1">
            <a:off x="2821769" y="3393281"/>
            <a:ext cx="3429024" cy="7143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071670" y="142852"/>
            <a:ext cx="5214974" cy="57150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Семейство Лилейные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42844" y="1000108"/>
          <a:ext cx="8786874" cy="5643602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143140"/>
                <a:gridCol w="4714908"/>
                <a:gridCol w="1928826"/>
              </a:tblGrid>
              <a:tr h="536960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Листья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Цветок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плод</a:t>
                      </a:r>
                      <a:endParaRPr lang="ru-RU" sz="2400" b="1" dirty="0"/>
                    </a:p>
                  </a:txBody>
                  <a:tcPr/>
                </a:tc>
              </a:tr>
              <a:tr h="5106642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Листья простые, очередные, без прилистников</a:t>
                      </a:r>
                      <a:endParaRPr lang="ru-RU" sz="2400" b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Цветок обоеполый, яркий, крупный, с простым венчиковидным околоцветником</a:t>
                      </a:r>
                      <a:r>
                        <a:rPr lang="ru-RU" sz="2400" b="1" baseline="0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 из 6 лепестков, расположенных в два круга. Тычинок-6 в два круга, пестик-1</a:t>
                      </a:r>
                    </a:p>
                    <a:p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Коробочка</a:t>
                      </a:r>
                    </a:p>
                    <a:p>
                      <a:r>
                        <a:rPr lang="ru-RU" sz="24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Ягода</a:t>
                      </a:r>
                    </a:p>
                    <a:p>
                      <a:endParaRPr lang="ru-RU" sz="24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1506" name="Picture 2" descr="http://900igr.net/datai/biologija/Semejstva-odnodolnykh/0011-018-Semejstvo-Lilejnye.png"/>
          <p:cNvPicPr>
            <a:picLocks noChangeAspect="1" noChangeArrowheads="1"/>
          </p:cNvPicPr>
          <p:nvPr/>
        </p:nvPicPr>
        <p:blipFill>
          <a:blip r:embed="rId2"/>
          <a:srcRect l="1963" b="54570"/>
          <a:stretch>
            <a:fillRect/>
          </a:stretch>
        </p:blipFill>
        <p:spPr bwMode="auto">
          <a:xfrm>
            <a:off x="2714612" y="4643446"/>
            <a:ext cx="1686271" cy="1857388"/>
          </a:xfrm>
          <a:prstGeom prst="rect">
            <a:avLst/>
          </a:prstGeom>
          <a:noFill/>
        </p:spPr>
      </p:pic>
      <p:pic>
        <p:nvPicPr>
          <p:cNvPr id="21508" name="Picture 4" descr="http://900igr.net/datai/biologija/Semejstva-odnodolnykh/0011-018-Semejstvo-Lilejnye.png"/>
          <p:cNvPicPr>
            <a:picLocks noChangeAspect="1" noChangeArrowheads="1"/>
          </p:cNvPicPr>
          <p:nvPr/>
        </p:nvPicPr>
        <p:blipFill>
          <a:blip r:embed="rId2"/>
          <a:srcRect t="44604" r="33245" b="23182"/>
          <a:stretch>
            <a:fillRect/>
          </a:stretch>
        </p:blipFill>
        <p:spPr bwMode="auto">
          <a:xfrm>
            <a:off x="4643438" y="4572008"/>
            <a:ext cx="1785950" cy="1857388"/>
          </a:xfrm>
          <a:prstGeom prst="rect">
            <a:avLst/>
          </a:prstGeom>
          <a:noFill/>
        </p:spPr>
      </p:pic>
      <p:pic>
        <p:nvPicPr>
          <p:cNvPr id="21510" name="Picture 6" descr="http://900igr.net/datai/biologija/Semejstva-odnodolnykh/0011-018-Semejstvo-Lilejnye.png"/>
          <p:cNvPicPr>
            <a:picLocks noChangeAspect="1" noChangeArrowheads="1"/>
          </p:cNvPicPr>
          <p:nvPr/>
        </p:nvPicPr>
        <p:blipFill>
          <a:blip r:embed="rId2"/>
          <a:srcRect l="45157" t="71035"/>
          <a:stretch>
            <a:fillRect/>
          </a:stretch>
        </p:blipFill>
        <p:spPr bwMode="auto">
          <a:xfrm>
            <a:off x="7215206" y="2500306"/>
            <a:ext cx="1214446" cy="1524577"/>
          </a:xfrm>
          <a:prstGeom prst="rect">
            <a:avLst/>
          </a:prstGeom>
          <a:noFill/>
        </p:spPr>
      </p:pic>
      <p:pic>
        <p:nvPicPr>
          <p:cNvPr id="21512" name="Picture 8" descr="http://images.myshared.ru/4/133845/slide_9.jpg"/>
          <p:cNvPicPr>
            <a:picLocks noChangeAspect="1" noChangeArrowheads="1"/>
          </p:cNvPicPr>
          <p:nvPr/>
        </p:nvPicPr>
        <p:blipFill>
          <a:blip r:embed="rId3"/>
          <a:srcRect l="44063" t="26250" r="12812" b="28750"/>
          <a:stretch>
            <a:fillRect/>
          </a:stretch>
        </p:blipFill>
        <p:spPr bwMode="auto">
          <a:xfrm>
            <a:off x="7135798" y="4572008"/>
            <a:ext cx="1651044" cy="15716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357422" y="285728"/>
            <a:ext cx="5214974" cy="57150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Семейство Лилейных</a:t>
            </a:r>
            <a:endParaRPr lang="ru-RU" sz="36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714612" y="1428736"/>
            <a:ext cx="4143404" cy="785818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Формула и диаграмма цветка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20482" name="Picture 2" descr="https://fs00.infourok.ru/images/doc/224/23723/2/img7.jpg"/>
          <p:cNvPicPr>
            <a:picLocks noChangeAspect="1" noChangeArrowheads="1"/>
          </p:cNvPicPr>
          <p:nvPr/>
        </p:nvPicPr>
        <p:blipFill>
          <a:blip r:embed="rId2"/>
          <a:srcRect l="11719" t="19791" r="57031" b="36458"/>
          <a:stretch>
            <a:fillRect/>
          </a:stretch>
        </p:blipFill>
        <p:spPr bwMode="auto">
          <a:xfrm>
            <a:off x="3571868" y="2571744"/>
            <a:ext cx="2857520" cy="3000396"/>
          </a:xfrm>
          <a:prstGeom prst="rect">
            <a:avLst/>
          </a:prstGeom>
          <a:noFill/>
        </p:spPr>
      </p:pic>
      <p:sp>
        <p:nvSpPr>
          <p:cNvPr id="6" name="Скругленный прямоугольник 5"/>
          <p:cNvSpPr/>
          <p:nvPr/>
        </p:nvSpPr>
        <p:spPr>
          <a:xfrm>
            <a:off x="3214678" y="5786454"/>
            <a:ext cx="3357586" cy="57150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Ок</a:t>
            </a:r>
            <a:r>
              <a:rPr lang="ru-RU" sz="3200" b="1" baseline="-25000" dirty="0" smtClean="0"/>
              <a:t>3+3</a:t>
            </a:r>
            <a:r>
              <a:rPr lang="ru-RU" sz="3200" b="1" dirty="0" smtClean="0"/>
              <a:t>Т</a:t>
            </a:r>
            <a:r>
              <a:rPr lang="ru-RU" sz="3200" b="1" baseline="-25000" dirty="0" smtClean="0"/>
              <a:t>3+3</a:t>
            </a:r>
            <a:r>
              <a:rPr lang="ru-RU" sz="3200" b="1" dirty="0" smtClean="0"/>
              <a:t>П</a:t>
            </a:r>
            <a:r>
              <a:rPr lang="ru-RU" sz="3200" b="1" baseline="-25000" dirty="0" smtClean="0"/>
              <a:t>1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Скругленный прямоугольник 15"/>
          <p:cNvSpPr/>
          <p:nvPr/>
        </p:nvSpPr>
        <p:spPr>
          <a:xfrm>
            <a:off x="1500166" y="214290"/>
            <a:ext cx="6500858" cy="64294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</a:rPr>
              <a:t>Представители  семейства Лилейные</a:t>
            </a:r>
            <a:endParaRPr lang="ru-RU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2" name="Picture 2" descr="http://mir-lilii.ru/foto_lilii_k800_2/oriol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357298"/>
            <a:ext cx="2500330" cy="2214578"/>
          </a:xfrm>
          <a:prstGeom prst="rect">
            <a:avLst/>
          </a:prstGeom>
          <a:noFill/>
        </p:spPr>
      </p:pic>
      <p:sp>
        <p:nvSpPr>
          <p:cNvPr id="17" name="Овал 16"/>
          <p:cNvSpPr/>
          <p:nvPr/>
        </p:nvSpPr>
        <p:spPr>
          <a:xfrm>
            <a:off x="500034" y="1357298"/>
            <a:ext cx="1714512" cy="357190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Лилия</a:t>
            </a:r>
            <a:endParaRPr lang="ru-RU" sz="2000" b="1" dirty="0"/>
          </a:p>
        </p:txBody>
      </p:sp>
      <p:pic>
        <p:nvPicPr>
          <p:cNvPr id="18438" name="Picture 6" descr="http://img-fotki.yandex.ru/get/6443/31164703.121/0_955aa_3d2d14fe_orig.jpg"/>
          <p:cNvPicPr>
            <a:picLocks noChangeAspect="1" noChangeArrowheads="1"/>
          </p:cNvPicPr>
          <p:nvPr/>
        </p:nvPicPr>
        <p:blipFill>
          <a:blip r:embed="rId3" cstate="print"/>
          <a:srcRect t="2751" b="9228"/>
          <a:stretch>
            <a:fillRect/>
          </a:stretch>
        </p:blipFill>
        <p:spPr bwMode="auto">
          <a:xfrm>
            <a:off x="3214678" y="1357298"/>
            <a:ext cx="2571768" cy="2214578"/>
          </a:xfrm>
          <a:prstGeom prst="rect">
            <a:avLst/>
          </a:prstGeom>
          <a:noFill/>
        </p:spPr>
      </p:pic>
      <p:sp>
        <p:nvSpPr>
          <p:cNvPr id="19" name="Овал 18"/>
          <p:cNvSpPr/>
          <p:nvPr/>
        </p:nvSpPr>
        <p:spPr>
          <a:xfrm>
            <a:off x="3571868" y="1357298"/>
            <a:ext cx="1714512" cy="357190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Тюльпан</a:t>
            </a:r>
            <a:endParaRPr lang="ru-RU" sz="2000" b="1" dirty="0"/>
          </a:p>
        </p:txBody>
      </p:sp>
      <p:pic>
        <p:nvPicPr>
          <p:cNvPr id="18440" name="Picture 8" descr="http://koffkindom.ru/wp-content/uploads/2015/03/Woodstock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15074" y="1285860"/>
            <a:ext cx="2571768" cy="2214578"/>
          </a:xfrm>
          <a:prstGeom prst="rect">
            <a:avLst/>
          </a:prstGeom>
          <a:noFill/>
        </p:spPr>
      </p:pic>
      <p:sp>
        <p:nvSpPr>
          <p:cNvPr id="21" name="Овал 20"/>
          <p:cNvSpPr/>
          <p:nvPr/>
        </p:nvSpPr>
        <p:spPr>
          <a:xfrm>
            <a:off x="6500826" y="1285860"/>
            <a:ext cx="1714512" cy="357190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Гиацинт</a:t>
            </a:r>
            <a:endParaRPr lang="ru-RU" sz="2000" b="1" dirty="0"/>
          </a:p>
        </p:txBody>
      </p:sp>
      <p:pic>
        <p:nvPicPr>
          <p:cNvPr id="18442" name="Picture 10" descr="https://img-fotki.yandex.ru/get/44085/234433779.406/0_150e2d_8af27408_XX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1" y="4000504"/>
            <a:ext cx="2571767" cy="2505044"/>
          </a:xfrm>
          <a:prstGeom prst="rect">
            <a:avLst/>
          </a:prstGeom>
          <a:noFill/>
        </p:spPr>
      </p:pic>
      <p:sp>
        <p:nvSpPr>
          <p:cNvPr id="23" name="Овал 22"/>
          <p:cNvSpPr/>
          <p:nvPr/>
        </p:nvSpPr>
        <p:spPr>
          <a:xfrm>
            <a:off x="357158" y="4000504"/>
            <a:ext cx="1714512" cy="357190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Ландыш</a:t>
            </a:r>
            <a:endParaRPr lang="ru-RU" sz="2000" b="1" dirty="0"/>
          </a:p>
        </p:txBody>
      </p:sp>
      <p:pic>
        <p:nvPicPr>
          <p:cNvPr id="18444" name="Picture 12" descr="https://kezling.ru/wp-media/naturkunde_4_008.jpg"/>
          <p:cNvPicPr>
            <a:picLocks noChangeAspect="1" noChangeArrowheads="1"/>
          </p:cNvPicPr>
          <p:nvPr/>
        </p:nvPicPr>
        <p:blipFill>
          <a:blip r:embed="rId6" cstate="print"/>
          <a:srcRect l="19192" r="10101" b="2777"/>
          <a:stretch>
            <a:fillRect/>
          </a:stretch>
        </p:blipFill>
        <p:spPr bwMode="auto">
          <a:xfrm>
            <a:off x="3143240" y="4071942"/>
            <a:ext cx="2643206" cy="2542002"/>
          </a:xfrm>
          <a:prstGeom prst="rect">
            <a:avLst/>
          </a:prstGeom>
          <a:noFill/>
        </p:spPr>
      </p:pic>
      <p:sp>
        <p:nvSpPr>
          <p:cNvPr id="25" name="Овал 24"/>
          <p:cNvSpPr/>
          <p:nvPr/>
        </p:nvSpPr>
        <p:spPr>
          <a:xfrm>
            <a:off x="3214678" y="3929066"/>
            <a:ext cx="2500330" cy="642942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Рябчик императорский</a:t>
            </a:r>
            <a:endParaRPr lang="ru-RU" b="1" dirty="0"/>
          </a:p>
        </p:txBody>
      </p:sp>
      <p:sp>
        <p:nvSpPr>
          <p:cNvPr id="18446" name="AutoShape 14" descr="http://%D1%84%D0%BE%D1%82%D0%BE%D0%B4%D0%B8%D0%BB%D0%B5%D1%80.%D1%80%D1%84/photo/8e/8ed48510148fe56aefbf9040f9ff1b4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448" name="AutoShape 16" descr="http://%D1%84%D0%BE%D1%82%D0%BE%D0%B4%D0%B8%D0%BB%D0%B5%D1%80.%D1%80%D1%84/photo/8e/8ed48510148fe56aefbf9040f9ff1b4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8450" name="Picture 18" descr="http://encycl.chita.ru/photobank/maynik_dvulistniy.jpg"/>
          <p:cNvPicPr>
            <a:picLocks noChangeAspect="1" noChangeArrowheads="1"/>
          </p:cNvPicPr>
          <p:nvPr/>
        </p:nvPicPr>
        <p:blipFill>
          <a:blip r:embed="rId7"/>
          <a:srcRect l="20834" t="10000" r="31666" b="26666"/>
          <a:stretch>
            <a:fillRect/>
          </a:stretch>
        </p:blipFill>
        <p:spPr bwMode="auto">
          <a:xfrm>
            <a:off x="6143636" y="4000504"/>
            <a:ext cx="2643206" cy="2643206"/>
          </a:xfrm>
          <a:prstGeom prst="rect">
            <a:avLst/>
          </a:prstGeom>
          <a:noFill/>
        </p:spPr>
      </p:pic>
      <p:sp>
        <p:nvSpPr>
          <p:cNvPr id="29" name="Овал 28"/>
          <p:cNvSpPr/>
          <p:nvPr/>
        </p:nvSpPr>
        <p:spPr>
          <a:xfrm>
            <a:off x="6500826" y="4000504"/>
            <a:ext cx="1714512" cy="357190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Майник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84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84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8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9" grpId="0" animBg="1"/>
      <p:bldP spid="21" grpId="0" animBg="1"/>
      <p:bldP spid="23" grpId="0" animBg="1"/>
      <p:bldP spid="25" grpId="0" animBg="1"/>
      <p:bldP spid="29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569</TotalTime>
  <Words>429</Words>
  <Application>Microsoft Office PowerPoint</Application>
  <PresentationFormat>Экран (4:3)</PresentationFormat>
  <Paragraphs>127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6" baseType="lpstr">
      <vt:lpstr>Arial</vt:lpstr>
      <vt:lpstr>Calibri</vt:lpstr>
      <vt:lpstr>Cambria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21.04.2020  Семейства класса Однодольные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Задания дополнительные, если останется время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Семейства цветковых растений</dc:title>
  <dc:creator>PC</dc:creator>
  <cp:lastModifiedBy>user</cp:lastModifiedBy>
  <cp:revision>82</cp:revision>
  <dcterms:created xsi:type="dcterms:W3CDTF">2017-04-24T06:23:54Z</dcterms:created>
  <dcterms:modified xsi:type="dcterms:W3CDTF">2020-05-16T19:31:12Z</dcterms:modified>
</cp:coreProperties>
</file>