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1" r:id="rId3"/>
    <p:sldId id="262" r:id="rId4"/>
    <p:sldId id="267" r:id="rId5"/>
    <p:sldId id="263" r:id="rId6"/>
    <p:sldId id="264" r:id="rId7"/>
    <p:sldId id="265" r:id="rId8"/>
    <p:sldId id="268" r:id="rId9"/>
    <p:sldId id="266" r:id="rId10"/>
    <p:sldId id="272" r:id="rId11"/>
    <p:sldId id="269" r:id="rId12"/>
    <p:sldId id="270" r:id="rId13"/>
    <p:sldId id="273" r:id="rId14"/>
    <p:sldId id="274" r:id="rId15"/>
    <p:sldId id="278" r:id="rId16"/>
    <p:sldId id="271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2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CC8A9F5-3FA1-4D7B-A83B-DF6E1BEF578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6690A2-F10D-4C84-AC57-B3EE3D928635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869160"/>
            <a:ext cx="6872808" cy="1368152"/>
          </a:xfrm>
        </p:spPr>
        <p:txBody>
          <a:bodyPr/>
          <a:lstStyle/>
          <a:p>
            <a:pPr algn="r"/>
            <a:endParaRPr lang="ru-RU" sz="1800" dirty="0" smtClean="0">
              <a:solidFill>
                <a:schemeClr val="tx1"/>
              </a:solidFill>
              <a:latin typeface="Century" pitchFamily="18" charset="0"/>
            </a:endParaRPr>
          </a:p>
          <a:p>
            <a:pPr algn="r"/>
            <a:r>
              <a:rPr lang="ru-RU" sz="1100" b="0" dirty="0" smtClean="0">
                <a:solidFill>
                  <a:schemeClr val="tx1"/>
                </a:solidFill>
                <a:latin typeface="Cambria" pitchFamily="18" charset="0"/>
              </a:rPr>
              <a:t>Урок  </a:t>
            </a:r>
            <a:r>
              <a:rPr lang="ru-RU" sz="1100" b="0" dirty="0">
                <a:solidFill>
                  <a:schemeClr val="tx1"/>
                </a:solidFill>
                <a:latin typeface="Cambria" pitchFamily="18" charset="0"/>
              </a:rPr>
              <a:t>разработала</a:t>
            </a:r>
          </a:p>
          <a:p>
            <a:pPr algn="r"/>
            <a:r>
              <a:rPr lang="ru-RU" sz="1100" b="0" dirty="0">
                <a:solidFill>
                  <a:schemeClr val="tx1"/>
                </a:solidFill>
                <a:latin typeface="Cambria" pitchFamily="18" charset="0"/>
              </a:rPr>
              <a:t>учитель начальных </a:t>
            </a:r>
            <a:r>
              <a:rPr lang="ru-RU" sz="1100" b="0" dirty="0" smtClean="0">
                <a:solidFill>
                  <a:schemeClr val="tx1"/>
                </a:solidFill>
                <a:latin typeface="Cambria" pitchFamily="18" charset="0"/>
              </a:rPr>
              <a:t>классов</a:t>
            </a:r>
          </a:p>
          <a:p>
            <a:pPr algn="r"/>
            <a:r>
              <a:rPr lang="ru-RU" sz="1100" b="0" dirty="0" smtClean="0">
                <a:solidFill>
                  <a:schemeClr val="tx1"/>
                </a:solidFill>
                <a:latin typeface="Cambria" pitchFamily="18" charset="0"/>
              </a:rPr>
              <a:t>МБОУ «Гимназия №5» г. Дзержинский МО</a:t>
            </a:r>
            <a:endParaRPr lang="ru-RU" sz="1100" b="0" dirty="0">
              <a:solidFill>
                <a:schemeClr val="tx1"/>
              </a:solidFill>
              <a:latin typeface="Cambria" pitchFamily="18" charset="0"/>
            </a:endParaRPr>
          </a:p>
          <a:p>
            <a:pPr algn="r"/>
            <a:r>
              <a:rPr lang="ru-RU" sz="1100" b="0" dirty="0" err="1">
                <a:solidFill>
                  <a:schemeClr val="tx1"/>
                </a:solidFill>
                <a:latin typeface="Cambria" pitchFamily="18" charset="0"/>
              </a:rPr>
              <a:t>Оберемко</a:t>
            </a:r>
            <a:r>
              <a:rPr lang="ru-RU" sz="1100" b="0" dirty="0">
                <a:solidFill>
                  <a:schemeClr val="tx1"/>
                </a:solidFill>
                <a:latin typeface="Cambria" pitchFamily="18" charset="0"/>
              </a:rPr>
              <a:t> Каролина Павловна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712968" cy="360040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/>
            </a:r>
            <a:br>
              <a:rPr lang="ru-RU" sz="3600" i="1" dirty="0" smtClean="0">
                <a:latin typeface="Cambria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latin typeface="Cambria" pitchFamily="18" charset="0"/>
              </a:rPr>
              <a:t>«</a:t>
            </a: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>Б. </a:t>
            </a:r>
            <a:r>
              <a:rPr lang="ru-RU" sz="3600" dirty="0" err="1" smtClean="0">
                <a:solidFill>
                  <a:schemeClr val="tx1"/>
                </a:solidFill>
                <a:latin typeface="Cambria" pitchFamily="18" charset="0"/>
              </a:rPr>
              <a:t>Заходер</a:t>
            </a: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> «Плачет киска в коридоре»,</a:t>
            </a:r>
            <a:b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>И. Пивоварова «Жила - была собака</a:t>
            </a:r>
            <a:r>
              <a:rPr lang="ru-RU" sz="3600" i="1" dirty="0" smtClean="0">
                <a:solidFill>
                  <a:schemeClr val="tx1"/>
                </a:solidFill>
                <a:latin typeface="Cambria" pitchFamily="18" charset="0"/>
              </a:rPr>
              <a:t>»</a:t>
            </a: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  <a:t>Открытый урок литературного чтения </a:t>
            </a:r>
            <a:b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  <a:t>системы «Школа России» </a:t>
            </a: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  <a:t>во </a:t>
            </a: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  <a:t>2 классе. </a:t>
            </a:r>
            <a:r>
              <a:rPr lang="ru-RU" sz="2000" dirty="0" smtClean="0">
                <a:latin typeface="Cambria" pitchFamily="18" charset="0"/>
              </a:rPr>
              <a:t/>
            </a:r>
            <a:br>
              <a:rPr lang="ru-RU" sz="2000" dirty="0" smtClean="0">
                <a:latin typeface="Cambria" pitchFamily="18" charset="0"/>
              </a:rPr>
            </a:b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9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14400"/>
            <a:ext cx="2736304" cy="990600"/>
          </a:xfrm>
        </p:spPr>
        <p:txBody>
          <a:bodyPr/>
          <a:lstStyle/>
          <a:p>
            <a:pPr algn="ctr"/>
            <a:r>
              <a:rPr lang="ru-RU" i="1" dirty="0">
                <a:solidFill>
                  <a:schemeClr val="tx1"/>
                </a:solidFill>
              </a:rPr>
              <a:t>Борис Владимирович </a:t>
            </a:r>
            <a:r>
              <a:rPr lang="ru-RU" i="1" dirty="0" err="1">
                <a:solidFill>
                  <a:schemeClr val="tx1"/>
                </a:solidFill>
              </a:rPr>
              <a:t>Заходер</a:t>
            </a:r>
            <a:r>
              <a:rPr lang="ru-RU" i="1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301226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9398">
            <a:off x="116337" y="2422612"/>
            <a:ext cx="2903826" cy="335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i="1" dirty="0">
                <a:latin typeface="Cambria" pitchFamily="18" charset="0"/>
              </a:rPr>
              <a:t>«Плачет киска в коридоре».</a:t>
            </a:r>
          </a:p>
          <a:p>
            <a:pPr marL="0" indent="0" algn="ctr">
              <a:buNone/>
            </a:pPr>
            <a:r>
              <a:rPr lang="ru-RU" i="1" dirty="0"/>
              <a:t>с.128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56" y="1916832"/>
            <a:ext cx="5058066" cy="379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25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14400"/>
            <a:ext cx="2808312" cy="990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выразительного чтения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124200" y="1484784"/>
            <a:ext cx="5638800" cy="4611216"/>
          </a:xfrm>
        </p:spPr>
        <p:txBody>
          <a:bodyPr/>
          <a:lstStyle/>
          <a:p>
            <a:r>
              <a:rPr lang="ru-RU" sz="3600" b="1" dirty="0" smtClean="0"/>
              <a:t>Выразительность</a:t>
            </a:r>
          </a:p>
          <a:p>
            <a:endParaRPr lang="ru-RU" sz="3600" dirty="0"/>
          </a:p>
          <a:p>
            <a:r>
              <a:rPr lang="ru-RU" sz="3600" b="1" dirty="0" smtClean="0"/>
              <a:t>Правильность</a:t>
            </a:r>
          </a:p>
          <a:p>
            <a:endParaRPr lang="ru-RU" sz="3600" dirty="0"/>
          </a:p>
          <a:p>
            <a:r>
              <a:rPr lang="ru-RU" sz="3600" b="1" dirty="0"/>
              <a:t>Беглость</a:t>
            </a:r>
            <a:endParaRPr lang="ru-RU" sz="3600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301226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4" y="2964606"/>
            <a:ext cx="2664296" cy="217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8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92288" cy="990600"/>
          </a:xfrm>
        </p:spPr>
        <p:txBody>
          <a:bodyPr/>
          <a:lstStyle/>
          <a:p>
            <a:r>
              <a:rPr lang="ru-RU" i="1" dirty="0">
                <a:solidFill>
                  <a:schemeClr val="tx1"/>
                </a:solidFill>
              </a:rPr>
              <a:t>Ирина Михайловна Пивоварова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84" y="596697"/>
            <a:ext cx="1924180" cy="2472263"/>
          </a:xfrm>
        </p:spPr>
      </p:pic>
      <p:sp>
        <p:nvSpPr>
          <p:cNvPr id="5" name="Прямоугольник 4"/>
          <p:cNvSpPr/>
          <p:nvPr/>
        </p:nvSpPr>
        <p:spPr>
          <a:xfrm>
            <a:off x="7262869" y="6328120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2709503" cy="349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52427"/>
            <a:ext cx="2032169" cy="2628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553658"/>
            <a:ext cx="1800200" cy="26457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060" y="3553658"/>
            <a:ext cx="2026984" cy="264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1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92288" cy="990600"/>
          </a:xfrm>
        </p:spPr>
        <p:txBody>
          <a:bodyPr/>
          <a:lstStyle/>
          <a:p>
            <a:r>
              <a:rPr lang="ru-RU" i="1" dirty="0">
                <a:solidFill>
                  <a:schemeClr val="tx1"/>
                </a:solidFill>
              </a:rPr>
              <a:t>Ирина Михайловна Пивоварова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309227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2709503" cy="349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>
                <a:latin typeface="Cambria" pitchFamily="18" charset="0"/>
              </a:rPr>
              <a:t>«</a:t>
            </a:r>
            <a:r>
              <a:rPr lang="ru-RU" sz="3600" i="1" dirty="0" smtClean="0">
                <a:latin typeface="Cambria" pitchFamily="18" charset="0"/>
              </a:rPr>
              <a:t>Жила – была собака»  </a:t>
            </a:r>
          </a:p>
          <a:p>
            <a:pPr marL="0" indent="0" algn="ctr">
              <a:buNone/>
            </a:pPr>
            <a:r>
              <a:rPr lang="ru-RU" sz="3600" i="1" dirty="0"/>
              <a:t>с.128- 129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53" y="1962283"/>
            <a:ext cx="3915439" cy="429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5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92288" cy="990600"/>
          </a:xfrm>
        </p:spPr>
        <p:txBody>
          <a:bodyPr/>
          <a:lstStyle/>
          <a:p>
            <a:r>
              <a:rPr lang="ru-RU" i="1" dirty="0">
                <a:solidFill>
                  <a:schemeClr val="tx1"/>
                </a:solidFill>
              </a:rPr>
              <a:t>Ирина Михайловна Пивоварова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287779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2709503" cy="349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>
                <a:latin typeface="Cambria" pitchFamily="18" charset="0"/>
              </a:rPr>
              <a:t>«</a:t>
            </a:r>
            <a:r>
              <a:rPr lang="ru-RU" sz="3600" i="1" dirty="0" smtClean="0">
                <a:latin typeface="Cambria" pitchFamily="18" charset="0"/>
              </a:rPr>
              <a:t>Жила – была собака»  </a:t>
            </a:r>
          </a:p>
          <a:p>
            <a:pPr marL="0" indent="0" algn="ctr">
              <a:buNone/>
            </a:pPr>
            <a:r>
              <a:rPr lang="ru-RU" sz="3600" i="1" dirty="0"/>
              <a:t>с.128- 129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886356"/>
            <a:ext cx="3640609" cy="436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9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14400"/>
            <a:ext cx="2808312" cy="990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выразительного чтения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124200" y="1484784"/>
            <a:ext cx="5638800" cy="4611216"/>
          </a:xfrm>
        </p:spPr>
        <p:txBody>
          <a:bodyPr/>
          <a:lstStyle/>
          <a:p>
            <a:r>
              <a:rPr lang="ru-RU" sz="3600" b="1" dirty="0" smtClean="0"/>
              <a:t>Выразительность</a:t>
            </a:r>
          </a:p>
          <a:p>
            <a:endParaRPr lang="ru-RU" sz="3600" dirty="0"/>
          </a:p>
          <a:p>
            <a:r>
              <a:rPr lang="ru-RU" sz="3600" b="1" dirty="0" smtClean="0"/>
              <a:t>Правильность</a:t>
            </a:r>
          </a:p>
          <a:p>
            <a:endParaRPr lang="ru-RU" sz="3600" dirty="0"/>
          </a:p>
          <a:p>
            <a:r>
              <a:rPr lang="ru-RU" sz="3600" b="1" dirty="0"/>
              <a:t>Беглость</a:t>
            </a:r>
            <a:endParaRPr lang="ru-RU" sz="3600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432103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4" y="2964606"/>
            <a:ext cx="2664296" cy="217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2362200" cy="780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Итог урока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970689"/>
            <a:ext cx="2727358" cy="4144963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</a:t>
            </a:r>
            <a:r>
              <a:rPr lang="ru-RU" sz="1800" dirty="0" smtClean="0">
                <a:solidFill>
                  <a:schemeClr val="tx1"/>
                </a:solidFill>
              </a:rPr>
              <a:t>Какие </a:t>
            </a:r>
            <a:r>
              <a:rPr lang="ru-RU" sz="1800" dirty="0">
                <a:solidFill>
                  <a:schemeClr val="tx1"/>
                </a:solidFill>
              </a:rPr>
              <a:t>любопытные факты вы </a:t>
            </a:r>
            <a:r>
              <a:rPr lang="ru-RU" sz="1800" dirty="0" smtClean="0">
                <a:solidFill>
                  <a:schemeClr val="tx1"/>
                </a:solidFill>
              </a:rPr>
              <a:t>узнали?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      Мы </a:t>
            </a:r>
            <a:r>
              <a:rPr lang="ru-RU" sz="1800" dirty="0">
                <a:solidFill>
                  <a:schemeClr val="tx1"/>
                </a:solidFill>
              </a:rPr>
              <a:t>прочитали несколько произведений. Что объединяет все произведения? 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      Какой </a:t>
            </a:r>
            <a:r>
              <a:rPr lang="ru-RU" sz="1800" dirty="0">
                <a:solidFill>
                  <a:schemeClr val="tx1"/>
                </a:solidFill>
              </a:rPr>
              <a:t>важный вывод мы сделали, прочитав второе произведение?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/>
                </a:solidFill>
              </a:rPr>
              <a:t>Какая из пословиц подходит ко второму произведению</a:t>
            </a:r>
            <a:r>
              <a:rPr lang="ru-RU" i="1" dirty="0" smtClean="0">
                <a:solidFill>
                  <a:schemeClr val="tx2"/>
                </a:solidFill>
              </a:rPr>
              <a:t>?</a:t>
            </a:r>
          </a:p>
          <a:p>
            <a:pPr marL="0" indent="0" algn="ctr">
              <a:buNone/>
            </a:pPr>
            <a:endParaRPr lang="ru-RU" i="1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Не всякая собака кусает, которая лает</a:t>
            </a:r>
            <a:r>
              <a:rPr lang="ru-RU" sz="2400" dirty="0" smtClean="0"/>
              <a:t>.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Тощая собака - позор для хозяина.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Как ни вертись собака, а хвост сзади.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Собака привыкает к человеку, а кошка — к дому.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314673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1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5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864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Домашнее задание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Выразительно читать стихотворения.</a:t>
            </a:r>
          </a:p>
          <a:p>
            <a:r>
              <a:rPr lang="ru-RU" dirty="0" smtClean="0"/>
              <a:t>Подготовить рассказ о домашнем питомце.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439753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C:\Users\Murka\Desktop\девочка с кошк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52132"/>
            <a:ext cx="2650769" cy="298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24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Рефлексия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203848" y="1340768"/>
            <a:ext cx="5760640" cy="4395192"/>
          </a:xfrm>
        </p:spPr>
        <p:txBody>
          <a:bodyPr/>
          <a:lstStyle/>
          <a:p>
            <a:r>
              <a:rPr lang="ru-RU" sz="3200" dirty="0" smtClean="0"/>
              <a:t>Как прошёл урок?</a:t>
            </a:r>
          </a:p>
          <a:p>
            <a:endParaRPr lang="ru-RU" sz="3200" dirty="0" smtClean="0"/>
          </a:p>
          <a:p>
            <a:r>
              <a:rPr lang="ru-RU" sz="3200" dirty="0" smtClean="0"/>
              <a:t>Что узнали?</a:t>
            </a:r>
          </a:p>
          <a:p>
            <a:endParaRPr lang="ru-RU" sz="3200" dirty="0" smtClean="0"/>
          </a:p>
          <a:p>
            <a:r>
              <a:rPr lang="ru-RU" sz="3200" dirty="0" smtClean="0"/>
              <a:t>Что бы вы хотели ещё узнать?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287779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29000"/>
            <a:ext cx="2541520" cy="142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9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236296" y="6314673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65178" y="1412776"/>
            <a:ext cx="5400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 урок!</a:t>
            </a:r>
            <a:endParaRPr lang="ru-RU" sz="5400" b="1" dirty="0">
              <a:ln w="18000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933056"/>
            <a:ext cx="3456384" cy="213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6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50648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" pitchFamily="18" charset="0"/>
              </a:rPr>
              <a:t>Критерии оценки сочинений</a:t>
            </a:r>
            <a:endParaRPr lang="ru-RU" dirty="0">
              <a:latin typeface="Century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627784" y="843900"/>
            <a:ext cx="6279232" cy="5410200"/>
          </a:xfrm>
        </p:spPr>
        <p:txBody>
          <a:bodyPr/>
          <a:lstStyle/>
          <a:p>
            <a:r>
              <a:rPr lang="ru-RU" sz="2400" dirty="0"/>
              <a:t>• сочинение должно соответствовать теме; </a:t>
            </a:r>
            <a:endParaRPr lang="ru-RU" sz="2400" dirty="0" smtClean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• не должна быть нарушена последовательность в изложении; </a:t>
            </a:r>
            <a:endParaRPr lang="ru-RU" sz="2400" dirty="0" smtClean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• не должно быть частых повторения одних и тех же слов; </a:t>
            </a:r>
            <a:endParaRPr lang="ru-RU" sz="2400" dirty="0" smtClean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• слова должны употребляются точно в свойственном им значении;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6287779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3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30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2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740"/>
                            </p:stCondLst>
                            <p:childTnLst>
                              <p:par>
                                <p:cTn id="14" presetID="18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0024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Текст 1.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987824" y="660221"/>
            <a:ext cx="5919192" cy="54102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/>
              <a:t>У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 </a:t>
            </a:r>
            <a:r>
              <a:rPr lang="ru-RU" dirty="0"/>
              <a:t>очень тонкий слух. Она слышит даже шорохи, которые производят мыши, и сразу настораживается. У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 </a:t>
            </a:r>
            <a:r>
              <a:rPr lang="ru-RU" dirty="0"/>
              <a:t>острое зрение. Она очень чистоплотная, часто умывается. А почему? Она вылизывает не столько грязь, сколько свой собственный запах. Все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  </a:t>
            </a:r>
            <a:r>
              <a:rPr lang="ru-RU" dirty="0"/>
              <a:t>- охотники. Тело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 </a:t>
            </a:r>
            <a:r>
              <a:rPr lang="ru-RU" dirty="0"/>
              <a:t>мягкое, гибкое. Хвост длинный и пушистый. Ноги короткие, но сильные. Каждый палец вооружён острым выгнутым когтем.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 </a:t>
            </a:r>
            <a:r>
              <a:rPr lang="ru-RU" dirty="0"/>
              <a:t>умеет сделать свою лапу бархатной. Это очень независимое животное.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255087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4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0024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Текст 1.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987824" y="660221"/>
            <a:ext cx="5919192" cy="54102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У </a:t>
            </a:r>
            <a:r>
              <a:rPr lang="ru-RU" dirty="0" smtClean="0">
                <a:solidFill>
                  <a:srgbClr val="C00000"/>
                </a:solidFill>
              </a:rPr>
              <a:t>кошки</a:t>
            </a:r>
            <a:r>
              <a:rPr lang="ru-RU" dirty="0" smtClean="0"/>
              <a:t> </a:t>
            </a:r>
            <a:r>
              <a:rPr lang="ru-RU" dirty="0"/>
              <a:t>очень тонкий слух. Она слышит даже шорохи, которые производят мыши, и сразу </a:t>
            </a:r>
            <a:r>
              <a:rPr lang="ru-RU" dirty="0" smtClean="0"/>
              <a:t>настораживается.</a:t>
            </a:r>
            <a:r>
              <a:rPr lang="ru-RU" dirty="0"/>
              <a:t> У </a:t>
            </a:r>
            <a:r>
              <a:rPr lang="ru-RU" dirty="0">
                <a:solidFill>
                  <a:srgbClr val="C00000"/>
                </a:solidFill>
              </a:rPr>
              <a:t>кошки</a:t>
            </a:r>
            <a:r>
              <a:rPr lang="ru-RU" dirty="0"/>
              <a:t> острое зрение.</a:t>
            </a:r>
            <a:r>
              <a:rPr lang="ru-RU" dirty="0" smtClean="0"/>
              <a:t> Она </a:t>
            </a:r>
            <a:r>
              <a:rPr lang="ru-RU" dirty="0"/>
              <a:t>очень чистоплотная, часто умывается. А почему? Она вылизывает не столько грязь, сколько свой собственный запах. </a:t>
            </a:r>
            <a:r>
              <a:rPr lang="ru-RU" dirty="0" smtClean="0"/>
              <a:t>Все </a:t>
            </a:r>
            <a:r>
              <a:rPr lang="ru-RU" dirty="0" smtClean="0">
                <a:solidFill>
                  <a:srgbClr val="C00000"/>
                </a:solidFill>
              </a:rPr>
              <a:t>кошки</a:t>
            </a:r>
            <a:r>
              <a:rPr lang="ru-RU" dirty="0" smtClean="0"/>
              <a:t>  </a:t>
            </a:r>
            <a:r>
              <a:rPr lang="ru-RU" dirty="0"/>
              <a:t>- охотники. Т</a:t>
            </a:r>
            <a:r>
              <a:rPr lang="ru-RU" dirty="0" smtClean="0"/>
              <a:t>ело </a:t>
            </a:r>
            <a:r>
              <a:rPr lang="ru-RU" dirty="0" smtClean="0">
                <a:solidFill>
                  <a:srgbClr val="C00000"/>
                </a:solidFill>
              </a:rPr>
              <a:t>кошки</a:t>
            </a:r>
            <a:r>
              <a:rPr lang="ru-RU" dirty="0" smtClean="0"/>
              <a:t> </a:t>
            </a:r>
            <a:r>
              <a:rPr lang="ru-RU" dirty="0"/>
              <a:t>мягкое, гибкое. Хвост длинный и пушистый. Ноги короткие, но сильные. Каждый палец вооружён острым выгнутым когтем. </a:t>
            </a:r>
            <a:r>
              <a:rPr lang="ru-RU" dirty="0" smtClean="0">
                <a:solidFill>
                  <a:srgbClr val="C00000"/>
                </a:solidFill>
              </a:rPr>
              <a:t>Кошка</a:t>
            </a:r>
            <a:r>
              <a:rPr lang="ru-RU" dirty="0" smtClean="0"/>
              <a:t> </a:t>
            </a:r>
            <a:r>
              <a:rPr lang="ru-RU" dirty="0"/>
              <a:t>умеет сделать свою лапу бархатной. Это очень независимое животное.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6301226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64904"/>
            <a:ext cx="256490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7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Текст </a:t>
            </a:r>
            <a:r>
              <a:rPr lang="ru-RU" dirty="0" smtClean="0">
                <a:solidFill>
                  <a:schemeClr val="tx1"/>
                </a:solidFill>
              </a:rPr>
              <a:t>2.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……</a:t>
            </a:r>
            <a:r>
              <a:rPr lang="ru-RU" dirty="0" smtClean="0"/>
              <a:t> </a:t>
            </a:r>
            <a:r>
              <a:rPr lang="ru-RU" dirty="0"/>
              <a:t>– самый верный и преданный друг человека. Много-много лет назад наши предки приручили волка. Так волк проделал краткий путь и превратился в 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r>
              <a:rPr lang="ru-RU" dirty="0" smtClean="0"/>
              <a:t>, </a:t>
            </a:r>
            <a:r>
              <a:rPr lang="ru-RU" dirty="0"/>
              <a:t>которая верой и правдой стала служить человеку. </a:t>
            </a:r>
            <a:r>
              <a:rPr lang="ru-RU" dirty="0" smtClean="0">
                <a:solidFill>
                  <a:srgbClr val="C00000"/>
                </a:solidFill>
              </a:rPr>
              <a:t>…… </a:t>
            </a:r>
            <a:r>
              <a:rPr lang="ru-RU" dirty="0"/>
              <a:t>надежно защищала человеческое жилье, помогала пасти домашних животных, была верным помощником на охоте.  </a:t>
            </a:r>
          </a:p>
          <a:p>
            <a:pPr marL="0" indent="0" algn="just">
              <a:buNone/>
            </a:pPr>
            <a:r>
              <a:rPr lang="ru-RU" dirty="0"/>
              <a:t>	Сейчас </a:t>
            </a:r>
            <a:r>
              <a:rPr lang="ru-RU" dirty="0" smtClean="0">
                <a:solidFill>
                  <a:srgbClr val="C00000"/>
                </a:solidFill>
              </a:rPr>
              <a:t>…… </a:t>
            </a:r>
            <a:r>
              <a:rPr lang="ru-RU" dirty="0"/>
              <a:t>заводят, чтобы рядом был друг, любимое существо, о котором можно заботиться. Ни в коем случае нельзя обижать дворовых  </a:t>
            </a:r>
            <a:r>
              <a:rPr lang="ru-RU" dirty="0" smtClean="0">
                <a:solidFill>
                  <a:srgbClr val="C00000"/>
                </a:solidFill>
              </a:rPr>
              <a:t>……</a:t>
            </a:r>
            <a:r>
              <a:rPr lang="ru-RU" dirty="0" smtClean="0"/>
              <a:t>. </a:t>
            </a:r>
            <a:r>
              <a:rPr lang="ru-RU" dirty="0"/>
              <a:t>Они попали в беду, и их нужно жалеть и заботиться о них.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274332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Текст 2.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	Собака</a:t>
            </a:r>
            <a:r>
              <a:rPr lang="ru-RU" dirty="0" smtClean="0"/>
              <a:t> </a:t>
            </a:r>
            <a:r>
              <a:rPr lang="ru-RU" dirty="0"/>
              <a:t>– самый верный и преданный друг человека. Много-много лет назад наши предки приручили волка. Так волк проделал краткий путь и превратился в </a:t>
            </a:r>
            <a:r>
              <a:rPr lang="ru-RU" dirty="0" smtClean="0">
                <a:solidFill>
                  <a:srgbClr val="C00000"/>
                </a:solidFill>
              </a:rPr>
              <a:t>собаку</a:t>
            </a:r>
            <a:r>
              <a:rPr lang="ru-RU" dirty="0" smtClean="0"/>
              <a:t>, </a:t>
            </a:r>
            <a:r>
              <a:rPr lang="ru-RU" dirty="0"/>
              <a:t>которая верой и правдой стала служить человеку. </a:t>
            </a:r>
            <a:r>
              <a:rPr lang="ru-RU" dirty="0" smtClean="0">
                <a:solidFill>
                  <a:srgbClr val="C00000"/>
                </a:solidFill>
              </a:rPr>
              <a:t>Собака </a:t>
            </a:r>
            <a:r>
              <a:rPr lang="ru-RU" dirty="0" smtClean="0"/>
              <a:t>надежно </a:t>
            </a:r>
            <a:r>
              <a:rPr lang="ru-RU" dirty="0"/>
              <a:t>защищала человеческое жилье, помогала пасти домашних животных, была верным помощником на охоте. </a:t>
            </a:r>
            <a:r>
              <a:rPr lang="ru-RU" dirty="0" smtClean="0"/>
              <a:t>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Сейчас </a:t>
            </a:r>
            <a:r>
              <a:rPr lang="ru-RU" dirty="0" smtClean="0">
                <a:solidFill>
                  <a:srgbClr val="C00000"/>
                </a:solidFill>
              </a:rPr>
              <a:t>собаку </a:t>
            </a:r>
            <a:r>
              <a:rPr lang="ru-RU" dirty="0" smtClean="0"/>
              <a:t>заводят</a:t>
            </a:r>
            <a:r>
              <a:rPr lang="ru-RU" dirty="0"/>
              <a:t>, чтобы рядом был друг, любимое существо, о котором можно заботиться. Ни в коем случае нельзя обижать дворовых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собак</a:t>
            </a:r>
            <a:r>
              <a:rPr lang="ru-RU" dirty="0" smtClean="0"/>
              <a:t>. </a:t>
            </a:r>
            <a:r>
              <a:rPr lang="ru-RU" dirty="0"/>
              <a:t>Они попали в беду, и их нужно жалеть и заботиться о них.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6260884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1" y="2658907"/>
            <a:ext cx="2400102" cy="320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94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Тема урока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124200" y="1628800"/>
            <a:ext cx="5638800" cy="4467200"/>
          </a:xfrm>
        </p:spPr>
        <p:txBody>
          <a:bodyPr/>
          <a:lstStyle/>
          <a:p>
            <a:r>
              <a:rPr lang="ru-RU" dirty="0" smtClean="0"/>
              <a:t>О братьях наших меньших. О кошках и собаках.</a:t>
            </a:r>
          </a:p>
          <a:p>
            <a:r>
              <a:rPr lang="ru-RU" sz="2800" dirty="0" smtClean="0">
                <a:latin typeface="Cambria" pitchFamily="18" charset="0"/>
              </a:rPr>
              <a:t>Б</a:t>
            </a:r>
            <a:r>
              <a:rPr lang="ru-RU" sz="2800" dirty="0">
                <a:latin typeface="Cambria" pitchFamily="18" charset="0"/>
              </a:rPr>
              <a:t>. </a:t>
            </a:r>
            <a:r>
              <a:rPr lang="ru-RU" sz="2800" dirty="0" err="1">
                <a:latin typeface="Cambria" pitchFamily="18" charset="0"/>
              </a:rPr>
              <a:t>Заходер</a:t>
            </a:r>
            <a:r>
              <a:rPr lang="ru-RU" sz="2800" dirty="0">
                <a:latin typeface="Cambria" pitchFamily="18" charset="0"/>
              </a:rPr>
              <a:t> «Плачет киска в коридоре</a:t>
            </a:r>
            <a:r>
              <a:rPr lang="ru-RU" sz="2800" dirty="0" smtClean="0">
                <a:latin typeface="Cambria" pitchFamily="18" charset="0"/>
              </a:rPr>
              <a:t>».</a:t>
            </a:r>
          </a:p>
          <a:p>
            <a:r>
              <a:rPr lang="ru-RU" sz="2800" dirty="0" smtClean="0">
                <a:latin typeface="Cambria" pitchFamily="18" charset="0"/>
              </a:rPr>
              <a:t>И</a:t>
            </a:r>
            <a:r>
              <a:rPr lang="ru-RU" sz="2800" dirty="0">
                <a:latin typeface="Cambria" pitchFamily="18" charset="0"/>
              </a:rPr>
              <a:t>. Пивоварова «Жила - была </a:t>
            </a:r>
            <a:r>
              <a:rPr lang="ru-RU" sz="2800" dirty="0" smtClean="0">
                <a:latin typeface="Cambria" pitchFamily="18" charset="0"/>
              </a:rPr>
              <a:t>собака</a:t>
            </a:r>
            <a:r>
              <a:rPr lang="ru-RU" sz="2800" i="1" dirty="0" smtClean="0">
                <a:latin typeface="Cambria" pitchFamily="18" charset="0"/>
              </a:rPr>
              <a:t>».</a:t>
            </a:r>
            <a:r>
              <a:rPr lang="ru-RU" sz="2800" dirty="0">
                <a:latin typeface="Cambria" pitchFamily="18" charset="0"/>
              </a:rPr>
              <a:t/>
            </a:r>
            <a:br>
              <a:rPr lang="ru-RU" sz="2800" dirty="0">
                <a:latin typeface="Cambria" pitchFamily="18" charset="0"/>
              </a:rPr>
            </a:br>
            <a:r>
              <a:rPr lang="ru-RU" sz="2800" dirty="0">
                <a:latin typeface="Cambria" pitchFamily="18" charset="0"/>
              </a:rPr>
              <a:t/>
            </a:r>
            <a:br>
              <a:rPr lang="ru-RU" sz="2800" dirty="0">
                <a:latin typeface="Cambria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6274332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0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Задачи урока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dirty="0" smtClean="0"/>
              <a:t>Узнаем</a:t>
            </a:r>
            <a:r>
              <a:rPr lang="ru-RU" sz="3600" dirty="0"/>
              <a:t>: </a:t>
            </a:r>
            <a:r>
              <a:rPr lang="ru-RU" sz="3600" dirty="0" smtClean="0"/>
              <a:t>…</a:t>
            </a:r>
          </a:p>
          <a:p>
            <a:endParaRPr lang="ru-RU" sz="3600" dirty="0" smtClean="0"/>
          </a:p>
          <a:p>
            <a:r>
              <a:rPr lang="ru-RU" sz="3600" dirty="0" smtClean="0"/>
              <a:t>Научимся: …</a:t>
            </a:r>
          </a:p>
          <a:p>
            <a:endParaRPr lang="ru-RU" sz="3600" dirty="0"/>
          </a:p>
          <a:p>
            <a:r>
              <a:rPr lang="ru-RU" sz="3600" dirty="0" smtClean="0"/>
              <a:t>Будем </a:t>
            </a:r>
            <a:r>
              <a:rPr lang="ru-RU" sz="3600" dirty="0"/>
              <a:t>учиться: …</a:t>
            </a:r>
          </a:p>
          <a:p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6287779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7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14400"/>
            <a:ext cx="2736304" cy="990600"/>
          </a:xfrm>
        </p:spPr>
        <p:txBody>
          <a:bodyPr/>
          <a:lstStyle/>
          <a:p>
            <a:pPr algn="ctr"/>
            <a:r>
              <a:rPr lang="ru-RU" i="1" dirty="0">
                <a:solidFill>
                  <a:schemeClr val="tx1"/>
                </a:solidFill>
              </a:rPr>
              <a:t>Борис Владимирович </a:t>
            </a:r>
            <a:r>
              <a:rPr lang="ru-RU" i="1" dirty="0" err="1">
                <a:solidFill>
                  <a:schemeClr val="tx1"/>
                </a:solidFill>
              </a:rPr>
              <a:t>Заходер</a:t>
            </a:r>
            <a:r>
              <a:rPr lang="ru-RU" i="1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6260884"/>
            <a:ext cx="1699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Оберемко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 К. П.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9398">
            <a:off x="116337" y="2422612"/>
            <a:ext cx="2903826" cy="335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692697"/>
            <a:ext cx="170437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92696"/>
            <a:ext cx="155556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501" y="677678"/>
            <a:ext cx="1651963" cy="246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17032"/>
            <a:ext cx="1739948" cy="228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569" y="3717033"/>
            <a:ext cx="1716969" cy="228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001" y="3717033"/>
            <a:ext cx="1672104" cy="2284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64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457</TotalTime>
  <Words>377</Words>
  <Application>Microsoft Office PowerPoint</Application>
  <PresentationFormat>Экран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Официальная</vt:lpstr>
      <vt:lpstr>           «Б. Заходер «Плачет киска в коридоре», И. Пивоварова «Жила - была собака»    Открытый урок литературного чтения  системы «Школа России» во 2 классе.  </vt:lpstr>
      <vt:lpstr>Критерии оценки сочинений</vt:lpstr>
      <vt:lpstr>Текст 1.</vt:lpstr>
      <vt:lpstr>Текст 1.</vt:lpstr>
      <vt:lpstr>Текст 2.</vt:lpstr>
      <vt:lpstr>Текст 2.</vt:lpstr>
      <vt:lpstr>Тема урока</vt:lpstr>
      <vt:lpstr>Задачи урока</vt:lpstr>
      <vt:lpstr>Борис Владимирович Заходер </vt:lpstr>
      <vt:lpstr>Борис Владимирович Заходер </vt:lpstr>
      <vt:lpstr>Оценка выразительного чтения</vt:lpstr>
      <vt:lpstr>Ирина Михайловна Пивоварова </vt:lpstr>
      <vt:lpstr>Ирина Михайловна Пивоварова </vt:lpstr>
      <vt:lpstr>Ирина Михайловна Пивоварова </vt:lpstr>
      <vt:lpstr>Оценка выразительного чтения</vt:lpstr>
      <vt:lpstr>Итог урока</vt:lpstr>
      <vt:lpstr>Домашнее задание</vt:lpstr>
      <vt:lpstr>Рефлексия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«Б. Заходер «Плачет киска в коридоре», И. Пивоварова «Жила была собака»   Открытый урок литературного чтения  системы «Школа России» в 2 классе.</dc:title>
  <dc:creator>Murka</dc:creator>
  <cp:lastModifiedBy>Murka</cp:lastModifiedBy>
  <cp:revision>26</cp:revision>
  <dcterms:created xsi:type="dcterms:W3CDTF">2020-11-13T17:33:15Z</dcterms:created>
  <dcterms:modified xsi:type="dcterms:W3CDTF">2020-11-19T17:30:30Z</dcterms:modified>
</cp:coreProperties>
</file>