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8" r:id="rId3"/>
    <p:sldId id="269" r:id="rId4"/>
    <p:sldId id="270" r:id="rId5"/>
    <p:sldId id="271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E46C0A"/>
    <a:srgbClr val="CF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" y="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A9B98-4D01-4C11-9A4B-9959BA8993B7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017512-5174-4B4E-AF1E-B8E99E8BBFF0}">
      <dgm:prSet phldrT="[Текст]" custT="1"/>
      <dgm:spPr/>
      <dgm:t>
        <a:bodyPr/>
        <a:lstStyle/>
        <a:p>
          <a:r>
            <a:rPr lang="ru-RU" sz="2000" b="1" dirty="0" smtClean="0">
              <a:latin typeface="Century Gothic" pitchFamily="34" charset="0"/>
            </a:rPr>
            <a:t>«Вопрос-ответ»</a:t>
          </a:r>
          <a:endParaRPr lang="ru-RU" sz="2000" b="1" dirty="0">
            <a:latin typeface="Century Gothic" pitchFamily="34" charset="0"/>
          </a:endParaRPr>
        </a:p>
      </dgm:t>
    </dgm:pt>
    <dgm:pt modelId="{A53EDCF1-46EC-4781-8130-AE6D0BD89564}" type="parTrans" cxnId="{59F42C10-A58A-4027-9530-AC8662D10374}">
      <dgm:prSet/>
      <dgm:spPr/>
      <dgm:t>
        <a:bodyPr/>
        <a:lstStyle/>
        <a:p>
          <a:endParaRPr lang="ru-RU"/>
        </a:p>
      </dgm:t>
    </dgm:pt>
    <dgm:pt modelId="{3229BC67-B9C3-4427-8FD3-BF33DA5358A7}" type="sibTrans" cxnId="{59F42C10-A58A-4027-9530-AC8662D10374}">
      <dgm:prSet/>
      <dgm:spPr/>
      <dgm:t>
        <a:bodyPr/>
        <a:lstStyle/>
        <a:p>
          <a:endParaRPr lang="ru-RU"/>
        </a:p>
      </dgm:t>
    </dgm:pt>
    <dgm:pt modelId="{D52849E1-E3C3-4953-B0CC-71F5B175ECB3}">
      <dgm:prSet phldrT="[Текст]" custT="1"/>
      <dgm:spPr/>
      <dgm:t>
        <a:bodyPr/>
        <a:lstStyle/>
        <a:p>
          <a:r>
            <a:rPr lang="ru-RU" sz="2000" b="1" dirty="0" smtClean="0">
              <a:latin typeface="Century Gothic" pitchFamily="34" charset="0"/>
            </a:rPr>
            <a:t>«Перевертыши»</a:t>
          </a:r>
          <a:endParaRPr lang="ru-RU" sz="2000" b="1" dirty="0">
            <a:latin typeface="Century Gothic" pitchFamily="34" charset="0"/>
          </a:endParaRPr>
        </a:p>
      </dgm:t>
    </dgm:pt>
    <dgm:pt modelId="{614EBBF3-02F6-4E03-BE1E-2BC724993791}" type="parTrans" cxnId="{4A521167-3CF0-4969-A995-526D73BB2EF2}">
      <dgm:prSet/>
      <dgm:spPr/>
      <dgm:t>
        <a:bodyPr/>
        <a:lstStyle/>
        <a:p>
          <a:endParaRPr lang="ru-RU"/>
        </a:p>
      </dgm:t>
    </dgm:pt>
    <dgm:pt modelId="{0E23E626-CC02-4CA8-9EC4-8B05837E623E}" type="sibTrans" cxnId="{4A521167-3CF0-4969-A995-526D73BB2EF2}">
      <dgm:prSet/>
      <dgm:spPr/>
      <dgm:t>
        <a:bodyPr/>
        <a:lstStyle/>
        <a:p>
          <a:endParaRPr lang="ru-RU"/>
        </a:p>
      </dgm:t>
    </dgm:pt>
    <dgm:pt modelId="{D54F8A40-B919-42FC-A750-06D29B758CDC}">
      <dgm:prSet phldrT="[Текст]" custT="1"/>
      <dgm:spPr/>
      <dgm:t>
        <a:bodyPr/>
        <a:lstStyle/>
        <a:p>
          <a:r>
            <a:rPr lang="ru-RU" sz="2000" b="1" dirty="0" smtClean="0">
              <a:latin typeface="Century Gothic" pitchFamily="34" charset="0"/>
            </a:rPr>
            <a:t>«</a:t>
          </a:r>
          <a:r>
            <a:rPr lang="ru-RU" sz="2000" b="1" dirty="0" err="1" smtClean="0">
              <a:latin typeface="Century Gothic" pitchFamily="34" charset="0"/>
            </a:rPr>
            <a:t>Филворд</a:t>
          </a:r>
          <a:r>
            <a:rPr lang="ru-RU" sz="2000" b="1" dirty="0" smtClean="0">
              <a:latin typeface="Century Gothic" pitchFamily="34" charset="0"/>
            </a:rPr>
            <a:t>»</a:t>
          </a:r>
          <a:endParaRPr lang="ru-RU" sz="2000" b="1" dirty="0">
            <a:latin typeface="Century Gothic" pitchFamily="34" charset="0"/>
          </a:endParaRPr>
        </a:p>
      </dgm:t>
    </dgm:pt>
    <dgm:pt modelId="{83EF628B-B9F3-4B59-980B-6293CC17173A}" type="parTrans" cxnId="{ECFE5C14-383D-486B-84F8-43F29231BBBF}">
      <dgm:prSet/>
      <dgm:spPr/>
      <dgm:t>
        <a:bodyPr/>
        <a:lstStyle/>
        <a:p>
          <a:endParaRPr lang="ru-RU"/>
        </a:p>
      </dgm:t>
    </dgm:pt>
    <dgm:pt modelId="{93032BE7-636E-40C3-9230-BADA04F95FCE}" type="sibTrans" cxnId="{ECFE5C14-383D-486B-84F8-43F29231BBBF}">
      <dgm:prSet/>
      <dgm:spPr/>
      <dgm:t>
        <a:bodyPr/>
        <a:lstStyle/>
        <a:p>
          <a:endParaRPr lang="ru-RU"/>
        </a:p>
      </dgm:t>
    </dgm:pt>
    <dgm:pt modelId="{FDA3D8C7-E01D-402D-9BBB-F33AE5CA3740}">
      <dgm:prSet phldrT="[Текст]" custT="1"/>
      <dgm:spPr/>
      <dgm:t>
        <a:bodyPr/>
        <a:lstStyle/>
        <a:p>
          <a:r>
            <a:rPr lang="ru-RU" sz="2000" b="1" dirty="0" smtClean="0">
              <a:latin typeface="Century Gothic" pitchFamily="34" charset="0"/>
            </a:rPr>
            <a:t>«Крокодил»</a:t>
          </a:r>
          <a:endParaRPr lang="ru-RU" sz="2000" b="1" dirty="0">
            <a:latin typeface="Century Gothic" pitchFamily="34" charset="0"/>
          </a:endParaRPr>
        </a:p>
      </dgm:t>
    </dgm:pt>
    <dgm:pt modelId="{26580D78-D988-438D-B511-35956B78D9DF}" type="parTrans" cxnId="{4C9D6F22-0DF0-4D10-BB14-AD0DF8492105}">
      <dgm:prSet/>
      <dgm:spPr/>
      <dgm:t>
        <a:bodyPr/>
        <a:lstStyle/>
        <a:p>
          <a:endParaRPr lang="ru-RU"/>
        </a:p>
      </dgm:t>
    </dgm:pt>
    <dgm:pt modelId="{F8C1EA0C-6A86-4854-9F64-819B4FE53285}" type="sibTrans" cxnId="{4C9D6F22-0DF0-4D10-BB14-AD0DF8492105}">
      <dgm:prSet/>
      <dgm:spPr/>
      <dgm:t>
        <a:bodyPr/>
        <a:lstStyle/>
        <a:p>
          <a:endParaRPr lang="ru-RU"/>
        </a:p>
      </dgm:t>
    </dgm:pt>
    <dgm:pt modelId="{44D4D87B-600C-4639-A54D-F1A43481635F}">
      <dgm:prSet custT="1"/>
      <dgm:spPr/>
      <dgm:t>
        <a:bodyPr/>
        <a:lstStyle/>
        <a:p>
          <a:r>
            <a:rPr lang="ru-RU" sz="2000" b="1" dirty="0" smtClean="0">
              <a:latin typeface="Century Gothic" pitchFamily="34" charset="0"/>
            </a:rPr>
            <a:t>«Социальная реклама»</a:t>
          </a:r>
          <a:endParaRPr lang="ru-RU" sz="2000" b="1" dirty="0">
            <a:latin typeface="Century Gothic" pitchFamily="34" charset="0"/>
          </a:endParaRPr>
        </a:p>
      </dgm:t>
    </dgm:pt>
    <dgm:pt modelId="{17DB9DE6-F7F2-4C16-9F48-2595AA5DF8EF}" type="parTrans" cxnId="{C186912F-4939-414B-BE3D-633583F36180}">
      <dgm:prSet/>
      <dgm:spPr/>
      <dgm:t>
        <a:bodyPr/>
        <a:lstStyle/>
        <a:p>
          <a:endParaRPr lang="ru-RU"/>
        </a:p>
      </dgm:t>
    </dgm:pt>
    <dgm:pt modelId="{84D72184-B3D7-4CC0-8C5A-66AE343950CF}" type="sibTrans" cxnId="{C186912F-4939-414B-BE3D-633583F36180}">
      <dgm:prSet/>
      <dgm:spPr/>
      <dgm:t>
        <a:bodyPr/>
        <a:lstStyle/>
        <a:p>
          <a:endParaRPr lang="ru-RU"/>
        </a:p>
      </dgm:t>
    </dgm:pt>
    <dgm:pt modelId="{1149C1C0-AA6C-439C-9154-248CA8412FF0}" type="pres">
      <dgm:prSet presAssocID="{AF6A9B98-4D01-4C11-9A4B-9959BA8993B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998F32-607B-4643-923D-4440B2EE7A9D}" type="pres">
      <dgm:prSet presAssocID="{AF6A9B98-4D01-4C11-9A4B-9959BA8993B7}" presName="cycle" presStyleCnt="0"/>
      <dgm:spPr/>
    </dgm:pt>
    <dgm:pt modelId="{113BEE77-E6A4-4268-9DC2-5025190B840B}" type="pres">
      <dgm:prSet presAssocID="{74017512-5174-4B4E-AF1E-B8E99E8BBFF0}" presName="nodeFirstNode" presStyleLbl="node1" presStyleIdx="0" presStyleCnt="5" custRadScaleRad="100387" custRadScaleInc="-7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F169C-D950-4FAB-ADC5-0C6258D694C3}" type="pres">
      <dgm:prSet presAssocID="{3229BC67-B9C3-4427-8FD3-BF33DA5358A7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B071113-0988-433D-A258-A89BBC7F0FB0}" type="pres">
      <dgm:prSet presAssocID="{44D4D87B-600C-4639-A54D-F1A43481635F}" presName="nodeFollowingNodes" presStyleLbl="node1" presStyleIdx="1" presStyleCnt="5" custRadScaleRad="118065" custRadScaleInc="-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DEBDB-19DB-4E58-810C-306E98A92B14}" type="pres">
      <dgm:prSet presAssocID="{D52849E1-E3C3-4953-B0CC-71F5B175ECB3}" presName="nodeFollowingNodes" presStyleLbl="node1" presStyleIdx="2" presStyleCnt="5" custScaleX="116617" custRadScaleRad="102278" custRadScaleInc="-29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E9F11-6848-4751-A357-0C0FB6BC4E27}" type="pres">
      <dgm:prSet presAssocID="{D54F8A40-B919-42FC-A750-06D29B758CDC}" presName="nodeFollowingNodes" presStyleLbl="node1" presStyleIdx="3" presStyleCnt="5" custRadScaleRad="104384" custRadScaleInc="26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63EE2-A5A8-4487-9381-9D79011E4911}" type="pres">
      <dgm:prSet presAssocID="{FDA3D8C7-E01D-402D-9BBB-F33AE5CA3740}" presName="nodeFollowingNodes" presStyleLbl="node1" presStyleIdx="4" presStyleCnt="5" custRadScaleRad="110793" custRadScaleInc="2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F4B601-DD08-41B3-8036-9FFAC957F12F}" type="presOf" srcId="{AF6A9B98-4D01-4C11-9A4B-9959BA8993B7}" destId="{1149C1C0-AA6C-439C-9154-248CA8412FF0}" srcOrd="0" destOrd="0" presId="urn:microsoft.com/office/officeart/2005/8/layout/cycle3"/>
    <dgm:cxn modelId="{C186912F-4939-414B-BE3D-633583F36180}" srcId="{AF6A9B98-4D01-4C11-9A4B-9959BA8993B7}" destId="{44D4D87B-600C-4639-A54D-F1A43481635F}" srcOrd="1" destOrd="0" parTransId="{17DB9DE6-F7F2-4C16-9F48-2595AA5DF8EF}" sibTransId="{84D72184-B3D7-4CC0-8C5A-66AE343950CF}"/>
    <dgm:cxn modelId="{47EAB260-FA81-4BCF-9E51-3374BCB42506}" type="presOf" srcId="{D52849E1-E3C3-4953-B0CC-71F5B175ECB3}" destId="{51ADEBDB-19DB-4E58-810C-306E98A92B14}" srcOrd="0" destOrd="0" presId="urn:microsoft.com/office/officeart/2005/8/layout/cycle3"/>
    <dgm:cxn modelId="{4A521167-3CF0-4969-A995-526D73BB2EF2}" srcId="{AF6A9B98-4D01-4C11-9A4B-9959BA8993B7}" destId="{D52849E1-E3C3-4953-B0CC-71F5B175ECB3}" srcOrd="2" destOrd="0" parTransId="{614EBBF3-02F6-4E03-BE1E-2BC724993791}" sibTransId="{0E23E626-CC02-4CA8-9EC4-8B05837E623E}"/>
    <dgm:cxn modelId="{945182AC-6750-47A1-9749-0B150A8CDB40}" type="presOf" srcId="{44D4D87B-600C-4639-A54D-F1A43481635F}" destId="{7B071113-0988-433D-A258-A89BBC7F0FB0}" srcOrd="0" destOrd="0" presId="urn:microsoft.com/office/officeart/2005/8/layout/cycle3"/>
    <dgm:cxn modelId="{29D80CE9-8298-4128-81C6-921106A2E1A6}" type="presOf" srcId="{3229BC67-B9C3-4427-8FD3-BF33DA5358A7}" destId="{3A9F169C-D950-4FAB-ADC5-0C6258D694C3}" srcOrd="0" destOrd="0" presId="urn:microsoft.com/office/officeart/2005/8/layout/cycle3"/>
    <dgm:cxn modelId="{06EE1E61-4EC0-4CD0-A69F-EB15C8A2FE7A}" type="presOf" srcId="{D54F8A40-B919-42FC-A750-06D29B758CDC}" destId="{21AE9F11-6848-4751-A357-0C0FB6BC4E27}" srcOrd="0" destOrd="0" presId="urn:microsoft.com/office/officeart/2005/8/layout/cycle3"/>
    <dgm:cxn modelId="{ECFE5C14-383D-486B-84F8-43F29231BBBF}" srcId="{AF6A9B98-4D01-4C11-9A4B-9959BA8993B7}" destId="{D54F8A40-B919-42FC-A750-06D29B758CDC}" srcOrd="3" destOrd="0" parTransId="{83EF628B-B9F3-4B59-980B-6293CC17173A}" sibTransId="{93032BE7-636E-40C3-9230-BADA04F95FCE}"/>
    <dgm:cxn modelId="{59F42C10-A58A-4027-9530-AC8662D10374}" srcId="{AF6A9B98-4D01-4C11-9A4B-9959BA8993B7}" destId="{74017512-5174-4B4E-AF1E-B8E99E8BBFF0}" srcOrd="0" destOrd="0" parTransId="{A53EDCF1-46EC-4781-8130-AE6D0BD89564}" sibTransId="{3229BC67-B9C3-4427-8FD3-BF33DA5358A7}"/>
    <dgm:cxn modelId="{7EF9FA09-2D55-43C0-9901-6A09C16A3A17}" type="presOf" srcId="{74017512-5174-4B4E-AF1E-B8E99E8BBFF0}" destId="{113BEE77-E6A4-4268-9DC2-5025190B840B}" srcOrd="0" destOrd="0" presId="urn:microsoft.com/office/officeart/2005/8/layout/cycle3"/>
    <dgm:cxn modelId="{4C9D6F22-0DF0-4D10-BB14-AD0DF8492105}" srcId="{AF6A9B98-4D01-4C11-9A4B-9959BA8993B7}" destId="{FDA3D8C7-E01D-402D-9BBB-F33AE5CA3740}" srcOrd="4" destOrd="0" parTransId="{26580D78-D988-438D-B511-35956B78D9DF}" sibTransId="{F8C1EA0C-6A86-4854-9F64-819B4FE53285}"/>
    <dgm:cxn modelId="{C6434255-E94F-419D-9B39-6348222B6F16}" type="presOf" srcId="{FDA3D8C7-E01D-402D-9BBB-F33AE5CA3740}" destId="{7E163EE2-A5A8-4487-9381-9D79011E4911}" srcOrd="0" destOrd="0" presId="urn:microsoft.com/office/officeart/2005/8/layout/cycle3"/>
    <dgm:cxn modelId="{0467EDAB-8AC1-4918-91F5-A650F4CFAE1D}" type="presParOf" srcId="{1149C1C0-AA6C-439C-9154-248CA8412FF0}" destId="{70998F32-607B-4643-923D-4440B2EE7A9D}" srcOrd="0" destOrd="0" presId="urn:microsoft.com/office/officeart/2005/8/layout/cycle3"/>
    <dgm:cxn modelId="{143B5685-C3B5-4645-8E9C-37535B6B4605}" type="presParOf" srcId="{70998F32-607B-4643-923D-4440B2EE7A9D}" destId="{113BEE77-E6A4-4268-9DC2-5025190B840B}" srcOrd="0" destOrd="0" presId="urn:microsoft.com/office/officeart/2005/8/layout/cycle3"/>
    <dgm:cxn modelId="{A44019A4-3F53-4734-86CC-758191179E1E}" type="presParOf" srcId="{70998F32-607B-4643-923D-4440B2EE7A9D}" destId="{3A9F169C-D950-4FAB-ADC5-0C6258D694C3}" srcOrd="1" destOrd="0" presId="urn:microsoft.com/office/officeart/2005/8/layout/cycle3"/>
    <dgm:cxn modelId="{A0A9C0EF-EC1A-4468-9236-83150E5E6DCE}" type="presParOf" srcId="{70998F32-607B-4643-923D-4440B2EE7A9D}" destId="{7B071113-0988-433D-A258-A89BBC7F0FB0}" srcOrd="2" destOrd="0" presId="urn:microsoft.com/office/officeart/2005/8/layout/cycle3"/>
    <dgm:cxn modelId="{CB202DBE-1561-4987-B9D2-3401EF3A87E0}" type="presParOf" srcId="{70998F32-607B-4643-923D-4440B2EE7A9D}" destId="{51ADEBDB-19DB-4E58-810C-306E98A92B14}" srcOrd="3" destOrd="0" presId="urn:microsoft.com/office/officeart/2005/8/layout/cycle3"/>
    <dgm:cxn modelId="{341769FA-D31B-48D5-ABFE-5B0961BACEA8}" type="presParOf" srcId="{70998F32-607B-4643-923D-4440B2EE7A9D}" destId="{21AE9F11-6848-4751-A357-0C0FB6BC4E27}" srcOrd="4" destOrd="0" presId="urn:microsoft.com/office/officeart/2005/8/layout/cycle3"/>
    <dgm:cxn modelId="{2661C791-8169-40F4-B39D-055DBE1843C9}" type="presParOf" srcId="{70998F32-607B-4643-923D-4440B2EE7A9D}" destId="{7E163EE2-A5A8-4487-9381-9D79011E4911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F169C-D950-4FAB-ADC5-0C6258D694C3}">
      <dsp:nvSpPr>
        <dsp:cNvPr id="0" name=""/>
        <dsp:cNvSpPr/>
      </dsp:nvSpPr>
      <dsp:spPr>
        <a:xfrm>
          <a:off x="1829913" y="-29125"/>
          <a:ext cx="4516356" cy="4516356"/>
        </a:xfrm>
        <a:prstGeom prst="circularArrow">
          <a:avLst>
            <a:gd name="adj1" fmla="val 5544"/>
            <a:gd name="adj2" fmla="val 330680"/>
            <a:gd name="adj3" fmla="val 13762035"/>
            <a:gd name="adj4" fmla="val 17394424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3BEE77-E6A4-4268-9DC2-5025190B840B}">
      <dsp:nvSpPr>
        <dsp:cNvPr id="0" name=""/>
        <dsp:cNvSpPr/>
      </dsp:nvSpPr>
      <dsp:spPr>
        <a:xfrm>
          <a:off x="3024341" y="2"/>
          <a:ext cx="2127501" cy="10637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entury Gothic" pitchFamily="34" charset="0"/>
            </a:rPr>
            <a:t>«Вопрос-ответ»</a:t>
          </a:r>
          <a:endParaRPr lang="ru-RU" sz="2000" b="1" kern="1200" dirty="0">
            <a:latin typeface="Century Gothic" pitchFamily="34" charset="0"/>
          </a:endParaRPr>
        </a:p>
      </dsp:txBody>
      <dsp:txXfrm>
        <a:off x="3076269" y="51930"/>
        <a:ext cx="2023645" cy="959894"/>
      </dsp:txXfrm>
    </dsp:sp>
    <dsp:sp modelId="{7B071113-0988-433D-A258-A89BBC7F0FB0}">
      <dsp:nvSpPr>
        <dsp:cNvPr id="0" name=""/>
        <dsp:cNvSpPr/>
      </dsp:nvSpPr>
      <dsp:spPr>
        <a:xfrm>
          <a:off x="5328599" y="1224129"/>
          <a:ext cx="2127501" cy="1063750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entury Gothic" pitchFamily="34" charset="0"/>
            </a:rPr>
            <a:t>«Социальная реклама»</a:t>
          </a:r>
          <a:endParaRPr lang="ru-RU" sz="2000" b="1" kern="1200" dirty="0">
            <a:latin typeface="Century Gothic" pitchFamily="34" charset="0"/>
          </a:endParaRPr>
        </a:p>
      </dsp:txBody>
      <dsp:txXfrm>
        <a:off x="5380527" y="1276057"/>
        <a:ext cx="2023645" cy="959894"/>
      </dsp:txXfrm>
    </dsp:sp>
    <dsp:sp modelId="{51ADEBDB-19DB-4E58-810C-306E98A92B14}">
      <dsp:nvSpPr>
        <dsp:cNvPr id="0" name=""/>
        <dsp:cNvSpPr/>
      </dsp:nvSpPr>
      <dsp:spPr>
        <a:xfrm>
          <a:off x="4575760" y="3096349"/>
          <a:ext cx="2481028" cy="106375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entury Gothic" pitchFamily="34" charset="0"/>
            </a:rPr>
            <a:t>«Перевертыши»</a:t>
          </a:r>
          <a:endParaRPr lang="ru-RU" sz="2000" b="1" kern="1200" dirty="0">
            <a:latin typeface="Century Gothic" pitchFamily="34" charset="0"/>
          </a:endParaRPr>
        </a:p>
      </dsp:txBody>
      <dsp:txXfrm>
        <a:off x="4627688" y="3148277"/>
        <a:ext cx="2377172" cy="959894"/>
      </dsp:txXfrm>
    </dsp:sp>
    <dsp:sp modelId="{21AE9F11-6848-4751-A357-0C0FB6BC4E27}">
      <dsp:nvSpPr>
        <dsp:cNvPr id="0" name=""/>
        <dsp:cNvSpPr/>
      </dsp:nvSpPr>
      <dsp:spPr>
        <a:xfrm>
          <a:off x="1584175" y="3168341"/>
          <a:ext cx="2127501" cy="1063750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entury Gothic" pitchFamily="34" charset="0"/>
            </a:rPr>
            <a:t>«</a:t>
          </a:r>
          <a:r>
            <a:rPr lang="ru-RU" sz="2000" b="1" kern="1200" dirty="0" err="1" smtClean="0">
              <a:latin typeface="Century Gothic" pitchFamily="34" charset="0"/>
            </a:rPr>
            <a:t>Филворд</a:t>
          </a:r>
          <a:r>
            <a:rPr lang="ru-RU" sz="2000" b="1" kern="1200" dirty="0" smtClean="0">
              <a:latin typeface="Century Gothic" pitchFamily="34" charset="0"/>
            </a:rPr>
            <a:t>»</a:t>
          </a:r>
          <a:endParaRPr lang="ru-RU" sz="2000" b="1" kern="1200" dirty="0">
            <a:latin typeface="Century Gothic" pitchFamily="34" charset="0"/>
          </a:endParaRPr>
        </a:p>
      </dsp:txBody>
      <dsp:txXfrm>
        <a:off x="1636103" y="3220269"/>
        <a:ext cx="2023645" cy="959894"/>
      </dsp:txXfrm>
    </dsp:sp>
    <dsp:sp modelId="{7E163EE2-A5A8-4487-9381-9D79011E4911}">
      <dsp:nvSpPr>
        <dsp:cNvPr id="0" name=""/>
        <dsp:cNvSpPr/>
      </dsp:nvSpPr>
      <dsp:spPr>
        <a:xfrm>
          <a:off x="1152138" y="1224134"/>
          <a:ext cx="2127501" cy="106375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entury Gothic" pitchFamily="34" charset="0"/>
            </a:rPr>
            <a:t>«Крокодил»</a:t>
          </a:r>
          <a:endParaRPr lang="ru-RU" sz="2000" b="1" kern="1200" dirty="0">
            <a:latin typeface="Century Gothic" pitchFamily="34" charset="0"/>
          </a:endParaRPr>
        </a:p>
      </dsp:txBody>
      <dsp:txXfrm>
        <a:off x="1204066" y="1276062"/>
        <a:ext cx="2023645" cy="959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D35FB-0DCA-40B3-B80C-1BB09DD9738A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E0A24-8FF6-463F-ADA0-63EC824EAA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5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2F131-ED16-42C5-BADC-065065352045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BF002-8331-40AB-85CD-46BE6FF56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7786" r="52748"/>
          <a:stretch>
            <a:fillRect/>
          </a:stretch>
        </p:blipFill>
        <p:spPr bwMode="auto">
          <a:xfrm>
            <a:off x="-36512" y="0"/>
            <a:ext cx="309634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07904" y="22313"/>
            <a:ext cx="5940152" cy="980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949280"/>
            <a:ext cx="5940152" cy="908720"/>
          </a:xfrm>
          <a:prstGeom prst="rect">
            <a:avLst/>
          </a:prstGeom>
          <a:solidFill>
            <a:srgbClr val="CFC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15175" y="896939"/>
            <a:ext cx="5940152" cy="2754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3491880" y="1412776"/>
            <a:ext cx="5652120" cy="216024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>
              <a:defRPr/>
            </a:pPr>
            <a:r>
              <a:rPr lang="ru-RU" sz="2800" b="1" i="1" noProof="0" dirty="0" smtClean="0">
                <a:latin typeface="Century Gothic" pitchFamily="34" charset="0"/>
              </a:rPr>
              <a:t>Интерактивный урок</a:t>
            </a:r>
          </a:p>
          <a:p>
            <a:pPr lvl="0">
              <a:defRPr/>
            </a:pPr>
            <a:r>
              <a:rPr lang="ru-RU" sz="2800" b="1" i="1" noProof="0" dirty="0" smtClean="0">
                <a:latin typeface="Century Gothic" pitchFamily="34" charset="0"/>
              </a:rPr>
              <a:t>«Коррупция:</a:t>
            </a:r>
          </a:p>
          <a:p>
            <a:pPr lvl="0">
              <a:defRPr/>
            </a:pPr>
            <a:r>
              <a:rPr lang="ru-RU" sz="2800" b="1" i="1" dirty="0" smtClean="0">
                <a:latin typeface="Century Gothic" pitchFamily="34" charset="0"/>
              </a:rPr>
              <a:t>профилактика, методы борьбы</a:t>
            </a:r>
            <a:r>
              <a:rPr lang="ru-RU" sz="2800" b="1" i="1" noProof="0" dirty="0" smtClean="0">
                <a:latin typeface="Century Gothic" pitchFamily="34" charset="0"/>
              </a:rPr>
              <a:t>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1196752"/>
            <a:ext cx="216024" cy="26642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5229200"/>
            <a:ext cx="33843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г. Вологда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2019</a:t>
            </a:r>
          </a:p>
        </p:txBody>
      </p:sp>
      <p:pic>
        <p:nvPicPr>
          <p:cNvPr id="1027" name="Picture 3" descr="C:\Users\polyanskaya.tv\Pictures\gerb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68" y="188641"/>
            <a:ext cx="497283" cy="648072"/>
          </a:xfrm>
          <a:prstGeom prst="rect">
            <a:avLst/>
          </a:prstGeom>
          <a:noFill/>
        </p:spPr>
      </p:pic>
      <p:pic>
        <p:nvPicPr>
          <p:cNvPr id="15" name="Picture 2" descr="C:\Users\ptv\Pictures\russia_01.jpg"/>
          <p:cNvPicPr>
            <a:picLocks noChangeAspect="1" noChangeArrowheads="1"/>
          </p:cNvPicPr>
          <p:nvPr/>
        </p:nvPicPr>
        <p:blipFill>
          <a:blip r:embed="rId4" cstate="print"/>
          <a:srcRect t="27138" b="30853"/>
          <a:stretch>
            <a:fillRect/>
          </a:stretch>
        </p:blipFill>
        <p:spPr bwMode="auto">
          <a:xfrm>
            <a:off x="3131840" y="4869160"/>
            <a:ext cx="5940152" cy="9361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Группа 16"/>
          <p:cNvGrpSpPr>
            <a:grpSpLocks noChangeAspect="1"/>
          </p:cNvGrpSpPr>
          <p:nvPr/>
        </p:nvGrpSpPr>
        <p:grpSpPr>
          <a:xfrm>
            <a:off x="364756" y="866826"/>
            <a:ext cx="2876448" cy="2876447"/>
            <a:chOff x="-2764753" y="3418199"/>
            <a:chExt cx="2609023" cy="2609022"/>
          </a:xfrm>
        </p:grpSpPr>
        <p:sp>
          <p:nvSpPr>
            <p:cNvPr id="18" name="Овал 17"/>
            <p:cNvSpPr>
              <a:spLocks noChangeAspect="1"/>
            </p:cNvSpPr>
            <p:nvPr/>
          </p:nvSpPr>
          <p:spPr>
            <a:xfrm>
              <a:off x="-2764753" y="3418199"/>
              <a:ext cx="2609023" cy="2609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Picture 4" descr="http://depcult35.ru/templates/depcult35/images/bird_s.png"/>
            <p:cNvPicPr>
              <a:picLocks noChangeAspect="1" noChangeArrowheads="1"/>
            </p:cNvPicPr>
            <p:nvPr/>
          </p:nvPicPr>
          <p:blipFill>
            <a:blip r:embed="rId5" cstate="print"/>
            <a:srcRect r="3390" b="3390"/>
            <a:stretch>
              <a:fillRect/>
            </a:stretch>
          </p:blipFill>
          <p:spPr bwMode="auto">
            <a:xfrm>
              <a:off x="-2650442" y="3532510"/>
              <a:ext cx="2380400" cy="2380400"/>
            </a:xfrm>
            <a:prstGeom prst="ellipse">
              <a:avLst/>
            </a:prstGeom>
            <a:noFill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652120" y="6415326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5789803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Коррупция – это…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980728"/>
            <a:ext cx="784887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злоупотребление служебным положением;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дача взятки;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получение взятки;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злоупотребление полномочиями;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коммерческий подкуп;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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или любое другое незаконное использование человеком своего должностного положения вопреки законным интересам общества и государства в целях получения выгоды как для себя, так и для своих родственников или знакомых.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027" name="Picture 3" descr="http://world.lib.ru/img/t/tacenko_i_d/zda/kar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1" y="3573016"/>
            <a:ext cx="2956931" cy="2779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3" name="Picture 19" descr="http://kievvlast.com.ua/project/resources/2016/01/XWPJLRS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3593938"/>
            <a:ext cx="2956702" cy="2787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084168" y="6525344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5789803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Борьба с коррупцией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5445224"/>
            <a:ext cx="36724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Century Gothic" pitchFamily="34" charset="0"/>
                <a:cs typeface="Arial" pitchFamily="34" charset="0"/>
              </a:rPr>
              <a:t>Первый законодательный запрет совершения коррупционных действий был принят в царствование Ивана </a:t>
            </a:r>
            <a:r>
              <a:rPr lang="en-US" sz="1400" dirty="0" smtClean="0">
                <a:latin typeface="Century Gothic" pitchFamily="34" charset="0"/>
                <a:cs typeface="Arial" pitchFamily="34" charset="0"/>
              </a:rPr>
              <a:t>III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://900igr.net/up/datai/124896/0006-007-.jpg"/>
          <p:cNvPicPr>
            <a:picLocks noChangeAspect="1" noChangeArrowheads="1"/>
          </p:cNvPicPr>
          <p:nvPr/>
        </p:nvPicPr>
        <p:blipFill>
          <a:blip r:embed="rId5" cstate="print"/>
          <a:srcRect t="3438"/>
          <a:stretch>
            <a:fillRect/>
          </a:stretch>
        </p:blipFill>
        <p:spPr bwMode="auto">
          <a:xfrm>
            <a:off x="5292080" y="1124744"/>
            <a:ext cx="2982868" cy="4189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932040" y="5445224"/>
            <a:ext cx="36724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Century Gothic" pitchFamily="34" charset="0"/>
                <a:cs typeface="Arial" pitchFamily="34" charset="0"/>
              </a:rPr>
              <a:t>Во времена Ивана Грозного наказанием  за взяточничество была смертная казнь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6388" name="Picture 4" descr="http://b1.culture.ru/c/6713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1124744"/>
            <a:ext cx="2606489" cy="3427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2" name="Picture 8" descr="http://gradnauki.narod.ru/letopi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3912801"/>
            <a:ext cx="2088232" cy="146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63688" y="6525344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5789803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Борьба с коррупцией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88024" y="1844824"/>
            <a:ext cx="417646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Национальный план противодействия коррупции 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i="1" dirty="0" smtClean="0">
                <a:latin typeface="Century Gothic" pitchFamily="34" charset="0"/>
                <a:cs typeface="Arial" pitchFamily="34" charset="0"/>
              </a:rPr>
              <a:t>(утверждается Указом Президента РФ каждые 2 года, начиная с 2008 г.)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Федеральный закон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entury Gothic" pitchFamily="34" charset="0"/>
                <a:cs typeface="Arial" pitchFamily="34" charset="0"/>
              </a:rPr>
              <a:t>от 25 декабря 2008 г. № 273-ФЗ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«О противодействии коррупции»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://www.htpp.ru/upload/iblock/c7c/c7c6d801a091ac35a9bbf261d8047b0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196752"/>
            <a:ext cx="2358045" cy="1604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http://zdorov-vrn.ru/wp-content/uploads/2013/02/Zakon_protiv_korrupci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2060848"/>
            <a:ext cx="2129658" cy="3093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4" name="Picture 6" descr="https://im0-tub-ru.yandex.net/i?id=19c454ec4e0ae33a9ba39357b0e312e3&amp;n=13"/>
          <p:cNvPicPr>
            <a:picLocks noChangeAspect="1" noChangeArrowheads="1"/>
          </p:cNvPicPr>
          <p:nvPr/>
        </p:nvPicPr>
        <p:blipFill>
          <a:blip r:embed="rId7" cstate="print"/>
          <a:srcRect l="13263" t="7177" r="7159" b="13875"/>
          <a:stretch>
            <a:fillRect/>
          </a:stretch>
        </p:blipFill>
        <p:spPr bwMode="auto">
          <a:xfrm>
            <a:off x="2915816" y="4005064"/>
            <a:ext cx="1800200" cy="1650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5789803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Почему это касается каждого? 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772816"/>
            <a:ext cx="770485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r"/>
              <a:tabLst/>
            </a:pPr>
            <a:r>
              <a:rPr lang="ru-RU" sz="1600" dirty="0" smtClean="0">
                <a:latin typeface="Century Gothic" pitchFamily="34" charset="0"/>
              </a:rPr>
              <a:t> Мешает бизнесу, который не может успешно развиваться в коррумпированной системе;</a:t>
            </a:r>
          </a:p>
          <a:p>
            <a:pPr>
              <a:buFont typeface="Webdings" pitchFamily="18" charset="2"/>
              <a:buChar char="r"/>
            </a:pPr>
            <a:r>
              <a:rPr lang="ru-RU" sz="1600" dirty="0" smtClean="0">
                <a:latin typeface="Century Gothic" pitchFamily="34" charset="0"/>
              </a:rPr>
              <a:t> Влечет за собой сокращение объема денежных средств, которые правительство должно выплачивать трудящимся людям, а также расходовать на приобретение книг, медикаментов, компьютеров и т.д.);</a:t>
            </a:r>
          </a:p>
          <a:p>
            <a:pPr>
              <a:buFont typeface="Webdings" pitchFamily="18" charset="2"/>
              <a:buChar char="r"/>
            </a:pPr>
            <a:r>
              <a:rPr lang="ru-RU" sz="1600" dirty="0" smtClean="0">
                <a:latin typeface="Century Gothic" pitchFamily="34" charset="0"/>
              </a:rPr>
              <a:t> Приводит к тому, что не используются должным образом выделяемые из бюджета деньги на оказание социальных и медицинских услуг;</a:t>
            </a:r>
          </a:p>
          <a:p>
            <a:pPr>
              <a:buFont typeface="Webdings" pitchFamily="18" charset="2"/>
              <a:buChar char="r"/>
            </a:pPr>
            <a:r>
              <a:rPr lang="ru-RU" sz="1600" dirty="0" smtClean="0">
                <a:latin typeface="Century Gothic" pitchFamily="34" charset="0"/>
              </a:rPr>
              <a:t> Подрывает доверие к органам власти;</a:t>
            </a:r>
          </a:p>
          <a:p>
            <a:pPr>
              <a:buFont typeface="Webdings" pitchFamily="18" charset="2"/>
              <a:buChar char="r"/>
            </a:pPr>
            <a:r>
              <a:rPr lang="ru-RU" sz="1600" dirty="0" smtClean="0">
                <a:latin typeface="Century Gothic" pitchFamily="34" charset="0"/>
              </a:rPr>
              <a:t> Приводит к снижению благосостояния страны и уровня жизни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r"/>
              <a:tabLst/>
            </a:pPr>
            <a:endParaRPr lang="ru-RU" sz="1600" b="1" dirty="0" smtClean="0">
              <a:latin typeface="Century Gothic" pitchFamily="34" charset="0"/>
              <a:cs typeface="Arial" pitchFamily="34" charset="0"/>
            </a:endParaRP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ebdings" pitchFamily="18" charset="2"/>
              <a:buChar char="r"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115616" y="1052736"/>
            <a:ext cx="78843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b="1" dirty="0" smtClean="0">
                <a:latin typeface="Century Gothic" pitchFamily="34" charset="0"/>
              </a:rPr>
              <a:t>Коррупция оказывает свое негативное воздействие на тебя, даже если ты не сталкиваешься с ней напрямую. Так, коррупция:</a:t>
            </a: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b="1" dirty="0" smtClean="0">
              <a:latin typeface="Century Gothic" pitchFamily="34" charset="0"/>
              <a:cs typeface="Arial" pitchFamily="34" charset="0"/>
            </a:endParaRPr>
          </a:p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3074" name="Picture 2" descr="https://rb7.ru/system/images/image_links/550289/3AB6A417BBCB90A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2639619" cy="1980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https://a101.ru/media/press/promo/2/0008e169845215d38226f8843ca1b11e478ed89e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5229200"/>
            <a:ext cx="1839078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 descr="http://cdn.entropiaplanets.com/w/images/4/4e/Cros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93641">
            <a:off x="1392979" y="4261114"/>
            <a:ext cx="2720297" cy="2059321"/>
          </a:xfrm>
          <a:prstGeom prst="rect">
            <a:avLst/>
          </a:prstGeom>
          <a:noFill/>
        </p:spPr>
      </p:pic>
      <p:pic>
        <p:nvPicPr>
          <p:cNvPr id="3082" name="Picture 10" descr="https://a.d-cd.net/321cd75s-19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4087" y="4149080"/>
            <a:ext cx="3024335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63688" y="6525344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5789803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Антикоррупционный </a:t>
            </a:r>
            <a:r>
              <a:rPr lang="ru-RU" sz="2400" b="1" dirty="0" err="1" smtClean="0">
                <a:latin typeface="Century Gothic" pitchFamily="34" charset="0"/>
              </a:rPr>
              <a:t>квест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8" name="Схема 17"/>
          <p:cNvGraphicFramePr/>
          <p:nvPr/>
        </p:nvGraphicFramePr>
        <p:xfrm>
          <a:off x="539552" y="1340768"/>
          <a:ext cx="8460432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63688" y="6525344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908720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72008"/>
            <a:ext cx="6768752" cy="764704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Меры по профилактике и противодействию коррупции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5536" y="1196752"/>
          <a:ext cx="8568952" cy="4641278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8568952"/>
              </a:tblGrid>
              <a:tr h="78629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Информационная работа с населением, направленная на формирование в обществе нетерпимости к коррупционному поведению (в том числе за счет антикоррупционного просвещения)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241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Повышение прозрачности деятельности государственных структур </a:t>
                      </a:r>
                      <a:endParaRPr lang="ru-RU" sz="1500" b="1" dirty="0" smtClean="0">
                        <a:solidFill>
                          <a:schemeClr val="tx1"/>
                        </a:solidFill>
                        <a:latin typeface="Century Gothic" pitchFamily="34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(</a:t>
                      </a:r>
                      <a:r>
                        <a:rPr lang="ru-RU" sz="1200" b="1" i="1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информационная открытость)</a:t>
                      </a:r>
                      <a:endParaRPr lang="ru-RU" sz="1500" b="1" i="1" dirty="0">
                        <a:solidFill>
                          <a:schemeClr val="tx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852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Независимость средств массовой информации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241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Перевод государственных услуг в электронную форму, тем самым минимизируя взаимодействие граждан с государственными служащими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92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Антикоррупционная экспертиза правовых актов и их проектов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104838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Предъявление квалификационных требований к гражданам, претендующим на замещение государственных или муниципальных должностей и должностей государственной или муниципальной службы, а также проверка в установленном порядке сведений, представляемых указанными гражданами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8629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Развитие институтов общественного и парламентского контроля за соблюдением законодательства Российской Федерации о противодействии коррупции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Century Gothic" pitchFamily="34" charset="0"/>
                        <a:ea typeface="Times New Roman"/>
                      </a:endParaRPr>
                    </a:p>
                  </a:txBody>
                  <a:tcPr marL="65412" marR="6541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 descr="https://ds127.edusev.ru/uploads/1000/797/section/36328/06.11.jpg?151283674925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69388">
            <a:off x="-142678" y="5213635"/>
            <a:ext cx="1824203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63688" y="6525344"/>
            <a:ext cx="6624736" cy="2439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polyanskaya.tv\Pictures\fon_птички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50" r="87939"/>
          <a:stretch>
            <a:fillRect/>
          </a:stretch>
        </p:blipFill>
        <p:spPr bwMode="auto">
          <a:xfrm>
            <a:off x="40398" y="0"/>
            <a:ext cx="787186" cy="6810946"/>
          </a:xfrm>
          <a:prstGeom prst="rect">
            <a:avLst/>
          </a:prstGeom>
          <a:noFill/>
        </p:spPr>
      </p:pic>
      <p:pic>
        <p:nvPicPr>
          <p:cNvPr id="8" name="Picture 2" descr="C:\Users\ptv\Pictures\russia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9DBB"/>
              </a:clrFrom>
              <a:clrTo>
                <a:srgbClr val="809DBB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6886" b="31127"/>
          <a:stretch>
            <a:fillRect/>
          </a:stretch>
        </p:blipFill>
        <p:spPr bwMode="auto">
          <a:xfrm>
            <a:off x="2843808" y="5904656"/>
            <a:ext cx="4204811" cy="66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115616" y="836712"/>
            <a:ext cx="7884368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88640"/>
            <a:ext cx="72008" cy="6034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123728" y="260648"/>
            <a:ext cx="6768752" cy="504056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latin typeface="Century Gothic" pitchFamily="34" charset="0"/>
              </a:rPr>
              <a:t>Сообщи о коррупции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17" name="Picture 2" descr="http://social.d-group.ru/dbazar/wp-content/uploads/2014/12/LOGOTIP_ITOG_VOL-KRUZHEVO-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6632"/>
            <a:ext cx="693548" cy="683896"/>
          </a:xfrm>
          <a:prstGeom prst="rect">
            <a:avLst/>
          </a:prstGeom>
          <a:noFill/>
        </p:spPr>
      </p:pic>
      <p:sp>
        <p:nvSpPr>
          <p:cNvPr id="1029" name="AutoShape 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://veselahata.com/wp-content/gallery/karikatury/vvcf6gvc4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971600" y="1340768"/>
            <a:ext cx="792088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entury Gothic" pitchFamily="34" charset="0"/>
              </a:rPr>
              <a:t> Телефон «горячей линии»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23-02-03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Century Gothic" pitchFamily="34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Century Gothic" pitchFamily="34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entury Gothic" pitchFamily="34" charset="0"/>
              </a:rPr>
              <a:t>Адрес электронной почты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4000" b="1" dirty="0" smtClean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DGSkorr@gov35.ru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Century Gothic" pitchFamily="34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000" dirty="0" smtClean="0">
              <a:latin typeface="Century Gothic" pitchFamily="34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entury Gothic" pitchFamily="34" charset="0"/>
              </a:rPr>
              <a:t>Портал противодействия коррупции в Вологодской области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http://anticorrupt.gov35.ru/</a:t>
            </a:r>
            <a:endParaRPr lang="ru-RU" sz="3600" b="1" dirty="0" smtClean="0">
              <a:solidFill>
                <a:srgbClr val="C00000"/>
              </a:solidFill>
              <a:latin typeface="Century Gothic" pitchFamily="34" charset="0"/>
              <a:cs typeface="Arial" pitchFamily="34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22534" name="Picture 6" descr="http://composs.ru/wp-content/uploads/2015/11/keyboardandmouse_handsonkeyboard-1024x57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196752"/>
            <a:ext cx="3867283" cy="2160240"/>
          </a:xfrm>
          <a:prstGeom prst="rect">
            <a:avLst/>
          </a:prstGeom>
          <a:noFill/>
        </p:spPr>
      </p:pic>
      <p:pic>
        <p:nvPicPr>
          <p:cNvPr id="22530" name="Picture 2" descr="https://mysbor.ru/images/smartfieldsdata/22493/8423300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2852936"/>
            <a:ext cx="2519537" cy="189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2F2F2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382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polyanskaya.tv</dc:creator>
  <cp:lastModifiedBy>Саша</cp:lastModifiedBy>
  <cp:revision>192</cp:revision>
  <dcterms:created xsi:type="dcterms:W3CDTF">2016-04-01T06:43:54Z</dcterms:created>
  <dcterms:modified xsi:type="dcterms:W3CDTF">2021-06-08T12:42:10Z</dcterms:modified>
</cp:coreProperties>
</file>