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6" r:id="rId4"/>
    <p:sldId id="287" r:id="rId5"/>
    <p:sldId id="311" r:id="rId6"/>
    <p:sldId id="299" r:id="rId7"/>
    <p:sldId id="303" r:id="rId8"/>
    <p:sldId id="305" r:id="rId9"/>
    <p:sldId id="295" r:id="rId10"/>
    <p:sldId id="313" r:id="rId11"/>
    <p:sldId id="307" r:id="rId12"/>
    <p:sldId id="309" r:id="rId13"/>
    <p:sldId id="310" r:id="rId14"/>
    <p:sldId id="308" r:id="rId15"/>
    <p:sldId id="312" r:id="rId16"/>
    <p:sldId id="306" r:id="rId17"/>
    <p:sldId id="304" r:id="rId18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85" autoAdjust="0"/>
    <p:restoredTop sz="94660"/>
  </p:normalViewPr>
  <p:slideViewPr>
    <p:cSldViewPr snapToGrid="0">
      <p:cViewPr>
        <p:scale>
          <a:sx n="84" d="100"/>
          <a:sy n="84" d="100"/>
        </p:scale>
        <p:origin x="-2130" y="-78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15531-6A84-4AF2-9A33-335A828FA529}" type="datetimeFigureOut">
              <a:rPr lang="ru-RU" smtClean="0"/>
              <a:pPr/>
              <a:t>чт 24.10.19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0AE3F-1D3F-457B-B99A-704DA85E1C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107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15531-6A84-4AF2-9A33-335A828FA529}" type="datetimeFigureOut">
              <a:rPr lang="ru-RU" smtClean="0"/>
              <a:pPr/>
              <a:t>чт 24.10.19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0AE3F-1D3F-457B-B99A-704DA85E1C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3873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15531-6A84-4AF2-9A33-335A828FA529}" type="datetimeFigureOut">
              <a:rPr lang="ru-RU" smtClean="0"/>
              <a:pPr/>
              <a:t>чт 24.10.19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0AE3F-1D3F-457B-B99A-704DA85E1C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8918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15531-6A84-4AF2-9A33-335A828FA529}" type="datetimeFigureOut">
              <a:rPr lang="ru-RU" smtClean="0"/>
              <a:pPr/>
              <a:t>чт 24.10.19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0AE3F-1D3F-457B-B99A-704DA85E1C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2937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15531-6A84-4AF2-9A33-335A828FA529}" type="datetimeFigureOut">
              <a:rPr lang="ru-RU" smtClean="0"/>
              <a:pPr/>
              <a:t>чт 24.10.19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0AE3F-1D3F-457B-B99A-704DA85E1C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5651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15531-6A84-4AF2-9A33-335A828FA529}" type="datetimeFigureOut">
              <a:rPr lang="ru-RU" smtClean="0"/>
              <a:pPr/>
              <a:t>чт 24.10.19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0AE3F-1D3F-457B-B99A-704DA85E1C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0608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15531-6A84-4AF2-9A33-335A828FA529}" type="datetimeFigureOut">
              <a:rPr lang="ru-RU" smtClean="0"/>
              <a:pPr/>
              <a:t>чт 24.10.19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0AE3F-1D3F-457B-B99A-704DA85E1C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5486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15531-6A84-4AF2-9A33-335A828FA529}" type="datetimeFigureOut">
              <a:rPr lang="ru-RU" smtClean="0"/>
              <a:pPr/>
              <a:t>чт 24.10.19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0AE3F-1D3F-457B-B99A-704DA85E1C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78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15531-6A84-4AF2-9A33-335A828FA529}" type="datetimeFigureOut">
              <a:rPr lang="ru-RU" smtClean="0"/>
              <a:pPr/>
              <a:t>чт 24.10.19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0AE3F-1D3F-457B-B99A-704DA85E1C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35721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15531-6A84-4AF2-9A33-335A828FA529}" type="datetimeFigureOut">
              <a:rPr lang="ru-RU" smtClean="0"/>
              <a:pPr/>
              <a:t>чт 24.10.19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0AE3F-1D3F-457B-B99A-704DA85E1C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168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15531-6A84-4AF2-9A33-335A828FA529}" type="datetimeFigureOut">
              <a:rPr lang="ru-RU" smtClean="0"/>
              <a:pPr/>
              <a:t>чт 24.10.19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0AE3F-1D3F-457B-B99A-704DA85E1C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1837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15531-6A84-4AF2-9A33-335A828FA529}" type="datetimeFigureOut">
              <a:rPr lang="ru-RU" smtClean="0"/>
              <a:pPr/>
              <a:t>чт 24.10.19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0AE3F-1D3F-457B-B99A-704DA85E1C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396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1244" y="1264354"/>
            <a:ext cx="9144000" cy="1749779"/>
          </a:xfrm>
        </p:spPr>
        <p:txBody>
          <a:bodyPr>
            <a:normAutofit fontScale="85000" lnSpcReduction="20000"/>
          </a:bodyPr>
          <a:lstStyle/>
          <a:p>
            <a:r>
              <a:rPr lang="ru-RU" sz="4100" b="1" dirty="0" smtClean="0">
                <a:solidFill>
                  <a:srgbClr val="0070C0"/>
                </a:solidFill>
                <a:latin typeface="Comic Sans MS" pitchFamily="66" charset="0"/>
                <a:cs typeface="Times New Roman" pitchFamily="18" charset="0"/>
              </a:rPr>
              <a:t>Развивающая предметно-пространственная среда для успешной социализации дошкольников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в подготовительной к школе группе №06</a:t>
            </a:r>
            <a:endParaRPr lang="ru-RU" b="1" dirty="0" smtClean="0">
              <a:solidFill>
                <a:srgbClr val="0070C0"/>
              </a:solidFill>
              <a:latin typeface="Comic Sans MS" pitchFamily="66" charset="0"/>
              <a:cs typeface="Times New Roman" pitchFamily="18" charset="0"/>
            </a:endParaRPr>
          </a:p>
          <a:p>
            <a:endParaRPr lang="ru-RU" sz="4100" b="1" dirty="0">
              <a:solidFill>
                <a:srgbClr val="0070C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9572" y="158045"/>
            <a:ext cx="75670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 детский сад </a:t>
            </a:r>
            <a:r>
              <a:rPr lang="ru-RU" b="1" dirty="0" err="1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общеразвивающего</a:t>
            </a:r>
            <a:r>
              <a:rPr lang="ru-RU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вида с приоритетным осуществлением деятельности по художественно-эстетическому развитию детей №109</a:t>
            </a:r>
            <a:endParaRPr lang="ru-RU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93130" y="4194049"/>
            <a:ext cx="32976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Выполнили: воспитатели </a:t>
            </a:r>
            <a:r>
              <a:rPr lang="ru-RU" sz="2400" b="1" dirty="0" err="1" smtClean="0">
                <a:latin typeface="Monotype Corsiva" pitchFamily="66" charset="0"/>
              </a:rPr>
              <a:t>Таранюк</a:t>
            </a:r>
            <a:r>
              <a:rPr lang="ru-RU" sz="2400" b="1" dirty="0" smtClean="0">
                <a:latin typeface="Monotype Corsiva" pitchFamily="66" charset="0"/>
              </a:rPr>
              <a:t> М.В.</a:t>
            </a:r>
          </a:p>
          <a:p>
            <a:r>
              <a:rPr lang="ru-RU" sz="2400" b="1" dirty="0" err="1" smtClean="0">
                <a:latin typeface="Monotype Corsiva" pitchFamily="66" charset="0"/>
              </a:rPr>
              <a:t>Мусиенко</a:t>
            </a:r>
            <a:r>
              <a:rPr lang="ru-RU" sz="2400" b="1" dirty="0" smtClean="0">
                <a:latin typeface="Monotype Corsiva" pitchFamily="66" charset="0"/>
              </a:rPr>
              <a:t> Е.А..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85155" y="6152444"/>
            <a:ext cx="4797778" cy="50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Комсомольск-на-Амуре</a:t>
            </a:r>
          </a:p>
          <a:p>
            <a:pPr algn="ctr"/>
            <a:r>
              <a:rPr lang="ru-RU" b="1" dirty="0" smtClean="0"/>
              <a:t>2019г.</a:t>
            </a:r>
            <a:endParaRPr lang="ru-RU" b="1" dirty="0"/>
          </a:p>
        </p:txBody>
      </p:sp>
      <p:pic>
        <p:nvPicPr>
          <p:cNvPr id="7" name="Рисунок 6" descr="C:\Users\User\AppData\Local\Microsoft\Windows\Temporary Internet Files\Content.Word\IMG-20191021-WA0016.jpg"/>
          <p:cNvPicPr/>
          <p:nvPr/>
        </p:nvPicPr>
        <p:blipFill>
          <a:blip r:embed="rId4" cstate="print"/>
          <a:srcRect t="2723" r="-59" b="6152"/>
          <a:stretch>
            <a:fillRect/>
          </a:stretch>
        </p:blipFill>
        <p:spPr bwMode="auto">
          <a:xfrm>
            <a:off x="1101074" y="3089310"/>
            <a:ext cx="4227279" cy="28486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491522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5644" y="237067"/>
            <a:ext cx="7518400" cy="110366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Центр труда</a:t>
            </a:r>
            <a:endParaRPr lang="ru-RU" sz="3200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User\Desktop\IMG-20191009-WA0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199" y="941681"/>
            <a:ext cx="4334933" cy="57799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User\Desktop\IMG-20191014-WA0010.jpg"/>
          <p:cNvPicPr>
            <a:picLocks noChangeAspect="1" noChangeArrowheads="1"/>
          </p:cNvPicPr>
          <p:nvPr/>
        </p:nvPicPr>
        <p:blipFill>
          <a:blip r:embed="rId4" cstate="print"/>
          <a:srcRect t="12806" r="4457"/>
          <a:stretch>
            <a:fillRect/>
          </a:stretch>
        </p:blipFill>
        <p:spPr bwMode="auto">
          <a:xfrm>
            <a:off x="4955821" y="1501420"/>
            <a:ext cx="4120446" cy="5013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User\Desktop\IMG-20191009-WA0015.jpg"/>
          <p:cNvPicPr/>
          <p:nvPr/>
        </p:nvPicPr>
        <p:blipFill>
          <a:blip r:embed="rId5" cstate="print">
            <a:lum bright="10000" contrast="20000"/>
          </a:blip>
          <a:srcRect t="5981" r="1431" b="30181"/>
          <a:stretch>
            <a:fillRect/>
          </a:stretch>
        </p:blipFill>
        <p:spPr bwMode="auto">
          <a:xfrm>
            <a:off x="7631289" y="169334"/>
            <a:ext cx="2094089" cy="18626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4538134" y="6220179"/>
            <a:ext cx="2122311" cy="4289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 группе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5644" y="237067"/>
            <a:ext cx="7518400" cy="110366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Центр сюжетно-ролевых игр</a:t>
            </a:r>
            <a:endParaRPr lang="ru-RU" sz="3200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D:\Личные Файлы\НАША СЕМЬЯ\IMG-20190213-WA0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733" y="1107252"/>
            <a:ext cx="4143021" cy="55240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User\Desktop\СРЕДА\IMG-20191016-WA0070.jpg"/>
          <p:cNvPicPr/>
          <p:nvPr/>
        </p:nvPicPr>
        <p:blipFill>
          <a:blip r:embed="rId4" cstate="print">
            <a:lum contrast="10000"/>
          </a:blip>
          <a:srcRect l="8248" t="12906" r="10411" b="25280"/>
          <a:stretch>
            <a:fillRect/>
          </a:stretch>
        </p:blipFill>
        <p:spPr bwMode="auto">
          <a:xfrm>
            <a:off x="5283199" y="1023175"/>
            <a:ext cx="3973689" cy="5569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377245" y="6265333"/>
            <a:ext cx="2517422" cy="428978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«</a:t>
            </a:r>
            <a:r>
              <a:rPr lang="ru-RU" b="1" dirty="0" err="1" smtClean="0">
                <a:latin typeface="Arial Black" pitchFamily="34" charset="0"/>
              </a:rPr>
              <a:t>Мы-военные</a:t>
            </a:r>
            <a:r>
              <a:rPr lang="ru-RU" b="1" dirty="0" smtClean="0">
                <a:latin typeface="Arial Black" pitchFamily="34" charset="0"/>
              </a:rPr>
              <a:t>»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79067" y="6293555"/>
            <a:ext cx="2517422" cy="428978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«Такси»</a:t>
            </a:r>
            <a:endParaRPr lang="ru-RU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5644" y="0"/>
            <a:ext cx="7518400" cy="89182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Центр сюжетно-ролевых игр</a:t>
            </a:r>
            <a:endParaRPr lang="ru-RU" sz="3200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User\Desktop\IMG_20190204_181223.jpg"/>
          <p:cNvPicPr/>
          <p:nvPr/>
        </p:nvPicPr>
        <p:blipFill>
          <a:blip r:embed="rId3" cstate="print"/>
          <a:srcRect l="12029" b="2243"/>
          <a:stretch>
            <a:fillRect/>
          </a:stretch>
        </p:blipFill>
        <p:spPr bwMode="auto">
          <a:xfrm>
            <a:off x="146755" y="894802"/>
            <a:ext cx="4769556" cy="39368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User\Desktop\IMG-20191021-WA001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5849" y="2460978"/>
            <a:ext cx="5340151" cy="41881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1095022" y="4786489"/>
            <a:ext cx="2517422" cy="428978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«ДПС»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8578" y="6231467"/>
            <a:ext cx="2517422" cy="428978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«Школа»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57421" y="598311"/>
            <a:ext cx="4713111" cy="173848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300"/>
                </a:solidFill>
                <a:latin typeface="Comic Sans MS" pitchFamily="66" charset="0"/>
              </a:rPr>
              <a:t>В сюжетно-ролевых играх дети усваивают </a:t>
            </a:r>
            <a:r>
              <a:rPr lang="ru-RU" sz="1400" b="1" dirty="0" smtClean="0">
                <a:solidFill>
                  <a:srgbClr val="003300"/>
                </a:solidFill>
                <a:latin typeface="Comic Sans MS" pitchFamily="66" charset="0"/>
              </a:rPr>
              <a:t>социальные роли</a:t>
            </a:r>
            <a:r>
              <a:rPr lang="ru-RU" sz="1400" dirty="0" smtClean="0">
                <a:solidFill>
                  <a:srgbClr val="003300"/>
                </a:solidFill>
                <a:latin typeface="Comic Sans MS" pitchFamily="66" charset="0"/>
              </a:rPr>
              <a:t>, способы взаимодействия, правила поведения в обществе, приобретают различные </a:t>
            </a:r>
            <a:r>
              <a:rPr lang="ru-RU" sz="1400" b="1" dirty="0" smtClean="0">
                <a:solidFill>
                  <a:srgbClr val="003300"/>
                </a:solidFill>
                <a:latin typeface="Comic Sans MS" pitchFamily="66" charset="0"/>
              </a:rPr>
              <a:t>социально значимые качества</a:t>
            </a:r>
            <a:r>
              <a:rPr lang="ru-RU" sz="1400" dirty="0" smtClean="0">
                <a:solidFill>
                  <a:srgbClr val="003300"/>
                </a:solidFill>
                <a:latin typeface="Comic Sans MS" pitchFamily="66" charset="0"/>
              </a:rPr>
              <a:t>, а также в процессе совместных игр со сверстниками, у </a:t>
            </a:r>
            <a:r>
              <a:rPr lang="ru-RU" sz="1400" b="1" dirty="0" smtClean="0">
                <a:solidFill>
                  <a:srgbClr val="003300"/>
                </a:solidFill>
                <a:latin typeface="Comic Sans MS" pitchFamily="66" charset="0"/>
              </a:rPr>
              <a:t>ребёнка</a:t>
            </a:r>
            <a:r>
              <a:rPr lang="ru-RU" sz="1400" dirty="0" smtClean="0">
                <a:solidFill>
                  <a:srgbClr val="003300"/>
                </a:solidFill>
                <a:latin typeface="Comic Sans MS" pitchFamily="66" charset="0"/>
              </a:rPr>
              <a:t> формируются важнейшие коммуникативные качества, необходимые ему в сфере общения и межличностного взаимодействия.</a:t>
            </a:r>
            <a:endParaRPr lang="ru-RU" sz="1400" dirty="0">
              <a:solidFill>
                <a:srgbClr val="0033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3333" y="0"/>
            <a:ext cx="6445956" cy="77893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Центр режиссерских игр</a:t>
            </a:r>
            <a:endParaRPr lang="ru-RU" sz="2000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User\Desktop\СРЕДА\IMG_20181127_1819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912" y="158041"/>
            <a:ext cx="2833510" cy="3793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AppData\Local\Temp\7zO02246261\20181130_132652.jpg"/>
          <p:cNvPicPr/>
          <p:nvPr/>
        </p:nvPicPr>
        <p:blipFill>
          <a:blip r:embed="rId4" cstate="print">
            <a:lum contrast="20000"/>
          </a:blip>
          <a:srcRect l="15460" t="3301" r="19486" b="2607"/>
          <a:stretch>
            <a:fillRect/>
          </a:stretch>
        </p:blipFill>
        <p:spPr bwMode="auto">
          <a:xfrm>
            <a:off x="316581" y="4201541"/>
            <a:ext cx="3611952" cy="248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496712" y="3826933"/>
            <a:ext cx="2054578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«Космодром»</a:t>
            </a:r>
            <a:endParaRPr lang="ru-RU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56355" y="6553200"/>
            <a:ext cx="2506133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«Дорога» и«Гараж»</a:t>
            </a:r>
            <a:endParaRPr lang="ru-RU" b="1" dirty="0"/>
          </a:p>
        </p:txBody>
      </p:sp>
      <p:pic>
        <p:nvPicPr>
          <p:cNvPr id="14" name="Рисунок 13" descr="C:\Users\User\Desktop\IMG-20191021-WA0005.jpg"/>
          <p:cNvPicPr/>
          <p:nvPr/>
        </p:nvPicPr>
        <p:blipFill>
          <a:blip r:embed="rId5" cstate="print"/>
          <a:srcRect t="10153" b="2892"/>
          <a:stretch>
            <a:fillRect/>
          </a:stretch>
        </p:blipFill>
        <p:spPr bwMode="auto">
          <a:xfrm>
            <a:off x="3348349" y="566481"/>
            <a:ext cx="2860540" cy="344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>
            <a:off x="6651094" y="153105"/>
            <a:ext cx="3079928" cy="4106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Скругленный прямоугольник 11"/>
          <p:cNvSpPr/>
          <p:nvPr/>
        </p:nvSpPr>
        <p:spPr>
          <a:xfrm>
            <a:off x="3787423" y="3866443"/>
            <a:ext cx="2054578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«Деревня»</a:t>
            </a:r>
            <a:endParaRPr lang="ru-RU" b="1" dirty="0"/>
          </a:p>
        </p:txBody>
      </p:sp>
      <p:pic>
        <p:nvPicPr>
          <p:cNvPr id="16" name="Рисунок 15" descr="C:\Users\User\AppData\Local\Microsoft\Windows\Temporary Internet Files\Content.Word\IMG-20191021-WA0009.jpg"/>
          <p:cNvPicPr/>
          <p:nvPr/>
        </p:nvPicPr>
        <p:blipFill>
          <a:blip r:embed="rId7" cstate="print">
            <a:lum contrast="20000"/>
          </a:blip>
          <a:srcRect r="-18" b="11634"/>
          <a:stretch>
            <a:fillRect/>
          </a:stretch>
        </p:blipFill>
        <p:spPr bwMode="auto">
          <a:xfrm>
            <a:off x="4507570" y="4213959"/>
            <a:ext cx="3744608" cy="2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6807199" y="4041420"/>
            <a:ext cx="2771423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«Звери лесов и пустынь</a:t>
            </a:r>
            <a:endParaRPr lang="ru-RU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040489" y="6553200"/>
            <a:ext cx="2737555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«Военная база»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9466" y="237067"/>
            <a:ext cx="7134577" cy="63217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Уголок уединения</a:t>
            </a:r>
            <a:endParaRPr lang="ru-RU" sz="2400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IMG-20191011-WA0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844" y="727190"/>
            <a:ext cx="4289778" cy="5719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User\Desktop\IMG-20191011-WA00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6443" y="756355"/>
            <a:ext cx="4305301" cy="5740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485423" y="5949244"/>
            <a:ext cx="8974666" cy="90875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«Уголок уединения» - это место, где ребёнок может успокоиться, расслабиться, поиграть с любимой игрушкой, рассмотреть фотографии, книги, «позвонить» маме или просто помечтать.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237067"/>
            <a:ext cx="6355644" cy="63217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Уголок дня рождения</a:t>
            </a:r>
            <a:endParaRPr lang="ru-RU" sz="2800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User\Desktop\СРЕДА\IMG-20191016-WA00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8882" y="834527"/>
            <a:ext cx="6827118" cy="5109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User\Desktop\IMG-20191010-WA0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89562"/>
            <a:ext cx="4210755" cy="5614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Блок-схема: перфолента 6"/>
          <p:cNvSpPr/>
          <p:nvPr/>
        </p:nvSpPr>
        <p:spPr>
          <a:xfrm>
            <a:off x="5508978" y="959556"/>
            <a:ext cx="3454400" cy="632178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Comic Sans MS" pitchFamily="66" charset="0"/>
              </a:rPr>
              <a:t>Каравай, каравай…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3200" y="5712178"/>
            <a:ext cx="9556044" cy="11458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Наших </a:t>
            </a:r>
            <a:r>
              <a:rPr lang="ru-RU" b="1" dirty="0" smtClean="0"/>
              <a:t>именинников</a:t>
            </a:r>
            <a:r>
              <a:rPr lang="ru-RU" dirty="0" smtClean="0"/>
              <a:t> мы поздравляем добрыми пожеланиями : надуваем воздушный шарик, передаем его друг другу и  каждый ребенок желает что-то свое, от всего сердца; громко кричим :  "С </a:t>
            </a:r>
            <a:r>
              <a:rPr lang="ru-RU" b="1" dirty="0" smtClean="0"/>
              <a:t>днем рождения» , </a:t>
            </a:r>
            <a:r>
              <a:rPr lang="ru-RU" dirty="0" smtClean="0"/>
              <a:t>крепко обнимаем именинника; а потом идем пить чай с угощением. 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1989" y="1557868"/>
            <a:ext cx="8218311" cy="345439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</a:t>
            </a:r>
            <a:r>
              <a:rPr lang="ru-RU" dirty="0" smtClean="0">
                <a:latin typeface="Comic Sans MS" pitchFamily="66" charset="0"/>
              </a:rPr>
              <a:t>Таким образом, создавая </a:t>
            </a:r>
            <a:r>
              <a:rPr lang="ru-RU" b="1" dirty="0" smtClean="0">
                <a:latin typeface="Comic Sans MS" pitchFamily="66" charset="0"/>
              </a:rPr>
              <a:t>развивающую предметно-пространственную среду</a:t>
            </a:r>
            <a:r>
              <a:rPr lang="ru-RU" dirty="0" smtClean="0">
                <a:latin typeface="Comic Sans MS" pitchFamily="66" charset="0"/>
              </a:rPr>
              <a:t>, как </a:t>
            </a:r>
            <a:r>
              <a:rPr lang="ru-RU" b="1" dirty="0" smtClean="0">
                <a:latin typeface="Comic Sans MS" pitchFamily="66" charset="0"/>
              </a:rPr>
              <a:t>условие успешной социализации ребёнка дошкольника</a:t>
            </a:r>
            <a:r>
              <a:rPr lang="ru-RU" dirty="0" smtClean="0">
                <a:latin typeface="Comic Sans MS" pitchFamily="66" charset="0"/>
              </a:rPr>
              <a:t>, необходимо учитывать психологические основы конструктивного взаимодействия участников воспитательно-образовательного процесса, дизайн и эргономику современной </a:t>
            </a:r>
            <a:r>
              <a:rPr lang="ru-RU" b="1" dirty="0" smtClean="0">
                <a:latin typeface="Comic Sans MS" pitchFamily="66" charset="0"/>
              </a:rPr>
              <a:t>среды</a:t>
            </a:r>
            <a:r>
              <a:rPr lang="ru-RU" dirty="0" smtClean="0">
                <a:latin typeface="Comic Sans MS" pitchFamily="66" charset="0"/>
              </a:rPr>
              <a:t> дошкольного учреждения и психологические особенности возрастной группы, на которую нацелена данная </a:t>
            </a:r>
            <a:r>
              <a:rPr lang="ru-RU" b="1" dirty="0" smtClean="0">
                <a:latin typeface="Comic Sans MS" pitchFamily="66" charset="0"/>
              </a:rPr>
              <a:t>среда</a:t>
            </a:r>
            <a:r>
              <a:rPr lang="ru-RU" dirty="0" smtClean="0">
                <a:latin typeface="Comic Sans MS" pitchFamily="66" charset="0"/>
              </a:rPr>
              <a:t>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Заключение</a:t>
            </a:r>
            <a:endParaRPr lang="ru-RU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212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3276" y="296775"/>
            <a:ext cx="5857346" cy="941741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Личные Файлы\НОВЫЙ НАБОР 2016 ФОТО\IMG-20190218-WA0000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668" t="5490" b="7615"/>
          <a:stretch>
            <a:fillRect/>
          </a:stretch>
        </p:blipFill>
        <p:spPr bwMode="auto">
          <a:xfrm rot="16200000">
            <a:off x="2271789" y="-530796"/>
            <a:ext cx="5368066" cy="853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93212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0400" y="361244"/>
            <a:ext cx="9245600" cy="8579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/>
              <a:t>Приобщение ребенка к социальному миру является важнейшей и актуально значимой темой в процессе формирования личности ребёнка,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2400" y="1444977"/>
            <a:ext cx="9448800" cy="49219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АКТУАЛЬНОСТЬ!!!  </a:t>
            </a:r>
            <a:r>
              <a:rPr lang="ru-RU" b="1" u="sng" dirty="0" smtClean="0">
                <a:solidFill>
                  <a:srgbClr val="FF0000"/>
                </a:solidFill>
              </a:rPr>
              <a:t>  </a:t>
            </a:r>
            <a:r>
              <a:rPr lang="ru-RU" b="1" dirty="0" smtClean="0"/>
              <a:t>К сожалению, необходимо отметить, что средства массовой информации: телевидение, журналы, газеты, кино, радио, интернет заполняет нашу жизнь все больше и больше и игнорировать их совершенно невозможно. В этой сфере, зачастую, ребёнок оказывается предоставлен сам себе. Самосознание ребенка еще недостаточно сформировано, поэтому дети, как самые впечатлительные и неискушенные зрители, подвергаются наибольшему воздействию со стороны визуальных средств массовой информации. Вместо того что бы осваивать социальные нормы, умение взаимодействовать с обществом через сюжетно-ролевую игру, дети большую свою часть времени уделяют компьютерным играм. Вместо сказки на ночь, дети получают порцию мультиков, которые негативно влияют на развитие личности дошкольника. </a:t>
            </a:r>
          </a:p>
          <a:p>
            <a:r>
              <a:rPr lang="ru-RU" b="1" dirty="0" smtClean="0"/>
              <a:t>             Одним из важнейших факторов </a:t>
            </a:r>
            <a:r>
              <a:rPr lang="ru-RU" b="1" i="1" u="sng" dirty="0" smtClean="0"/>
              <a:t>успешной социализации </a:t>
            </a:r>
            <a:r>
              <a:rPr lang="ru-RU" b="1" dirty="0" smtClean="0"/>
              <a:t>детей дошкольного возраста является </a:t>
            </a:r>
            <a:r>
              <a:rPr lang="ru-RU" sz="1600" b="1" u="sng" dirty="0" smtClean="0">
                <a:solidFill>
                  <a:srgbClr val="7030A0"/>
                </a:solidFill>
                <a:latin typeface="Arial Black" pitchFamily="34" charset="0"/>
              </a:rPr>
              <a:t>развивающая среда</a:t>
            </a:r>
            <a:r>
              <a:rPr lang="ru-RU" b="1" dirty="0" smtClean="0"/>
              <a:t> как организованное педагогическое пространство, в рамках которого существуют благоприятные возможности для развития личности ребенка. Среда развития может и должна служить фоном и посредником во взаимодействии взрослого и детей, где каждый ребенок чувствовал бы себя комфортно, имел бы возможность реализовать свою индивидуальность, быть личностью среди других личностей в детском </a:t>
            </a:r>
            <a:r>
              <a:rPr lang="ru-RU" b="1" dirty="0" smtClean="0"/>
              <a:t>сообществе.</a:t>
            </a:r>
            <a:endParaRPr lang="ru-RU" dirty="0"/>
          </a:p>
        </p:txBody>
      </p:sp>
      <p:pic>
        <p:nvPicPr>
          <p:cNvPr id="25606" name="Picture 6" descr="https://healthyhome.lv/wp-content/uploads/2018/11/vosk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863" y="56757"/>
            <a:ext cx="883003" cy="1309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5643" y="237067"/>
            <a:ext cx="6581423" cy="69991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Патриотический уголок</a:t>
            </a:r>
            <a:endParaRPr lang="ru-RU" sz="2800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СРЕДА ГРУППЫ\IMG_20180125_1309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621" y="767646"/>
            <a:ext cx="5712175" cy="4284131"/>
          </a:xfrm>
          <a:prstGeom prst="rect">
            <a:avLst/>
          </a:prstGeom>
          <a:noFill/>
        </p:spPr>
      </p:pic>
      <p:pic>
        <p:nvPicPr>
          <p:cNvPr id="1027" name="Picture 3" descr="C:\Users\User\Desktop\СРЕДА ГРУППЫ\IMG_20180125_131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1022" y="3060700"/>
            <a:ext cx="5063067" cy="3797300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5994401" y="733778"/>
            <a:ext cx="3635022" cy="2302934"/>
          </a:xfrm>
          <a:prstGeom prst="roundRect">
            <a:avLst>
              <a:gd name="adj" fmla="val 2484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latin typeface="+mj-lt"/>
              </a:rPr>
              <a:t>Благодаря материалам, представленным в уголке, у детей развивается интерес и уважение к семье, труду людей, трудовым и гражданским подвигам известных людей города и страны.</a:t>
            </a:r>
            <a:endParaRPr lang="ru-RU" b="1" dirty="0">
              <a:latin typeface="+mj-lt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9600" y="5204178"/>
            <a:ext cx="3409244" cy="12304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Содержание уголка помогает нам воспитывать в детях любовь к Родине, к ее традициям и достижениям.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5644" y="237067"/>
            <a:ext cx="6391452" cy="110366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Патриотический уголок</a:t>
            </a:r>
            <a:endParaRPr lang="ru-RU" sz="2800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User\Desktop\СРЕДА ГРУППЫ\IMG_20180125_131010.jpg"/>
          <p:cNvPicPr>
            <a:picLocks noChangeAspect="1" noChangeArrowheads="1"/>
          </p:cNvPicPr>
          <p:nvPr/>
        </p:nvPicPr>
        <p:blipFill>
          <a:blip r:embed="rId3" cstate="print"/>
          <a:srcRect t="3094" r="3392"/>
          <a:stretch>
            <a:fillRect/>
          </a:stretch>
        </p:blipFill>
        <p:spPr bwMode="auto">
          <a:xfrm>
            <a:off x="4662311" y="2929101"/>
            <a:ext cx="5034845" cy="3787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616222" y="925688"/>
            <a:ext cx="3307645" cy="221262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Материалы, размещенные в уголке, определены на несколько направлений: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</a:rPr>
              <a:t>«Мой детский сад»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</a:rPr>
              <a:t>«Мой родной город»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</a:rPr>
              <a:t>«Природа нашего края»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</a:rPr>
              <a:t>«Декоративное искусство»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</a:rPr>
              <a:t>«Музей символов России»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C:\Users\User\Desktop\IMG_20191008_135317.jpg"/>
          <p:cNvPicPr/>
          <p:nvPr/>
        </p:nvPicPr>
        <p:blipFill>
          <a:blip r:embed="rId4" cstate="print">
            <a:lum bright="10000" contrast="20000"/>
          </a:blip>
          <a:srcRect/>
          <a:stretch>
            <a:fillRect/>
          </a:stretch>
        </p:blipFill>
        <p:spPr bwMode="auto">
          <a:xfrm>
            <a:off x="192512" y="925689"/>
            <a:ext cx="4277887" cy="5762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5644" y="237067"/>
            <a:ext cx="6391452" cy="110366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Патриотический уголок</a:t>
            </a:r>
            <a:endParaRPr lang="ru-RU" sz="2800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Личные Файлы\МОЯ\ВЫПУСК 2016\6)  УТРЕННИК 23 февраля2015\IMG_1453.JPG"/>
          <p:cNvPicPr>
            <a:picLocks noChangeAspect="1" noChangeArrowheads="1"/>
          </p:cNvPicPr>
          <p:nvPr/>
        </p:nvPicPr>
        <p:blipFill>
          <a:blip r:embed="rId3" cstate="print"/>
          <a:srcRect l="7343" t="750"/>
          <a:stretch>
            <a:fillRect/>
          </a:stretch>
        </p:blipFill>
        <p:spPr bwMode="auto">
          <a:xfrm>
            <a:off x="158044" y="959555"/>
            <a:ext cx="6050845" cy="4861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6558844" y="1207911"/>
            <a:ext cx="3087511" cy="176106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 Дню Великой Победы оформляем с ребятами уголок памяти и мини-музеи :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«Мы </a:t>
            </a:r>
            <a:r>
              <a:rPr lang="ru-RU" sz="2000" b="1" dirty="0" err="1" smtClean="0">
                <a:solidFill>
                  <a:srgbClr val="FF0000"/>
                </a:solidFill>
              </a:rPr>
              <a:t>помним!Мы</a:t>
            </a:r>
            <a:r>
              <a:rPr lang="ru-RU" sz="2000" b="1" dirty="0" smtClean="0">
                <a:solidFill>
                  <a:srgbClr val="FF0000"/>
                </a:solidFill>
              </a:rPr>
              <a:t> гордимся!...»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5" name="Picture 2" descr="D:\Личные Файлы\МОЯ\фото ДОУ\МИНИ-МУЗЕЙиХ ИМЕНА\DSC026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1733" y="3321754"/>
            <a:ext cx="4504267" cy="33782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5644" y="237067"/>
            <a:ext cx="7518400" cy="1103667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Уголок семьи и добра</a:t>
            </a:r>
            <a:endParaRPr lang="ru-RU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User\Desktop\СРЕДА\IMG-20191016-WA006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3245" y="2065490"/>
            <a:ext cx="5097288" cy="394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Блок-схема: перфолента 6"/>
          <p:cNvSpPr/>
          <p:nvPr/>
        </p:nvSpPr>
        <p:spPr>
          <a:xfrm>
            <a:off x="5407378" y="1343378"/>
            <a:ext cx="3781778" cy="587023"/>
          </a:xfrm>
          <a:prstGeom prst="flowChartPunched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«Мирись, мирись, мирись…»</a:t>
            </a:r>
            <a:endParaRPr lang="ru-RU" dirty="0"/>
          </a:p>
        </p:txBody>
      </p:sp>
      <p:pic>
        <p:nvPicPr>
          <p:cNvPr id="8" name="Рисунок 7" descr="C:\Users\User\AppData\Local\Microsoft\Windows\Temporary Internet Files\Content.Word\IMG-20191021-WA0002.jpg"/>
          <p:cNvPicPr/>
          <p:nvPr/>
        </p:nvPicPr>
        <p:blipFill>
          <a:blip r:embed="rId4" cstate="print"/>
          <a:srcRect t="13213"/>
          <a:stretch>
            <a:fillRect/>
          </a:stretch>
        </p:blipFill>
        <p:spPr bwMode="auto">
          <a:xfrm>
            <a:off x="260169" y="1014401"/>
            <a:ext cx="4379565" cy="53412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5643" y="237067"/>
            <a:ext cx="8240889" cy="110366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Уголок профориентации «Кем быть?»</a:t>
            </a:r>
            <a:endParaRPr lang="ru-RU" sz="2800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0623" y="5125156"/>
            <a:ext cx="9245600" cy="135466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Ознакомление детей с профессиями взрослых – одна из важных задач социализации ребёнка. Представление о профессиях позволяет детям глубже проникнуть в мир взрослых, формирует интерес к труду, зарождает мечту о собственном будущем, позволяет гордиться результатами труда своих близких родственников и людей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050" name="Picture 2" descr="C:\Users\User\Desktop\СРЕДА\IMG-20191016-WA0044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1532" t="15192" b="8213"/>
          <a:stretch>
            <a:fillRect/>
          </a:stretch>
        </p:blipFill>
        <p:spPr bwMode="auto">
          <a:xfrm>
            <a:off x="135467" y="1682045"/>
            <a:ext cx="6028266" cy="25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User\Desktop\СРЕДА\IMG-20191016-WA0068.jpg"/>
          <p:cNvPicPr/>
          <p:nvPr/>
        </p:nvPicPr>
        <p:blipFill>
          <a:blip r:embed="rId4" cstate="print"/>
          <a:srcRect t="7160" r="-22" b="5926"/>
          <a:stretch>
            <a:fillRect/>
          </a:stretch>
        </p:blipFill>
        <p:spPr bwMode="auto">
          <a:xfrm>
            <a:off x="6271358" y="982031"/>
            <a:ext cx="3459664" cy="4109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5644" y="237067"/>
            <a:ext cx="7721600" cy="80151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Уголок профориентации «Кем быть?»</a:t>
            </a:r>
            <a:endParaRPr lang="ru-RU" sz="2800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0623" y="5204178"/>
            <a:ext cx="9245600" cy="135466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Для организации работы по ознакомлению детей с трудом взрослых в группе оформлен </a:t>
            </a:r>
            <a:r>
              <a:rPr lang="ru-RU" i="1" dirty="0" smtClean="0">
                <a:latin typeface="Comic Sans MS" pitchFamily="66" charset="0"/>
              </a:rPr>
              <a:t>центр по ознакомлению с трудом взрослых </a:t>
            </a:r>
            <a:r>
              <a:rPr lang="ru-RU" dirty="0" smtClean="0">
                <a:latin typeface="Comic Sans MS" pitchFamily="66" charset="0"/>
              </a:rPr>
              <a:t>с игровыми модулями, сюжетно-ролевыми играми, дидактическими играми, наглядным материалом.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074" name="Picture 2" descr="C:\Users\User\Desktop\СРЕДА\IMG-20191016-WA0051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15993" r="12362" b="3808"/>
          <a:stretch>
            <a:fillRect/>
          </a:stretch>
        </p:blipFill>
        <p:spPr bwMode="auto">
          <a:xfrm>
            <a:off x="5548489" y="919130"/>
            <a:ext cx="4176889" cy="4206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User\Desktop\IMG-20191016-WA005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039" y="966744"/>
            <a:ext cx="5239628" cy="4158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jimcdn.com/app/cms/image/transf/none/path/sa6275b30d939a5a4/backgroundarea/i1413535cba61d089/version/1506547404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5644" y="237067"/>
            <a:ext cx="7518400" cy="110366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  <a:cs typeface="Times New Roman" panose="02020603050405020304" pitchFamily="18" charset="0"/>
              </a:rPr>
              <a:t>Центр труда</a:t>
            </a:r>
            <a:endParaRPr lang="ru-RU" sz="3200" b="1" dirty="0">
              <a:solidFill>
                <a:srgbClr val="FF0000"/>
              </a:solidFill>
              <a:latin typeface="Segoe Print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762118" y="1320801"/>
            <a:ext cx="45719" cy="24835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D:\Личные Файлы\МОЯ\фото ДОУ\ФОТО УЧАСТОК ЛЕТО\CAM01132.jpg"/>
          <p:cNvPicPr>
            <a:picLocks noChangeAspect="1" noChangeArrowheads="1"/>
          </p:cNvPicPr>
          <p:nvPr/>
        </p:nvPicPr>
        <p:blipFill>
          <a:blip r:embed="rId3" cstate="print"/>
          <a:srcRect l="14475" t="16296" r="13549" b="3868"/>
          <a:stretch>
            <a:fillRect/>
          </a:stretch>
        </p:blipFill>
        <p:spPr bwMode="auto">
          <a:xfrm>
            <a:off x="4746978" y="2368634"/>
            <a:ext cx="5159022" cy="4291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350934" y="1095021"/>
            <a:ext cx="3905955" cy="17497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Comic Sans MS" pitchFamily="66" charset="0"/>
              </a:rPr>
              <a:t>Воспитание должно развить в человеке</a:t>
            </a:r>
          </a:p>
          <a:p>
            <a:r>
              <a:rPr lang="ru-RU" sz="1600" dirty="0" smtClean="0">
                <a:latin typeface="Comic Sans MS" pitchFamily="66" charset="0"/>
              </a:rPr>
              <a:t>привычку и любовь к труду; оно должно</a:t>
            </a:r>
          </a:p>
          <a:p>
            <a:r>
              <a:rPr lang="ru-RU" sz="1600" dirty="0" smtClean="0">
                <a:latin typeface="Comic Sans MS" pitchFamily="66" charset="0"/>
              </a:rPr>
              <a:t>дать ему возможность отыскать</a:t>
            </a:r>
          </a:p>
          <a:p>
            <a:r>
              <a:rPr lang="ru-RU" sz="1600" dirty="0" smtClean="0">
                <a:latin typeface="Comic Sans MS" pitchFamily="66" charset="0"/>
              </a:rPr>
              <a:t>для себя труд в жизни.</a:t>
            </a:r>
          </a:p>
          <a:p>
            <a:pPr algn="r"/>
            <a:r>
              <a:rPr lang="ru-RU" sz="1600" dirty="0" smtClean="0"/>
              <a:t>К. Д. Ушинский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28445" y="6073423"/>
            <a:ext cx="2122311" cy="4289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 участке</a:t>
            </a:r>
            <a:endParaRPr lang="ru-RU" b="1" dirty="0"/>
          </a:p>
        </p:txBody>
      </p:sp>
      <p:pic>
        <p:nvPicPr>
          <p:cNvPr id="8" name="Рисунок 7" descr="C:\Users\User\Desktop\IMG-20191009-WA0010.jpg"/>
          <p:cNvPicPr/>
          <p:nvPr/>
        </p:nvPicPr>
        <p:blipFill>
          <a:blip r:embed="rId4" cstate="print"/>
          <a:srcRect l="9513" t="10710" r="4028" b="5554"/>
          <a:stretch>
            <a:fillRect/>
          </a:stretch>
        </p:blipFill>
        <p:spPr bwMode="auto">
          <a:xfrm>
            <a:off x="146757" y="982133"/>
            <a:ext cx="4481688" cy="5734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286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933</TotalTime>
  <Words>505</Words>
  <Application>Microsoft Office PowerPoint</Application>
  <PresentationFormat>Лист A4 (210x297 мм)</PresentationFormat>
  <Paragraphs>59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Патриотический уголок</vt:lpstr>
      <vt:lpstr>Патриотический уголок</vt:lpstr>
      <vt:lpstr>Патриотический уголок</vt:lpstr>
      <vt:lpstr>Уголок семьи и добра</vt:lpstr>
      <vt:lpstr>Уголок профориентации «Кем быть?»</vt:lpstr>
      <vt:lpstr>Уголок профориентации «Кем быть?»</vt:lpstr>
      <vt:lpstr>Центр труда</vt:lpstr>
      <vt:lpstr>Центр труда</vt:lpstr>
      <vt:lpstr>Центр сюжетно-ролевых игр</vt:lpstr>
      <vt:lpstr>Центр сюжетно-ролевых игр</vt:lpstr>
      <vt:lpstr>Центр режиссерских игр</vt:lpstr>
      <vt:lpstr>Уголок уединения</vt:lpstr>
      <vt:lpstr>Уголок дня рождения</vt:lpstr>
      <vt:lpstr>Заключение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</cp:lastModifiedBy>
  <cp:revision>104</cp:revision>
  <dcterms:created xsi:type="dcterms:W3CDTF">2018-04-27T15:50:42Z</dcterms:created>
  <dcterms:modified xsi:type="dcterms:W3CDTF">2019-10-23T22:55:24Z</dcterms:modified>
</cp:coreProperties>
</file>