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72" r:id="rId1"/>
  </p:sldMasterIdLst>
  <p:notesMasterIdLst>
    <p:notesMasterId r:id="rId29"/>
  </p:notesMasterIdLst>
  <p:sldIdLst>
    <p:sldId id="279" r:id="rId2"/>
    <p:sldId id="303" r:id="rId3"/>
    <p:sldId id="297" r:id="rId4"/>
    <p:sldId id="298" r:id="rId5"/>
    <p:sldId id="281" r:id="rId6"/>
    <p:sldId id="286" r:id="rId7"/>
    <p:sldId id="263" r:id="rId8"/>
    <p:sldId id="308" r:id="rId9"/>
    <p:sldId id="318" r:id="rId10"/>
    <p:sldId id="260" r:id="rId11"/>
    <p:sldId id="278" r:id="rId12"/>
    <p:sldId id="315" r:id="rId13"/>
    <p:sldId id="313" r:id="rId14"/>
    <p:sldId id="311" r:id="rId15"/>
    <p:sldId id="312" r:id="rId16"/>
    <p:sldId id="309" r:id="rId17"/>
    <p:sldId id="284" r:id="rId18"/>
    <p:sldId id="285" r:id="rId19"/>
    <p:sldId id="299" r:id="rId20"/>
    <p:sldId id="317" r:id="rId21"/>
    <p:sldId id="287" r:id="rId22"/>
    <p:sldId id="306" r:id="rId23"/>
    <p:sldId id="316" r:id="rId24"/>
    <p:sldId id="314" r:id="rId25"/>
    <p:sldId id="305" r:id="rId26"/>
    <p:sldId id="300" r:id="rId27"/>
    <p:sldId id="307" r:id="rId28"/>
  </p:sldIdLst>
  <p:sldSz cx="10440988" cy="7380288"/>
  <p:notesSz cx="6797675" cy="99314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506413" indent="-4921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017588" indent="-1031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525588" indent="-1539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033588" indent="-2047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24">
          <p15:clr>
            <a:srgbClr val="A4A3A4"/>
          </p15:clr>
        </p15:guide>
        <p15:guide id="2" pos="328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FF99"/>
    <a:srgbClr val="006600"/>
    <a:srgbClr val="740000"/>
    <a:srgbClr val="46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344" autoAdjust="0"/>
    <p:restoredTop sz="94660"/>
  </p:normalViewPr>
  <p:slideViewPr>
    <p:cSldViewPr>
      <p:cViewPr varScale="1">
        <p:scale>
          <a:sx n="80" d="100"/>
          <a:sy n="80" d="100"/>
        </p:scale>
        <p:origin x="-1044" y="-96"/>
      </p:cViewPr>
      <p:guideLst>
        <p:guide orient="horz" pos="2324"/>
        <p:guide pos="328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D4D5ADD-BC0D-4EE1-9BE3-B115EF68A80A}" type="doc">
      <dgm:prSet loTypeId="urn:microsoft.com/office/officeart/2005/8/layout/cycle2" loCatId="cycle" qsTypeId="urn:microsoft.com/office/officeart/2005/8/quickstyle/simple1#2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DA5F447C-691C-4AED-8B95-38953DC2C7C3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ребёнок</a:t>
          </a:r>
          <a:endParaRPr lang="ru-RU" sz="16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034C696-7185-4BAB-B0B7-A721602B4472}" type="parTrans" cxnId="{CC53F3D7-E507-4543-AD64-A4688B9AD517}">
      <dgm:prSet/>
      <dgm:spPr/>
      <dgm:t>
        <a:bodyPr/>
        <a:lstStyle/>
        <a:p>
          <a:endParaRPr lang="ru-RU"/>
        </a:p>
      </dgm:t>
    </dgm:pt>
    <dgm:pt modelId="{E27FFAE7-C978-483C-9449-1130ABD65ACF}" type="sibTrans" cxnId="{CC53F3D7-E507-4543-AD64-A4688B9AD517}">
      <dgm:prSet custT="1"/>
      <dgm:spPr>
        <a:solidFill>
          <a:srgbClr val="00B0F0"/>
        </a:solidFill>
      </dgm:spPr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FF9F239-824B-4BD5-B9F9-2312E301ECEA}">
      <dgm:prSet phldrT="[Текст]" custT="1"/>
      <dgm:spPr>
        <a:solidFill>
          <a:srgbClr val="7030A0"/>
        </a:solidFill>
      </dgm:spPr>
      <dgm:t>
        <a:bodyPr/>
        <a:lstStyle/>
        <a:p>
          <a:r>
            <a:rPr lang="ru-RU" sz="15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медсестра - ортоптистка</a:t>
          </a:r>
          <a:endParaRPr lang="ru-RU" sz="15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79F07EA-1B14-438A-A6E7-5680F06FEF01}" type="parTrans" cxnId="{4382AB7A-5050-4BE1-9B50-EFB0D07A2557}">
      <dgm:prSet/>
      <dgm:spPr/>
      <dgm:t>
        <a:bodyPr/>
        <a:lstStyle/>
        <a:p>
          <a:endParaRPr lang="ru-RU"/>
        </a:p>
      </dgm:t>
    </dgm:pt>
    <dgm:pt modelId="{F3D11C53-F610-45F2-B15D-64BFD5443C73}" type="sibTrans" cxnId="{4382AB7A-5050-4BE1-9B50-EFB0D07A2557}">
      <dgm:prSet custT="1"/>
      <dgm:spPr>
        <a:solidFill>
          <a:srgbClr val="7030A0"/>
        </a:solidFill>
      </dgm:spPr>
      <dgm:t>
        <a:bodyPr/>
        <a:lstStyle/>
        <a:p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A349C07-FF02-431E-9B06-3A0B464BFB2F}">
      <dgm:prSet phldrT="[Текст]" custT="1"/>
      <dgm:spPr>
        <a:solidFill>
          <a:srgbClr val="00B050"/>
        </a:solidFill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музыкальный руководитель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FDF263F-ECA0-4905-BD50-3A2221D324F6}" type="parTrans" cxnId="{6CD35630-D7A1-4E6C-AAAC-BB4517ADC0EF}">
      <dgm:prSet/>
      <dgm:spPr/>
      <dgm:t>
        <a:bodyPr/>
        <a:lstStyle/>
        <a:p>
          <a:endParaRPr lang="ru-RU"/>
        </a:p>
      </dgm:t>
    </dgm:pt>
    <dgm:pt modelId="{8EAD388C-6EE5-48EE-83EF-406FDD2EF31C}" type="sibTrans" cxnId="{6CD35630-D7A1-4E6C-AAAC-BB4517ADC0EF}">
      <dgm:prSet custT="1"/>
      <dgm:spPr>
        <a:solidFill>
          <a:srgbClr val="00B050"/>
        </a:solidFill>
      </dgm:spPr>
      <dgm:t>
        <a:bodyPr/>
        <a:lstStyle/>
        <a:p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5C30CA8-FED0-4287-89DC-E0880D95E232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врач-офтальмолог</a:t>
          </a:r>
          <a:endParaRPr lang="ru-RU" sz="16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9404383-6FD8-43D2-A9E7-19D12706F73E}" type="parTrans" cxnId="{35C90CF0-60F2-4E52-BC56-5874BB4615F0}">
      <dgm:prSet/>
      <dgm:spPr/>
      <dgm:t>
        <a:bodyPr/>
        <a:lstStyle/>
        <a:p>
          <a:endParaRPr lang="ru-RU"/>
        </a:p>
      </dgm:t>
    </dgm:pt>
    <dgm:pt modelId="{03AFCE2F-9A32-4BEC-B2AA-211C5FC45721}" type="sibTrans" cxnId="{35C90CF0-60F2-4E52-BC56-5874BB4615F0}">
      <dgm:prSet custT="1"/>
      <dgm:spPr>
        <a:solidFill>
          <a:srgbClr val="92D050"/>
        </a:solidFill>
      </dgm:spPr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713333D-966B-4503-BDDC-55064C2B7444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учитель-логопед </a:t>
          </a:r>
          <a:endParaRPr lang="ru-RU" sz="16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37DF690-E9EB-452F-B146-CB0C65F8C150}" type="parTrans" cxnId="{D169F972-1075-4412-899A-0DEAF681FEE7}">
      <dgm:prSet/>
      <dgm:spPr/>
      <dgm:t>
        <a:bodyPr/>
        <a:lstStyle/>
        <a:p>
          <a:endParaRPr lang="ru-RU"/>
        </a:p>
      </dgm:t>
    </dgm:pt>
    <dgm:pt modelId="{78A1607A-7DF8-4A1F-B8D7-1D0768006062}" type="sibTrans" cxnId="{D169F972-1075-4412-899A-0DEAF681FEE7}">
      <dgm:prSet custT="1"/>
      <dgm:spPr>
        <a:solidFill>
          <a:srgbClr val="FFC000"/>
        </a:solidFill>
      </dgm:spPr>
      <dgm:t>
        <a:bodyPr/>
        <a:lstStyle/>
        <a:p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822502C-07D3-4E4A-BD49-01627D26A9BC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воспитатели</a:t>
          </a:r>
          <a:endParaRPr lang="ru-RU" sz="16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E990879-029C-4602-9E0B-46557B47383F}" type="sibTrans" cxnId="{80536E00-2754-4356-8539-241F6D5383A7}">
      <dgm:prSet custT="1"/>
      <dgm:spPr>
        <a:solidFill>
          <a:srgbClr val="00B0F0"/>
        </a:solidFill>
      </dgm:spPr>
      <dgm:t>
        <a:bodyPr/>
        <a:lstStyle/>
        <a:p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0880C9B-5291-4E75-92B4-06DDB0FA974F}" type="parTrans" cxnId="{80536E00-2754-4356-8539-241F6D5383A7}">
      <dgm:prSet/>
      <dgm:spPr/>
      <dgm:t>
        <a:bodyPr/>
        <a:lstStyle/>
        <a:p>
          <a:endParaRPr lang="ru-RU"/>
        </a:p>
      </dgm:t>
    </dgm:pt>
    <dgm:pt modelId="{0FBB3C48-F319-4E72-9FF7-3C0F75674E68}">
      <dgm:prSet custT="1"/>
      <dgm:spPr>
        <a:solidFill>
          <a:srgbClr val="0070C0"/>
        </a:solidFill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родители</a:t>
          </a:r>
          <a:endParaRPr lang="ru-RU" sz="16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FDC9B67-D590-4FA5-9D16-C888183AE311}" type="parTrans" cxnId="{CD93EDD0-90EE-4139-93A1-AB2B358049AB}">
      <dgm:prSet/>
      <dgm:spPr/>
      <dgm:t>
        <a:bodyPr/>
        <a:lstStyle/>
        <a:p>
          <a:endParaRPr lang="ru-RU"/>
        </a:p>
      </dgm:t>
    </dgm:pt>
    <dgm:pt modelId="{551D0268-C402-45D8-A819-5ACAE4469D3B}" type="sibTrans" cxnId="{CD93EDD0-90EE-4139-93A1-AB2B358049AB}">
      <dgm:prSet custT="1"/>
      <dgm:spPr>
        <a:solidFill>
          <a:srgbClr val="0070C0"/>
        </a:solidFill>
      </dgm:spPr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71155B2-ED30-4C4D-8782-2A1CC918CA0E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педагог-психолог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B1D0584-1FE7-4B7C-A8EB-1C6D2268687C}" type="parTrans" cxnId="{33AB977B-ACFD-4132-8373-40A9A4B69DE9}">
      <dgm:prSet/>
      <dgm:spPr/>
      <dgm:t>
        <a:bodyPr/>
        <a:lstStyle/>
        <a:p>
          <a:endParaRPr lang="ru-RU"/>
        </a:p>
      </dgm:t>
    </dgm:pt>
    <dgm:pt modelId="{AC2494A5-DABA-4D79-8676-852534C9F3D0}" type="sibTrans" cxnId="{33AB977B-ACFD-4132-8373-40A9A4B69DE9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AFBE194-6C62-429B-A0A5-BADF60EB1353}" type="pres">
      <dgm:prSet presAssocID="{BD4D5ADD-BC0D-4EE1-9BE3-B115EF68A80A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88EEBEF-C58F-4B89-B6CC-390749497879}" type="pres">
      <dgm:prSet presAssocID="{DA5F447C-691C-4AED-8B95-38953DC2C7C3}" presName="node" presStyleLbl="node1" presStyleIdx="0" presStyleCnt="8" custScaleX="165092" custScaleY="105601" custRadScaleRad="6718" custRadScaleInc="2088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57BB38-F065-4705-A0FB-049E3DC5A4FB}" type="pres">
      <dgm:prSet presAssocID="{E27FFAE7-C978-483C-9449-1130ABD65ACF}" presName="sibTrans" presStyleLbl="sibTrans2D1" presStyleIdx="0" presStyleCnt="8" custAng="21531210" custScaleX="157162" custLinFactX="-300000" custLinFactNeighborX="-362347" custLinFactNeighborY="-31880"/>
      <dgm:spPr>
        <a:prstGeom prst="leftRightArrow">
          <a:avLst/>
        </a:prstGeom>
      </dgm:spPr>
      <dgm:t>
        <a:bodyPr/>
        <a:lstStyle/>
        <a:p>
          <a:endParaRPr lang="ru-RU"/>
        </a:p>
      </dgm:t>
    </dgm:pt>
    <dgm:pt modelId="{365AE65D-0DF2-4EE8-AF9E-5E1F9306FEA4}" type="pres">
      <dgm:prSet presAssocID="{E27FFAE7-C978-483C-9449-1130ABD65ACF}" presName="connectorText" presStyleLbl="sibTrans2D1" presStyleIdx="0" presStyleCnt="8"/>
      <dgm:spPr/>
      <dgm:t>
        <a:bodyPr/>
        <a:lstStyle/>
        <a:p>
          <a:endParaRPr lang="ru-RU"/>
        </a:p>
      </dgm:t>
    </dgm:pt>
    <dgm:pt modelId="{747E679A-4730-46AA-B758-7BCE830ACF7F}" type="pres">
      <dgm:prSet presAssocID="{85C30CA8-FED0-4287-89DC-E0880D95E232}" presName="node" presStyleLbl="node1" presStyleIdx="1" presStyleCnt="8" custRadScaleRad="101434" custRadScaleInc="-118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B63B5C-B8AB-45C3-B944-1DF59E4E00F2}" type="pres">
      <dgm:prSet presAssocID="{03AFCE2F-9A32-4BEC-B2AA-211C5FC45721}" presName="sibTrans" presStyleLbl="sibTrans2D1" presStyleIdx="1" presStyleCnt="8" custAng="4766235" custScaleX="134857" custLinFactX="-100000" custLinFactNeighborX="-164993" custLinFactNeighborY="-4208"/>
      <dgm:spPr/>
      <dgm:t>
        <a:bodyPr/>
        <a:lstStyle/>
        <a:p>
          <a:endParaRPr lang="ru-RU"/>
        </a:p>
      </dgm:t>
    </dgm:pt>
    <dgm:pt modelId="{64FCB04E-32B2-45D9-A2DD-3978CB56CCF7}" type="pres">
      <dgm:prSet presAssocID="{03AFCE2F-9A32-4BEC-B2AA-211C5FC45721}" presName="connectorText" presStyleLbl="sibTrans2D1" presStyleIdx="1" presStyleCnt="8"/>
      <dgm:spPr/>
      <dgm:t>
        <a:bodyPr/>
        <a:lstStyle/>
        <a:p>
          <a:endParaRPr lang="ru-RU"/>
        </a:p>
      </dgm:t>
    </dgm:pt>
    <dgm:pt modelId="{10271C42-CF3E-4D76-9D98-6AAABD83F50A}" type="pres">
      <dgm:prSet presAssocID="{1FF9F239-824B-4BD5-B9F9-2312E301ECEA}" presName="node" presStyleLbl="node1" presStyleIdx="2" presStyleCnt="8" custScaleX="99895" custScaleY="99895" custRadScaleRad="131881" custRadScaleInc="-116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2F9459-DD66-4A2F-8424-381E9F766A89}" type="pres">
      <dgm:prSet presAssocID="{F3D11C53-F610-45F2-B15D-64BFD5443C73}" presName="sibTrans" presStyleLbl="sibTrans2D1" presStyleIdx="2" presStyleCnt="8" custAng="3348600" custScaleX="197484" custLinFactX="-87039" custLinFactY="-99928" custLinFactNeighborX="-100000" custLinFactNeighborY="-100000"/>
      <dgm:spPr/>
      <dgm:t>
        <a:bodyPr/>
        <a:lstStyle/>
        <a:p>
          <a:endParaRPr lang="ru-RU"/>
        </a:p>
      </dgm:t>
    </dgm:pt>
    <dgm:pt modelId="{878D4FF8-2BE9-446C-90FB-A744A49C1EF6}" type="pres">
      <dgm:prSet presAssocID="{F3D11C53-F610-45F2-B15D-64BFD5443C73}" presName="connectorText" presStyleLbl="sibTrans2D1" presStyleIdx="2" presStyleCnt="8"/>
      <dgm:spPr/>
      <dgm:t>
        <a:bodyPr/>
        <a:lstStyle/>
        <a:p>
          <a:endParaRPr lang="ru-RU"/>
        </a:p>
      </dgm:t>
    </dgm:pt>
    <dgm:pt modelId="{D3AEC4AB-695A-4B10-9235-F1A55F1855A8}" type="pres">
      <dgm:prSet presAssocID="{D822502C-07D3-4E4A-BD49-01627D26A9BC}" presName="node" presStyleLbl="node1" presStyleIdx="3" presStyleCnt="8" custRadScaleRad="105674" custRadScaleInc="-374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294B89-7F3B-42E8-86A8-1B824F381D60}" type="pres">
      <dgm:prSet presAssocID="{7E990879-029C-4602-9E0B-46557B47383F}" presName="sibTrans" presStyleLbl="sibTrans2D1" presStyleIdx="3" presStyleCnt="8" custAng="3993975" custScaleX="197766" custLinFactY="-100000" custLinFactNeighborX="34613" custLinFactNeighborY="-179650"/>
      <dgm:spPr/>
      <dgm:t>
        <a:bodyPr/>
        <a:lstStyle/>
        <a:p>
          <a:endParaRPr lang="ru-RU"/>
        </a:p>
      </dgm:t>
    </dgm:pt>
    <dgm:pt modelId="{7D8C803C-537E-4BE9-9962-BE20A5F814D6}" type="pres">
      <dgm:prSet presAssocID="{7E990879-029C-4602-9E0B-46557B47383F}" presName="connectorText" presStyleLbl="sibTrans2D1" presStyleIdx="3" presStyleCnt="8"/>
      <dgm:spPr/>
      <dgm:t>
        <a:bodyPr/>
        <a:lstStyle/>
        <a:p>
          <a:endParaRPr lang="ru-RU"/>
        </a:p>
      </dgm:t>
    </dgm:pt>
    <dgm:pt modelId="{08231E8B-CF63-4127-9138-FF3526975A69}" type="pres">
      <dgm:prSet presAssocID="{E713333D-966B-4503-BDDC-55064C2B7444}" presName="node" presStyleLbl="node1" presStyleIdx="4" presStyleCnt="8" custRadScaleRad="93874" custRadScaleInc="-282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D9F9B0-503B-4AD1-A1FB-C1CB67F0DEE4}" type="pres">
      <dgm:prSet presAssocID="{78A1607A-7DF8-4A1F-B8D7-1D0768006062}" presName="sibTrans" presStyleLbl="sibTrans2D1" presStyleIdx="4" presStyleCnt="8" custAng="4284533" custScaleX="168593" custLinFactX="100000" custLinFactY="-100000" custLinFactNeighborX="114328" custLinFactNeighborY="-102902"/>
      <dgm:spPr/>
      <dgm:t>
        <a:bodyPr/>
        <a:lstStyle/>
        <a:p>
          <a:endParaRPr lang="ru-RU"/>
        </a:p>
      </dgm:t>
    </dgm:pt>
    <dgm:pt modelId="{44571815-5EDB-4A48-BE68-1E6EF597A642}" type="pres">
      <dgm:prSet presAssocID="{78A1607A-7DF8-4A1F-B8D7-1D0768006062}" presName="connectorText" presStyleLbl="sibTrans2D1" presStyleIdx="4" presStyleCnt="8"/>
      <dgm:spPr/>
      <dgm:t>
        <a:bodyPr/>
        <a:lstStyle/>
        <a:p>
          <a:endParaRPr lang="ru-RU"/>
        </a:p>
      </dgm:t>
    </dgm:pt>
    <dgm:pt modelId="{A171A9BA-6BA9-45D4-901B-065F32A716FE}" type="pres">
      <dgm:prSet presAssocID="{A71155B2-ED30-4C4D-8782-2A1CC918CA0E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2D5252-14D0-496B-8AFF-2AE344678FA9}" type="pres">
      <dgm:prSet presAssocID="{AC2494A5-DABA-4D79-8676-852534C9F3D0}" presName="sibTrans" presStyleLbl="sibTrans2D1" presStyleIdx="5" presStyleCnt="8" custAng="4664469" custScaleX="141864" custLinFactX="100000" custLinFactNeighborX="160914" custLinFactNeighborY="10198"/>
      <dgm:spPr/>
      <dgm:t>
        <a:bodyPr/>
        <a:lstStyle/>
        <a:p>
          <a:endParaRPr lang="ru-RU"/>
        </a:p>
      </dgm:t>
    </dgm:pt>
    <dgm:pt modelId="{520B931F-84D1-4E97-AEE5-3140530A488C}" type="pres">
      <dgm:prSet presAssocID="{AC2494A5-DABA-4D79-8676-852534C9F3D0}" presName="connectorText" presStyleLbl="sibTrans2D1" presStyleIdx="5" presStyleCnt="8"/>
      <dgm:spPr/>
      <dgm:t>
        <a:bodyPr/>
        <a:lstStyle/>
        <a:p>
          <a:endParaRPr lang="ru-RU"/>
        </a:p>
      </dgm:t>
    </dgm:pt>
    <dgm:pt modelId="{A8BDA5D2-03EA-4D04-859C-7D471CE14461}" type="pres">
      <dgm:prSet presAssocID="{DA349C07-FF02-431E-9B06-3A0B464BFB2F}" presName="node" presStyleLbl="node1" presStyleIdx="6" presStyleCnt="8" custRadScaleRad="124809" custRadScaleInc="66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703B25-F8A9-474D-A7AF-E4B2CF8A1A79}" type="pres">
      <dgm:prSet presAssocID="{8EAD388C-6EE5-48EE-83EF-406FDD2EF31C}" presName="sibTrans" presStyleLbl="sibTrans2D1" presStyleIdx="6" presStyleCnt="8" custAng="2700008" custScaleX="117233" custScaleY="94370" custLinFactY="98753" custLinFactNeighborX="55289" custLinFactNeighborY="100000"/>
      <dgm:spPr/>
      <dgm:t>
        <a:bodyPr/>
        <a:lstStyle/>
        <a:p>
          <a:endParaRPr lang="ru-RU"/>
        </a:p>
      </dgm:t>
    </dgm:pt>
    <dgm:pt modelId="{F26B6B6F-CB63-497B-ACCB-A0B52BB03055}" type="pres">
      <dgm:prSet presAssocID="{8EAD388C-6EE5-48EE-83EF-406FDD2EF31C}" presName="connectorText" presStyleLbl="sibTrans2D1" presStyleIdx="6" presStyleCnt="8"/>
      <dgm:spPr/>
      <dgm:t>
        <a:bodyPr/>
        <a:lstStyle/>
        <a:p>
          <a:endParaRPr lang="ru-RU"/>
        </a:p>
      </dgm:t>
    </dgm:pt>
    <dgm:pt modelId="{AB72DEC8-A18C-4992-9D51-E78E99EC1717}" type="pres">
      <dgm:prSet presAssocID="{0FBB3C48-F319-4E72-9FF7-3C0F75674E68}" presName="node" presStyleLbl="node1" presStyleIdx="7" presStyleCnt="8" custRadScaleRad="92578" custRadScaleInc="537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0FE5DB-0B78-4756-977B-00EA8068935F}" type="pres">
      <dgm:prSet presAssocID="{551D0268-C402-45D8-A819-5ACAE4469D3B}" presName="sibTrans" presStyleLbl="sibTrans2D1" presStyleIdx="7" presStyleCnt="8" custAng="259382" custScaleX="147313" custLinFactNeighborX="-29808" custLinFactNeighborY="20688"/>
      <dgm:spPr/>
      <dgm:t>
        <a:bodyPr/>
        <a:lstStyle/>
        <a:p>
          <a:endParaRPr lang="ru-RU"/>
        </a:p>
      </dgm:t>
    </dgm:pt>
    <dgm:pt modelId="{26105724-D516-4E58-BAE5-87A05C2988C8}" type="pres">
      <dgm:prSet presAssocID="{551D0268-C402-45D8-A819-5ACAE4469D3B}" presName="connectorText" presStyleLbl="sibTrans2D1" presStyleIdx="7" presStyleCnt="8"/>
      <dgm:spPr/>
      <dgm:t>
        <a:bodyPr/>
        <a:lstStyle/>
        <a:p>
          <a:endParaRPr lang="ru-RU"/>
        </a:p>
      </dgm:t>
    </dgm:pt>
  </dgm:ptLst>
  <dgm:cxnLst>
    <dgm:cxn modelId="{977D72AA-8342-4C2D-BFAC-30F98A34CF08}" type="presOf" srcId="{0FBB3C48-F319-4E72-9FF7-3C0F75674E68}" destId="{AB72DEC8-A18C-4992-9D51-E78E99EC1717}" srcOrd="0" destOrd="0" presId="urn:microsoft.com/office/officeart/2005/8/layout/cycle2"/>
    <dgm:cxn modelId="{D3504A03-6C7E-4112-BEEA-2EA80D0277F8}" type="presOf" srcId="{DA5F447C-691C-4AED-8B95-38953DC2C7C3}" destId="{A88EEBEF-C58F-4B89-B6CC-390749497879}" srcOrd="0" destOrd="0" presId="urn:microsoft.com/office/officeart/2005/8/layout/cycle2"/>
    <dgm:cxn modelId="{35C90CF0-60F2-4E52-BC56-5874BB4615F0}" srcId="{BD4D5ADD-BC0D-4EE1-9BE3-B115EF68A80A}" destId="{85C30CA8-FED0-4287-89DC-E0880D95E232}" srcOrd="1" destOrd="0" parTransId="{29404383-6FD8-43D2-A9E7-19D12706F73E}" sibTransId="{03AFCE2F-9A32-4BEC-B2AA-211C5FC45721}"/>
    <dgm:cxn modelId="{CD93EDD0-90EE-4139-93A1-AB2B358049AB}" srcId="{BD4D5ADD-BC0D-4EE1-9BE3-B115EF68A80A}" destId="{0FBB3C48-F319-4E72-9FF7-3C0F75674E68}" srcOrd="7" destOrd="0" parTransId="{CFDC9B67-D590-4FA5-9D16-C888183AE311}" sibTransId="{551D0268-C402-45D8-A819-5ACAE4469D3B}"/>
    <dgm:cxn modelId="{80536E00-2754-4356-8539-241F6D5383A7}" srcId="{BD4D5ADD-BC0D-4EE1-9BE3-B115EF68A80A}" destId="{D822502C-07D3-4E4A-BD49-01627D26A9BC}" srcOrd="3" destOrd="0" parTransId="{10880C9B-5291-4E75-92B4-06DDB0FA974F}" sibTransId="{7E990879-029C-4602-9E0B-46557B47383F}"/>
    <dgm:cxn modelId="{AA1977B8-BE47-4AA7-81B4-22AED3C705DC}" type="presOf" srcId="{BD4D5ADD-BC0D-4EE1-9BE3-B115EF68A80A}" destId="{8AFBE194-6C62-429B-A0A5-BADF60EB1353}" srcOrd="0" destOrd="0" presId="urn:microsoft.com/office/officeart/2005/8/layout/cycle2"/>
    <dgm:cxn modelId="{EF3489E3-E4AC-44DD-B973-3769A4D04A14}" type="presOf" srcId="{DA349C07-FF02-431E-9B06-3A0B464BFB2F}" destId="{A8BDA5D2-03EA-4D04-859C-7D471CE14461}" srcOrd="0" destOrd="0" presId="urn:microsoft.com/office/officeart/2005/8/layout/cycle2"/>
    <dgm:cxn modelId="{D169F972-1075-4412-899A-0DEAF681FEE7}" srcId="{BD4D5ADD-BC0D-4EE1-9BE3-B115EF68A80A}" destId="{E713333D-966B-4503-BDDC-55064C2B7444}" srcOrd="4" destOrd="0" parTransId="{937DF690-E9EB-452F-B146-CB0C65F8C150}" sibTransId="{78A1607A-7DF8-4A1F-B8D7-1D0768006062}"/>
    <dgm:cxn modelId="{FC121B9F-B407-427D-A838-6FA5FA0DC2B2}" type="presOf" srcId="{D822502C-07D3-4E4A-BD49-01627D26A9BC}" destId="{D3AEC4AB-695A-4B10-9235-F1A55F1855A8}" srcOrd="0" destOrd="0" presId="urn:microsoft.com/office/officeart/2005/8/layout/cycle2"/>
    <dgm:cxn modelId="{D642292E-BF0A-47C3-8DC3-1E62D5A8705C}" type="presOf" srcId="{85C30CA8-FED0-4287-89DC-E0880D95E232}" destId="{747E679A-4730-46AA-B758-7BCE830ACF7F}" srcOrd="0" destOrd="0" presId="urn:microsoft.com/office/officeart/2005/8/layout/cycle2"/>
    <dgm:cxn modelId="{5DE74661-7647-4E59-9CC8-2B125161EE37}" type="presOf" srcId="{E27FFAE7-C978-483C-9449-1130ABD65ACF}" destId="{E857BB38-F065-4705-A0FB-049E3DC5A4FB}" srcOrd="0" destOrd="0" presId="urn:microsoft.com/office/officeart/2005/8/layout/cycle2"/>
    <dgm:cxn modelId="{33AB977B-ACFD-4132-8373-40A9A4B69DE9}" srcId="{BD4D5ADD-BC0D-4EE1-9BE3-B115EF68A80A}" destId="{A71155B2-ED30-4C4D-8782-2A1CC918CA0E}" srcOrd="5" destOrd="0" parTransId="{9B1D0584-1FE7-4B7C-A8EB-1C6D2268687C}" sibTransId="{AC2494A5-DABA-4D79-8676-852534C9F3D0}"/>
    <dgm:cxn modelId="{65DB4D45-FA16-4956-9D0A-791E1DD4910A}" type="presOf" srcId="{03AFCE2F-9A32-4BEC-B2AA-211C5FC45721}" destId="{07B63B5C-B8AB-45C3-B944-1DF59E4E00F2}" srcOrd="0" destOrd="0" presId="urn:microsoft.com/office/officeart/2005/8/layout/cycle2"/>
    <dgm:cxn modelId="{CC53F3D7-E507-4543-AD64-A4688B9AD517}" srcId="{BD4D5ADD-BC0D-4EE1-9BE3-B115EF68A80A}" destId="{DA5F447C-691C-4AED-8B95-38953DC2C7C3}" srcOrd="0" destOrd="0" parTransId="{6034C696-7185-4BAB-B0B7-A721602B4472}" sibTransId="{E27FFAE7-C978-483C-9449-1130ABD65ACF}"/>
    <dgm:cxn modelId="{4D6F1FB5-92D8-4095-A7A3-7A0F222CC14C}" type="presOf" srcId="{E27FFAE7-C978-483C-9449-1130ABD65ACF}" destId="{365AE65D-0DF2-4EE8-AF9E-5E1F9306FEA4}" srcOrd="1" destOrd="0" presId="urn:microsoft.com/office/officeart/2005/8/layout/cycle2"/>
    <dgm:cxn modelId="{6CD35630-D7A1-4E6C-AAAC-BB4517ADC0EF}" srcId="{BD4D5ADD-BC0D-4EE1-9BE3-B115EF68A80A}" destId="{DA349C07-FF02-431E-9B06-3A0B464BFB2F}" srcOrd="6" destOrd="0" parTransId="{EFDF263F-ECA0-4905-BD50-3A2221D324F6}" sibTransId="{8EAD388C-6EE5-48EE-83EF-406FDD2EF31C}"/>
    <dgm:cxn modelId="{3F9E15C6-EB74-4398-B0C0-D8D34A4C4FCD}" type="presOf" srcId="{AC2494A5-DABA-4D79-8676-852534C9F3D0}" destId="{212D5252-14D0-496B-8AFF-2AE344678FA9}" srcOrd="0" destOrd="0" presId="urn:microsoft.com/office/officeart/2005/8/layout/cycle2"/>
    <dgm:cxn modelId="{F69735B3-C7F3-4307-9A13-F90645C5321D}" type="presOf" srcId="{1FF9F239-824B-4BD5-B9F9-2312E301ECEA}" destId="{10271C42-CF3E-4D76-9D98-6AAABD83F50A}" srcOrd="0" destOrd="0" presId="urn:microsoft.com/office/officeart/2005/8/layout/cycle2"/>
    <dgm:cxn modelId="{0C87DA64-7CD4-4E5C-9EF1-F06A8999EB8D}" type="presOf" srcId="{AC2494A5-DABA-4D79-8676-852534C9F3D0}" destId="{520B931F-84D1-4E97-AEE5-3140530A488C}" srcOrd="1" destOrd="0" presId="urn:microsoft.com/office/officeart/2005/8/layout/cycle2"/>
    <dgm:cxn modelId="{9447B49D-1518-4A4D-9886-FCF0CE533C77}" type="presOf" srcId="{F3D11C53-F610-45F2-B15D-64BFD5443C73}" destId="{CB2F9459-DD66-4A2F-8424-381E9F766A89}" srcOrd="0" destOrd="0" presId="urn:microsoft.com/office/officeart/2005/8/layout/cycle2"/>
    <dgm:cxn modelId="{4E3AC2CF-43B8-4B09-98CB-D9B2635A2BE0}" type="presOf" srcId="{8EAD388C-6EE5-48EE-83EF-406FDD2EF31C}" destId="{71703B25-F8A9-474D-A7AF-E4B2CF8A1A79}" srcOrd="0" destOrd="0" presId="urn:microsoft.com/office/officeart/2005/8/layout/cycle2"/>
    <dgm:cxn modelId="{D9E0DE9D-E08D-40CB-A068-08995A90626D}" type="presOf" srcId="{551D0268-C402-45D8-A819-5ACAE4469D3B}" destId="{26105724-D516-4E58-BAE5-87A05C2988C8}" srcOrd="1" destOrd="0" presId="urn:microsoft.com/office/officeart/2005/8/layout/cycle2"/>
    <dgm:cxn modelId="{CAB542C0-BC8D-4D88-AF1F-05EBF388EDBC}" type="presOf" srcId="{78A1607A-7DF8-4A1F-B8D7-1D0768006062}" destId="{A1D9F9B0-503B-4AD1-A1FB-C1CB67F0DEE4}" srcOrd="0" destOrd="0" presId="urn:microsoft.com/office/officeart/2005/8/layout/cycle2"/>
    <dgm:cxn modelId="{18C8F6DC-CA23-4666-920A-BBA9D3CA0A65}" type="presOf" srcId="{E713333D-966B-4503-BDDC-55064C2B7444}" destId="{08231E8B-CF63-4127-9138-FF3526975A69}" srcOrd="0" destOrd="0" presId="urn:microsoft.com/office/officeart/2005/8/layout/cycle2"/>
    <dgm:cxn modelId="{9B1677E8-4E84-49BC-99F5-1A124EF41874}" type="presOf" srcId="{03AFCE2F-9A32-4BEC-B2AA-211C5FC45721}" destId="{64FCB04E-32B2-45D9-A2DD-3978CB56CCF7}" srcOrd="1" destOrd="0" presId="urn:microsoft.com/office/officeart/2005/8/layout/cycle2"/>
    <dgm:cxn modelId="{00D24A68-7151-41CF-9AD2-75AC2390D5D8}" type="presOf" srcId="{78A1607A-7DF8-4A1F-B8D7-1D0768006062}" destId="{44571815-5EDB-4A48-BE68-1E6EF597A642}" srcOrd="1" destOrd="0" presId="urn:microsoft.com/office/officeart/2005/8/layout/cycle2"/>
    <dgm:cxn modelId="{C369436F-FAF5-4C96-897A-373CB9869D86}" type="presOf" srcId="{8EAD388C-6EE5-48EE-83EF-406FDD2EF31C}" destId="{F26B6B6F-CB63-497B-ACCB-A0B52BB03055}" srcOrd="1" destOrd="0" presId="urn:microsoft.com/office/officeart/2005/8/layout/cycle2"/>
    <dgm:cxn modelId="{4382AB7A-5050-4BE1-9B50-EFB0D07A2557}" srcId="{BD4D5ADD-BC0D-4EE1-9BE3-B115EF68A80A}" destId="{1FF9F239-824B-4BD5-B9F9-2312E301ECEA}" srcOrd="2" destOrd="0" parTransId="{779F07EA-1B14-438A-A6E7-5680F06FEF01}" sibTransId="{F3D11C53-F610-45F2-B15D-64BFD5443C73}"/>
    <dgm:cxn modelId="{D7D073E0-176F-43A9-AAB6-70770486D92A}" type="presOf" srcId="{7E990879-029C-4602-9E0B-46557B47383F}" destId="{7D8C803C-537E-4BE9-9962-BE20A5F814D6}" srcOrd="1" destOrd="0" presId="urn:microsoft.com/office/officeart/2005/8/layout/cycle2"/>
    <dgm:cxn modelId="{4AF8FBBB-7DB7-4961-B93F-5C06148C2341}" type="presOf" srcId="{A71155B2-ED30-4C4D-8782-2A1CC918CA0E}" destId="{A171A9BA-6BA9-45D4-901B-065F32A716FE}" srcOrd="0" destOrd="0" presId="urn:microsoft.com/office/officeart/2005/8/layout/cycle2"/>
    <dgm:cxn modelId="{C4E9F54E-75FC-4AE0-8C1E-06D0FC998663}" type="presOf" srcId="{F3D11C53-F610-45F2-B15D-64BFD5443C73}" destId="{878D4FF8-2BE9-446C-90FB-A744A49C1EF6}" srcOrd="1" destOrd="0" presId="urn:microsoft.com/office/officeart/2005/8/layout/cycle2"/>
    <dgm:cxn modelId="{69F700E0-F56F-458A-BD39-6EDE04F8EF75}" type="presOf" srcId="{7E990879-029C-4602-9E0B-46557B47383F}" destId="{B1294B89-7F3B-42E8-86A8-1B824F381D60}" srcOrd="0" destOrd="0" presId="urn:microsoft.com/office/officeart/2005/8/layout/cycle2"/>
    <dgm:cxn modelId="{FA8824F8-7829-440D-90E2-D7ED9D5B2EF5}" type="presOf" srcId="{551D0268-C402-45D8-A819-5ACAE4469D3B}" destId="{2D0FE5DB-0B78-4756-977B-00EA8068935F}" srcOrd="0" destOrd="0" presId="urn:microsoft.com/office/officeart/2005/8/layout/cycle2"/>
    <dgm:cxn modelId="{BD665957-4CBC-48DC-A46F-9712ABCB033A}" type="presParOf" srcId="{8AFBE194-6C62-429B-A0A5-BADF60EB1353}" destId="{A88EEBEF-C58F-4B89-B6CC-390749497879}" srcOrd="0" destOrd="0" presId="urn:microsoft.com/office/officeart/2005/8/layout/cycle2"/>
    <dgm:cxn modelId="{019BE90F-033B-4203-81E0-8FD5B9BDDEA9}" type="presParOf" srcId="{8AFBE194-6C62-429B-A0A5-BADF60EB1353}" destId="{E857BB38-F065-4705-A0FB-049E3DC5A4FB}" srcOrd="1" destOrd="0" presId="urn:microsoft.com/office/officeart/2005/8/layout/cycle2"/>
    <dgm:cxn modelId="{4903C7F2-6B85-441A-8942-53C7F46B0705}" type="presParOf" srcId="{E857BB38-F065-4705-A0FB-049E3DC5A4FB}" destId="{365AE65D-0DF2-4EE8-AF9E-5E1F9306FEA4}" srcOrd="0" destOrd="0" presId="urn:microsoft.com/office/officeart/2005/8/layout/cycle2"/>
    <dgm:cxn modelId="{F807A989-DC98-4D42-B5F3-DA84EDE18DDD}" type="presParOf" srcId="{8AFBE194-6C62-429B-A0A5-BADF60EB1353}" destId="{747E679A-4730-46AA-B758-7BCE830ACF7F}" srcOrd="2" destOrd="0" presId="urn:microsoft.com/office/officeart/2005/8/layout/cycle2"/>
    <dgm:cxn modelId="{5EBFCE3C-A0D9-43F6-864A-FFCA34C541D6}" type="presParOf" srcId="{8AFBE194-6C62-429B-A0A5-BADF60EB1353}" destId="{07B63B5C-B8AB-45C3-B944-1DF59E4E00F2}" srcOrd="3" destOrd="0" presId="urn:microsoft.com/office/officeart/2005/8/layout/cycle2"/>
    <dgm:cxn modelId="{58F4C4A3-3BA2-4E14-95E6-2CE8473CBFBF}" type="presParOf" srcId="{07B63B5C-B8AB-45C3-B944-1DF59E4E00F2}" destId="{64FCB04E-32B2-45D9-A2DD-3978CB56CCF7}" srcOrd="0" destOrd="0" presId="urn:microsoft.com/office/officeart/2005/8/layout/cycle2"/>
    <dgm:cxn modelId="{9799FD9B-CFF0-44C4-BF71-E434966D745E}" type="presParOf" srcId="{8AFBE194-6C62-429B-A0A5-BADF60EB1353}" destId="{10271C42-CF3E-4D76-9D98-6AAABD83F50A}" srcOrd="4" destOrd="0" presId="urn:microsoft.com/office/officeart/2005/8/layout/cycle2"/>
    <dgm:cxn modelId="{6578DB6C-7CB5-4CE3-8F6E-4857C38D1E1F}" type="presParOf" srcId="{8AFBE194-6C62-429B-A0A5-BADF60EB1353}" destId="{CB2F9459-DD66-4A2F-8424-381E9F766A89}" srcOrd="5" destOrd="0" presId="urn:microsoft.com/office/officeart/2005/8/layout/cycle2"/>
    <dgm:cxn modelId="{1A0C2BDF-79BC-430C-AB24-0D3F9A1F799A}" type="presParOf" srcId="{CB2F9459-DD66-4A2F-8424-381E9F766A89}" destId="{878D4FF8-2BE9-446C-90FB-A744A49C1EF6}" srcOrd="0" destOrd="0" presId="urn:microsoft.com/office/officeart/2005/8/layout/cycle2"/>
    <dgm:cxn modelId="{73BA77BB-8695-40BC-962E-8CBE7B04B412}" type="presParOf" srcId="{8AFBE194-6C62-429B-A0A5-BADF60EB1353}" destId="{D3AEC4AB-695A-4B10-9235-F1A55F1855A8}" srcOrd="6" destOrd="0" presId="urn:microsoft.com/office/officeart/2005/8/layout/cycle2"/>
    <dgm:cxn modelId="{07DB90AD-14F5-4DA8-BE4E-B356F51E6CF2}" type="presParOf" srcId="{8AFBE194-6C62-429B-A0A5-BADF60EB1353}" destId="{B1294B89-7F3B-42E8-86A8-1B824F381D60}" srcOrd="7" destOrd="0" presId="urn:microsoft.com/office/officeart/2005/8/layout/cycle2"/>
    <dgm:cxn modelId="{F1EF6E2E-4968-483C-A64C-DF9DD07E454D}" type="presParOf" srcId="{B1294B89-7F3B-42E8-86A8-1B824F381D60}" destId="{7D8C803C-537E-4BE9-9962-BE20A5F814D6}" srcOrd="0" destOrd="0" presId="urn:microsoft.com/office/officeart/2005/8/layout/cycle2"/>
    <dgm:cxn modelId="{D4B29B3F-A9A4-4417-8763-DEA6032AE600}" type="presParOf" srcId="{8AFBE194-6C62-429B-A0A5-BADF60EB1353}" destId="{08231E8B-CF63-4127-9138-FF3526975A69}" srcOrd="8" destOrd="0" presId="urn:microsoft.com/office/officeart/2005/8/layout/cycle2"/>
    <dgm:cxn modelId="{75084D63-0350-4CF5-9DAD-1AB67C6CD4D1}" type="presParOf" srcId="{8AFBE194-6C62-429B-A0A5-BADF60EB1353}" destId="{A1D9F9B0-503B-4AD1-A1FB-C1CB67F0DEE4}" srcOrd="9" destOrd="0" presId="urn:microsoft.com/office/officeart/2005/8/layout/cycle2"/>
    <dgm:cxn modelId="{AA0320A4-C3E8-4ABD-BD53-852F303CCC67}" type="presParOf" srcId="{A1D9F9B0-503B-4AD1-A1FB-C1CB67F0DEE4}" destId="{44571815-5EDB-4A48-BE68-1E6EF597A642}" srcOrd="0" destOrd="0" presId="urn:microsoft.com/office/officeart/2005/8/layout/cycle2"/>
    <dgm:cxn modelId="{1B64163B-54C9-4F95-9B5E-9618E2700D03}" type="presParOf" srcId="{8AFBE194-6C62-429B-A0A5-BADF60EB1353}" destId="{A171A9BA-6BA9-45D4-901B-065F32A716FE}" srcOrd="10" destOrd="0" presId="urn:microsoft.com/office/officeart/2005/8/layout/cycle2"/>
    <dgm:cxn modelId="{57F9F203-F682-4965-816D-76E7F822B490}" type="presParOf" srcId="{8AFBE194-6C62-429B-A0A5-BADF60EB1353}" destId="{212D5252-14D0-496B-8AFF-2AE344678FA9}" srcOrd="11" destOrd="0" presId="urn:microsoft.com/office/officeart/2005/8/layout/cycle2"/>
    <dgm:cxn modelId="{9FA2A1B7-2282-4328-9D9D-DFAA6CF8F68D}" type="presParOf" srcId="{212D5252-14D0-496B-8AFF-2AE344678FA9}" destId="{520B931F-84D1-4E97-AEE5-3140530A488C}" srcOrd="0" destOrd="0" presId="urn:microsoft.com/office/officeart/2005/8/layout/cycle2"/>
    <dgm:cxn modelId="{4805B88A-D657-4FD4-9F4A-9E243E42D59A}" type="presParOf" srcId="{8AFBE194-6C62-429B-A0A5-BADF60EB1353}" destId="{A8BDA5D2-03EA-4D04-859C-7D471CE14461}" srcOrd="12" destOrd="0" presId="urn:microsoft.com/office/officeart/2005/8/layout/cycle2"/>
    <dgm:cxn modelId="{38CA5E44-08D0-4B49-BA94-5EDA51411EDF}" type="presParOf" srcId="{8AFBE194-6C62-429B-A0A5-BADF60EB1353}" destId="{71703B25-F8A9-474D-A7AF-E4B2CF8A1A79}" srcOrd="13" destOrd="0" presId="urn:microsoft.com/office/officeart/2005/8/layout/cycle2"/>
    <dgm:cxn modelId="{BD0533D8-A789-4C27-A1E3-2EC387C3D900}" type="presParOf" srcId="{71703B25-F8A9-474D-A7AF-E4B2CF8A1A79}" destId="{F26B6B6F-CB63-497B-ACCB-A0B52BB03055}" srcOrd="0" destOrd="0" presId="urn:microsoft.com/office/officeart/2005/8/layout/cycle2"/>
    <dgm:cxn modelId="{3D3567C3-DDEA-46D3-9E81-BCA109F975EB}" type="presParOf" srcId="{8AFBE194-6C62-429B-A0A5-BADF60EB1353}" destId="{AB72DEC8-A18C-4992-9D51-E78E99EC1717}" srcOrd="14" destOrd="0" presId="urn:microsoft.com/office/officeart/2005/8/layout/cycle2"/>
    <dgm:cxn modelId="{15D6DEF2-8CC1-40A9-B2C1-00BB09502864}" type="presParOf" srcId="{8AFBE194-6C62-429B-A0A5-BADF60EB1353}" destId="{2D0FE5DB-0B78-4756-977B-00EA8068935F}" srcOrd="15" destOrd="0" presId="urn:microsoft.com/office/officeart/2005/8/layout/cycle2"/>
    <dgm:cxn modelId="{19AAE2EC-5878-4478-8179-5BBC22321571}" type="presParOf" srcId="{2D0FE5DB-0B78-4756-977B-00EA8068935F}" destId="{26105724-D516-4E58-BAE5-87A05C2988C8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8EEBEF-C58F-4B89-B6CC-390749497879}">
      <dsp:nvSpPr>
        <dsp:cNvPr id="0" name=""/>
        <dsp:cNvSpPr/>
      </dsp:nvSpPr>
      <dsp:spPr>
        <a:xfrm>
          <a:off x="4006050" y="2453516"/>
          <a:ext cx="2178464" cy="139345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ребёнок</a:t>
          </a:r>
          <a:endParaRPr lang="ru-RU" sz="16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325079" y="2657582"/>
        <a:ext cx="1540406" cy="985321"/>
      </dsp:txXfrm>
    </dsp:sp>
    <dsp:sp modelId="{E857BB38-F065-4705-A0FB-049E3DC5A4FB}">
      <dsp:nvSpPr>
        <dsp:cNvPr id="0" name=""/>
        <dsp:cNvSpPr/>
      </dsp:nvSpPr>
      <dsp:spPr>
        <a:xfrm rot="18652141">
          <a:off x="2104341" y="1828340"/>
          <a:ext cx="817348" cy="445346"/>
        </a:xfrm>
        <a:prstGeom prst="leftRightArrow">
          <a:avLst/>
        </a:prstGeom>
        <a:solidFill>
          <a:srgbClr val="00B0F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127432" y="1967925"/>
        <a:ext cx="683744" cy="267208"/>
      </dsp:txXfrm>
    </dsp:sp>
    <dsp:sp modelId="{747E679A-4730-46AA-B758-7BCE830ACF7F}">
      <dsp:nvSpPr>
        <dsp:cNvPr id="0" name=""/>
        <dsp:cNvSpPr/>
      </dsp:nvSpPr>
      <dsp:spPr>
        <a:xfrm>
          <a:off x="6077745" y="667575"/>
          <a:ext cx="1319545" cy="1319545"/>
        </a:xfrm>
        <a:prstGeom prst="ellipse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врач-офтальмолог</a:t>
          </a:r>
          <a:endParaRPr lang="ru-RU" sz="16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270988" y="860818"/>
        <a:ext cx="933059" cy="933059"/>
      </dsp:txXfrm>
    </dsp:sp>
    <dsp:sp modelId="{07B63B5C-B8AB-45C3-B944-1DF59E4E00F2}">
      <dsp:nvSpPr>
        <dsp:cNvPr id="0" name=""/>
        <dsp:cNvSpPr/>
      </dsp:nvSpPr>
      <dsp:spPr>
        <a:xfrm rot="7609452">
          <a:off x="5597438" y="1966595"/>
          <a:ext cx="791182" cy="445346"/>
        </a:xfrm>
        <a:prstGeom prst="rightArrow">
          <a:avLst>
            <a:gd name="adj1" fmla="val 60000"/>
            <a:gd name="adj2" fmla="val 50000"/>
          </a:avLst>
        </a:prstGeom>
        <a:solidFill>
          <a:srgbClr val="92D05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704279" y="2002190"/>
        <a:ext cx="657578" cy="267208"/>
      </dsp:txXfrm>
    </dsp:sp>
    <dsp:sp modelId="{10271C42-CF3E-4D76-9D98-6AAABD83F50A}">
      <dsp:nvSpPr>
        <dsp:cNvPr id="0" name=""/>
        <dsp:cNvSpPr/>
      </dsp:nvSpPr>
      <dsp:spPr>
        <a:xfrm>
          <a:off x="7720811" y="2453519"/>
          <a:ext cx="1318160" cy="1318160"/>
        </a:xfrm>
        <a:prstGeom prst="ellipse">
          <a:avLst/>
        </a:prstGeom>
        <a:solidFill>
          <a:srgbClr val="7030A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медсестра - ортоптистка</a:t>
          </a:r>
          <a:endParaRPr lang="ru-RU" sz="15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913851" y="2646559"/>
        <a:ext cx="932080" cy="932080"/>
      </dsp:txXfrm>
    </dsp:sp>
    <dsp:sp modelId="{CB2F9459-DD66-4A2F-8424-381E9F766A89}">
      <dsp:nvSpPr>
        <dsp:cNvPr id="0" name=""/>
        <dsp:cNvSpPr/>
      </dsp:nvSpPr>
      <dsp:spPr>
        <a:xfrm rot="10800000">
          <a:off x="6506376" y="2882154"/>
          <a:ext cx="880324" cy="445346"/>
        </a:xfrm>
        <a:prstGeom prst="rightArrow">
          <a:avLst>
            <a:gd name="adj1" fmla="val 60000"/>
            <a:gd name="adj2" fmla="val 50000"/>
          </a:avLst>
        </a:prstGeom>
        <a:solidFill>
          <a:srgbClr val="7030A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6639980" y="2971223"/>
        <a:ext cx="746720" cy="267208"/>
      </dsp:txXfrm>
    </dsp:sp>
    <dsp:sp modelId="{D3AEC4AB-695A-4B10-9235-F1A55F1855A8}">
      <dsp:nvSpPr>
        <dsp:cNvPr id="0" name=""/>
        <dsp:cNvSpPr/>
      </dsp:nvSpPr>
      <dsp:spPr>
        <a:xfrm>
          <a:off x="6506371" y="4239473"/>
          <a:ext cx="1319545" cy="1319545"/>
        </a:xfrm>
        <a:prstGeom prst="ellipse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воспитатели</a:t>
          </a:r>
          <a:endParaRPr lang="ru-RU" sz="16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699614" y="4432716"/>
        <a:ext cx="933059" cy="933059"/>
      </dsp:txXfrm>
    </dsp:sp>
    <dsp:sp modelId="{B1294B89-7F3B-42E8-86A8-1B824F381D60}">
      <dsp:nvSpPr>
        <dsp:cNvPr id="0" name=""/>
        <dsp:cNvSpPr/>
      </dsp:nvSpPr>
      <dsp:spPr>
        <a:xfrm rot="13463973">
          <a:off x="5952368" y="3819755"/>
          <a:ext cx="799959" cy="445346"/>
        </a:xfrm>
        <a:prstGeom prst="rightArrow">
          <a:avLst>
            <a:gd name="adj1" fmla="val 60000"/>
            <a:gd name="adj2" fmla="val 50000"/>
          </a:avLst>
        </a:prstGeom>
        <a:solidFill>
          <a:srgbClr val="00B0F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6066899" y="3955563"/>
        <a:ext cx="666355" cy="267208"/>
      </dsp:txXfrm>
    </dsp:sp>
    <dsp:sp modelId="{08231E8B-CF63-4127-9138-FF3526975A69}">
      <dsp:nvSpPr>
        <dsp:cNvPr id="0" name=""/>
        <dsp:cNvSpPr/>
      </dsp:nvSpPr>
      <dsp:spPr>
        <a:xfrm>
          <a:off x="4577557" y="5025300"/>
          <a:ext cx="1319545" cy="1319545"/>
        </a:xfrm>
        <a:prstGeom prst="ellipse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учитель-логопед </a:t>
          </a:r>
          <a:endParaRPr lang="ru-RU" sz="16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770800" y="5218543"/>
        <a:ext cx="933059" cy="933059"/>
      </dsp:txXfrm>
    </dsp:sp>
    <dsp:sp modelId="{A1D9F9B0-503B-4AD1-A1FB-C1CB67F0DEE4}">
      <dsp:nvSpPr>
        <dsp:cNvPr id="0" name=""/>
        <dsp:cNvSpPr/>
      </dsp:nvSpPr>
      <dsp:spPr>
        <a:xfrm rot="16018164">
          <a:off x="4792811" y="4269787"/>
          <a:ext cx="769255" cy="445346"/>
        </a:xfrm>
        <a:prstGeom prst="rightArrow">
          <a:avLst>
            <a:gd name="adj1" fmla="val 60000"/>
            <a:gd name="adj2" fmla="val 50000"/>
          </a:avLst>
        </a:prstGeom>
        <a:solidFill>
          <a:srgbClr val="FFC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4863145" y="4425565"/>
        <a:ext cx="635651" cy="267208"/>
      </dsp:txXfrm>
    </dsp:sp>
    <dsp:sp modelId="{A171A9BA-6BA9-45D4-901B-065F32A716FE}">
      <dsp:nvSpPr>
        <dsp:cNvPr id="0" name=""/>
        <dsp:cNvSpPr/>
      </dsp:nvSpPr>
      <dsp:spPr>
        <a:xfrm>
          <a:off x="2477026" y="4440381"/>
          <a:ext cx="1319545" cy="1319545"/>
        </a:xfrm>
        <a:prstGeom prst="ellipse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педагог-психолог</a:t>
          </a:r>
          <a:endParaRPr lang="ru-RU" sz="16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670269" y="4633624"/>
        <a:ext cx="933059" cy="933059"/>
      </dsp:txXfrm>
    </dsp:sp>
    <dsp:sp modelId="{212D5252-14D0-496B-8AFF-2AE344678FA9}">
      <dsp:nvSpPr>
        <dsp:cNvPr id="0" name=""/>
        <dsp:cNvSpPr/>
      </dsp:nvSpPr>
      <dsp:spPr>
        <a:xfrm rot="18694744">
          <a:off x="3506352" y="3977938"/>
          <a:ext cx="791675" cy="445346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3528821" y="4116978"/>
        <a:ext cx="658071" cy="267208"/>
      </dsp:txXfrm>
    </dsp:sp>
    <dsp:sp modelId="{A8BDA5D2-03EA-4D04-859C-7D471CE14461}">
      <dsp:nvSpPr>
        <dsp:cNvPr id="0" name=""/>
        <dsp:cNvSpPr/>
      </dsp:nvSpPr>
      <dsp:spPr>
        <a:xfrm>
          <a:off x="1077096" y="2524961"/>
          <a:ext cx="1319545" cy="1319545"/>
        </a:xfrm>
        <a:prstGeom prst="ellipse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музыкальный руководитель</a:t>
          </a:r>
          <a:endParaRPr lang="ru-RU" sz="16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270339" y="2718204"/>
        <a:ext cx="933059" cy="933059"/>
      </dsp:txXfrm>
    </dsp:sp>
    <dsp:sp modelId="{71703B25-F8A9-474D-A7AF-E4B2CF8A1A79}">
      <dsp:nvSpPr>
        <dsp:cNvPr id="0" name=""/>
        <dsp:cNvSpPr/>
      </dsp:nvSpPr>
      <dsp:spPr>
        <a:xfrm rot="21600000">
          <a:off x="2661508" y="2910258"/>
          <a:ext cx="874980" cy="420273"/>
        </a:xfrm>
        <a:prstGeom prst="rightArrow">
          <a:avLst>
            <a:gd name="adj1" fmla="val 60000"/>
            <a:gd name="adj2" fmla="val 50000"/>
          </a:avLst>
        </a:prstGeom>
        <a:solidFill>
          <a:srgbClr val="00B05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21600000">
        <a:off x="2661508" y="2994313"/>
        <a:ext cx="748898" cy="252163"/>
      </dsp:txXfrm>
    </dsp:sp>
    <dsp:sp modelId="{AB72DEC8-A18C-4992-9D51-E78E99EC1717}">
      <dsp:nvSpPr>
        <dsp:cNvPr id="0" name=""/>
        <dsp:cNvSpPr/>
      </dsp:nvSpPr>
      <dsp:spPr>
        <a:xfrm>
          <a:off x="3005918" y="596131"/>
          <a:ext cx="1319545" cy="1319545"/>
        </a:xfrm>
        <a:prstGeom prst="ellipse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родители</a:t>
          </a:r>
          <a:endParaRPr lang="ru-RU" sz="16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199161" y="789374"/>
        <a:ext cx="933059" cy="933059"/>
      </dsp:txXfrm>
    </dsp:sp>
    <dsp:sp modelId="{2D0FE5DB-0B78-4756-977B-00EA8068935F}">
      <dsp:nvSpPr>
        <dsp:cNvPr id="0" name=""/>
        <dsp:cNvSpPr/>
      </dsp:nvSpPr>
      <dsp:spPr>
        <a:xfrm rot="3436948">
          <a:off x="3825519" y="2011024"/>
          <a:ext cx="724072" cy="445346"/>
        </a:xfrm>
        <a:prstGeom prst="rightArrow">
          <a:avLst>
            <a:gd name="adj1" fmla="val 60000"/>
            <a:gd name="adj2" fmla="val 50000"/>
          </a:avLst>
        </a:prstGeom>
        <a:solidFill>
          <a:srgbClr val="0070C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856215" y="2043889"/>
        <a:ext cx="590468" cy="2672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8650E13-6212-4BCD-9EC8-07A51F5BCC9A}" type="datetimeFigureOut">
              <a:rPr lang="ru-RU"/>
              <a:pPr>
                <a:defRPr/>
              </a:pPr>
              <a:t>25.10.2019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65175" y="744538"/>
            <a:ext cx="5267325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8050"/>
            <a:ext cx="5438775" cy="44688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2925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32925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234C50A-8296-4194-8FA0-4C89ADE1BE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852158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91281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506413" algn="l" defTabSz="91281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1017588" algn="l" defTabSz="91281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525588" algn="l" defTabSz="91281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2033588" algn="l" defTabSz="91281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545690" algn="l" defTabSz="1018276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3054828" algn="l" defTabSz="1018276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563965" algn="l" defTabSz="1018276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4073103" algn="l" defTabSz="1018276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D7AE8D2-4C66-4474-83D4-A512D626FFE7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3074" y="2292676"/>
            <a:ext cx="8874840" cy="158197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66148" y="4182163"/>
            <a:ext cx="7308692" cy="188607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90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0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7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61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5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42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32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22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8B53913-2898-416C-B26D-46496B68CE23}" type="datetime1">
              <a:rPr lang="ru-RU"/>
              <a:pPr/>
              <a:t>25.10.2019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4363E2-9A0A-4DD3-92E5-1E803D51ABA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534BA67-3814-4FA5-B14F-A8DCA36970F2}" type="datetime1">
              <a:rPr lang="ru-RU"/>
              <a:pPr/>
              <a:t>25.10.2019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07BAC9-614C-4745-9D9E-FF17A78F6FC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644632" y="317765"/>
            <a:ext cx="2680941" cy="677722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96372" y="317765"/>
            <a:ext cx="7874245" cy="677722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601C6B-357E-4E51-A1F6-58EF7FEA3375}" type="datetime1">
              <a:rPr lang="ru-RU"/>
              <a:pPr/>
              <a:t>25.10.2019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A40B51-1E60-4AB4-8DF9-902797864D7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7EB3D18-1460-4C59-95DF-C21D6EC0BF6C}" type="datetime1">
              <a:rPr lang="ru-RU"/>
              <a:pPr/>
              <a:t>25.10.2019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17E409-E09E-447F-BF35-16AB8271875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4766" y="4742521"/>
            <a:ext cx="8874840" cy="1465807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4766" y="3128084"/>
            <a:ext cx="8874840" cy="1614437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903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1807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27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361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4518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542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632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07229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65998D2-A78D-405A-B116-69A9D3123429}" type="datetime1">
              <a:rPr lang="ru-RU"/>
              <a:pPr/>
              <a:t>25.10.2019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0DCCB9-AC31-439C-BF43-6A78AC4519C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96370" y="1853617"/>
            <a:ext cx="5276686" cy="5241371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47072" y="1853617"/>
            <a:ext cx="5278499" cy="5241371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CFFF64-28FC-4F76-94DC-F69D8211266F}" type="datetime1">
              <a:rPr lang="ru-RU"/>
              <a:pPr/>
              <a:t>25.10.2019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81C8A1-6386-4376-8749-A2E28A85E2A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052" y="295554"/>
            <a:ext cx="9396889" cy="1230048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22049" y="1652023"/>
            <a:ext cx="4613250" cy="68848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038" indent="0">
              <a:buNone/>
              <a:defRPr sz="2200" b="1"/>
            </a:lvl2pPr>
            <a:lvl3pPr marL="1018075" indent="0">
              <a:buNone/>
              <a:defRPr sz="2000" b="1"/>
            </a:lvl3pPr>
            <a:lvl4pPr marL="1527112" indent="0">
              <a:buNone/>
              <a:defRPr sz="1800" b="1"/>
            </a:lvl4pPr>
            <a:lvl5pPr marL="2036151" indent="0">
              <a:buNone/>
              <a:defRPr sz="1800" b="1"/>
            </a:lvl5pPr>
            <a:lvl6pPr marL="2545188" indent="0">
              <a:buNone/>
              <a:defRPr sz="1800" b="1"/>
            </a:lvl6pPr>
            <a:lvl7pPr marL="3054226" indent="0">
              <a:buNone/>
              <a:defRPr sz="1800" b="1"/>
            </a:lvl7pPr>
            <a:lvl8pPr marL="3563263" indent="0">
              <a:buNone/>
              <a:defRPr sz="1800" b="1"/>
            </a:lvl8pPr>
            <a:lvl9pPr marL="4072299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2049" y="2340508"/>
            <a:ext cx="4613250" cy="4252208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03877" y="1652023"/>
            <a:ext cx="4615062" cy="68848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038" indent="0">
              <a:buNone/>
              <a:defRPr sz="2200" b="1"/>
            </a:lvl2pPr>
            <a:lvl3pPr marL="1018075" indent="0">
              <a:buNone/>
              <a:defRPr sz="2000" b="1"/>
            </a:lvl3pPr>
            <a:lvl4pPr marL="1527112" indent="0">
              <a:buNone/>
              <a:defRPr sz="1800" b="1"/>
            </a:lvl4pPr>
            <a:lvl5pPr marL="2036151" indent="0">
              <a:buNone/>
              <a:defRPr sz="1800" b="1"/>
            </a:lvl5pPr>
            <a:lvl6pPr marL="2545188" indent="0">
              <a:buNone/>
              <a:defRPr sz="1800" b="1"/>
            </a:lvl6pPr>
            <a:lvl7pPr marL="3054226" indent="0">
              <a:buNone/>
              <a:defRPr sz="1800" b="1"/>
            </a:lvl7pPr>
            <a:lvl8pPr marL="3563263" indent="0">
              <a:buNone/>
              <a:defRPr sz="1800" b="1"/>
            </a:lvl8pPr>
            <a:lvl9pPr marL="4072299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03877" y="2340508"/>
            <a:ext cx="4615062" cy="4252208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D428C2-CB9B-4911-9CC2-89E19A28781A}" type="datetime1">
              <a:rPr lang="ru-RU"/>
              <a:pPr/>
              <a:t>25.10.2019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http://aida.ucoz.ru</a:t>
            </a: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6296C9-6B8F-4CCC-9F22-4F9EF5B558F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315891-C1BB-4375-80A5-A9D8D80EBC26}" type="datetime1">
              <a:rPr lang="ru-RU"/>
              <a:pPr/>
              <a:t>25.10.2019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http://aida.ucoz.ru</a:t>
            </a: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2602BB-731B-4507-AF0B-DA6ECDD587F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D30309C-5630-41C9-B5E7-4CAA6D171FB3}" type="datetime1">
              <a:rPr lang="ru-RU"/>
              <a:pPr/>
              <a:t>25.10.2019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http://aida.ucoz.ru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1964BB-C152-4B70-9DCF-13B13FDF076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052" y="293847"/>
            <a:ext cx="3435013" cy="1250549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82136" y="293848"/>
            <a:ext cx="5836802" cy="6298871"/>
          </a:xfr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7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22052" y="1544396"/>
            <a:ext cx="3435013" cy="5048323"/>
          </a:xfrm>
        </p:spPr>
        <p:txBody>
          <a:bodyPr/>
          <a:lstStyle>
            <a:lvl1pPr marL="0" indent="0">
              <a:buNone/>
              <a:defRPr sz="1600"/>
            </a:lvl1pPr>
            <a:lvl2pPr marL="509038" indent="0">
              <a:buNone/>
              <a:defRPr sz="1300"/>
            </a:lvl2pPr>
            <a:lvl3pPr marL="1018075" indent="0">
              <a:buNone/>
              <a:defRPr sz="1100"/>
            </a:lvl3pPr>
            <a:lvl4pPr marL="1527112" indent="0">
              <a:buNone/>
              <a:defRPr sz="1000"/>
            </a:lvl4pPr>
            <a:lvl5pPr marL="2036151" indent="0">
              <a:buNone/>
              <a:defRPr sz="1000"/>
            </a:lvl5pPr>
            <a:lvl6pPr marL="2545188" indent="0">
              <a:buNone/>
              <a:defRPr sz="1000"/>
            </a:lvl6pPr>
            <a:lvl7pPr marL="3054226" indent="0">
              <a:buNone/>
              <a:defRPr sz="1000"/>
            </a:lvl7pPr>
            <a:lvl8pPr marL="3563263" indent="0">
              <a:buNone/>
              <a:defRPr sz="1000"/>
            </a:lvl8pPr>
            <a:lvl9pPr marL="407229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F793C7-2862-44F5-8078-44622E5C6B77}" type="datetime1">
              <a:rPr lang="ru-RU"/>
              <a:pPr/>
              <a:t>25.10.2019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F7CD70-926F-41ED-A968-5DAD247CE79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46509" y="5166204"/>
            <a:ext cx="6264593" cy="609899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46509" y="659442"/>
            <a:ext cx="6264593" cy="4428173"/>
          </a:xfrm>
        </p:spPr>
        <p:txBody>
          <a:bodyPr rtlCol="0">
            <a:normAutofit/>
          </a:bodyPr>
          <a:lstStyle>
            <a:lvl1pPr marL="0" indent="0">
              <a:buNone/>
              <a:defRPr sz="3600"/>
            </a:lvl1pPr>
            <a:lvl2pPr marL="509038" indent="0">
              <a:buNone/>
              <a:defRPr sz="3100"/>
            </a:lvl2pPr>
            <a:lvl3pPr marL="1018075" indent="0">
              <a:buNone/>
              <a:defRPr sz="2700"/>
            </a:lvl3pPr>
            <a:lvl4pPr marL="1527112" indent="0">
              <a:buNone/>
              <a:defRPr sz="2200"/>
            </a:lvl4pPr>
            <a:lvl5pPr marL="2036151" indent="0">
              <a:buNone/>
              <a:defRPr sz="2200"/>
            </a:lvl5pPr>
            <a:lvl6pPr marL="2545188" indent="0">
              <a:buNone/>
              <a:defRPr sz="2200"/>
            </a:lvl6pPr>
            <a:lvl7pPr marL="3054226" indent="0">
              <a:buNone/>
              <a:defRPr sz="2200"/>
            </a:lvl7pPr>
            <a:lvl8pPr marL="3563263" indent="0">
              <a:buNone/>
              <a:defRPr sz="2200"/>
            </a:lvl8pPr>
            <a:lvl9pPr marL="4072299" indent="0">
              <a:buNone/>
              <a:defRPr sz="22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46509" y="5776101"/>
            <a:ext cx="6264593" cy="866158"/>
          </a:xfrm>
        </p:spPr>
        <p:txBody>
          <a:bodyPr/>
          <a:lstStyle>
            <a:lvl1pPr marL="0" indent="0">
              <a:buNone/>
              <a:defRPr sz="1600"/>
            </a:lvl1pPr>
            <a:lvl2pPr marL="509038" indent="0">
              <a:buNone/>
              <a:defRPr sz="1300"/>
            </a:lvl2pPr>
            <a:lvl3pPr marL="1018075" indent="0">
              <a:buNone/>
              <a:defRPr sz="1100"/>
            </a:lvl3pPr>
            <a:lvl4pPr marL="1527112" indent="0">
              <a:buNone/>
              <a:defRPr sz="1000"/>
            </a:lvl4pPr>
            <a:lvl5pPr marL="2036151" indent="0">
              <a:buNone/>
              <a:defRPr sz="1000"/>
            </a:lvl5pPr>
            <a:lvl6pPr marL="2545188" indent="0">
              <a:buNone/>
              <a:defRPr sz="1000"/>
            </a:lvl6pPr>
            <a:lvl7pPr marL="3054226" indent="0">
              <a:buNone/>
              <a:defRPr sz="1000"/>
            </a:lvl7pPr>
            <a:lvl8pPr marL="3563263" indent="0">
              <a:buNone/>
              <a:defRPr sz="1000"/>
            </a:lvl8pPr>
            <a:lvl9pPr marL="407229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5379A63-B22D-4211-BD21-57060DC0B362}" type="datetime1">
              <a:rPr lang="ru-RU"/>
              <a:pPr/>
              <a:t>25.10.2019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670717-B41F-41D4-9BF4-657E8BA2E8D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522288" y="295275"/>
            <a:ext cx="9396412" cy="123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1808" tIns="50904" rIns="101808" bIns="5090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522288" y="1722438"/>
            <a:ext cx="9396412" cy="487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1808" tIns="50904" rIns="101808" bIns="5090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22288" y="6840538"/>
            <a:ext cx="2435225" cy="392112"/>
          </a:xfrm>
          <a:prstGeom prst="rect">
            <a:avLst/>
          </a:prstGeom>
        </p:spPr>
        <p:txBody>
          <a:bodyPr vert="horz" wrap="square" lIns="101808" tIns="50904" rIns="101808" bIns="50904" numCol="1" anchor="ctr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rgbClr val="898989"/>
                </a:solidFill>
              </a:defRPr>
            </a:lvl1pPr>
          </a:lstStyle>
          <a:p>
            <a:fld id="{A704EA39-3970-483C-85B0-AE00F1128320}" type="datetime1">
              <a:rPr lang="ru-RU"/>
              <a:pPr/>
              <a:t>25.10.2019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567113" y="6840538"/>
            <a:ext cx="3306762" cy="392112"/>
          </a:xfrm>
          <a:prstGeom prst="rect">
            <a:avLst/>
          </a:prstGeom>
        </p:spPr>
        <p:txBody>
          <a:bodyPr vert="horz" wrap="square" lIns="101808" tIns="50904" rIns="101808" bIns="50904" numCol="1" anchor="ctr" anchorCtr="0" compatLnSpc="1">
            <a:prstTxWarp prst="textNoShape">
              <a:avLst/>
            </a:prstTxWarp>
          </a:bodyPr>
          <a:lstStyle>
            <a:lvl1pPr algn="ctr">
              <a:defRPr sz="1300">
                <a:solidFill>
                  <a:srgbClr val="898989"/>
                </a:solidFill>
              </a:defRPr>
            </a:lvl1pPr>
          </a:lstStyle>
          <a:p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483475" y="6840538"/>
            <a:ext cx="2435225" cy="392112"/>
          </a:xfrm>
          <a:prstGeom prst="rect">
            <a:avLst/>
          </a:prstGeom>
        </p:spPr>
        <p:txBody>
          <a:bodyPr vert="horz" wrap="square" lIns="101808" tIns="50904" rIns="101808" bIns="50904" numCol="1" anchor="ctr" anchorCtr="0" compatLnSpc="1">
            <a:prstTxWarp prst="textNoShape">
              <a:avLst/>
            </a:prstTxWarp>
          </a:bodyPr>
          <a:lstStyle>
            <a:lvl1pPr algn="r">
              <a:defRPr sz="1300">
                <a:solidFill>
                  <a:srgbClr val="898989"/>
                </a:solidFill>
              </a:defRPr>
            </a:lvl1pPr>
          </a:lstStyle>
          <a:p>
            <a:fld id="{79A3707D-4EC8-4D80-AF50-47865D0AC057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/>
  <p:hf hdr="0"/>
  <p:txStyles>
    <p:titleStyle>
      <a:lvl1pPr algn="ctr" defTabSz="1017588" rtl="0" eaLnBrk="0" fontAlgn="base" hangingPunct="0">
        <a:spcBef>
          <a:spcPct val="0"/>
        </a:spcBef>
        <a:spcAft>
          <a:spcPct val="0"/>
        </a:spcAft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017588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2pPr>
      <a:lvl3pPr algn="ctr" defTabSz="1017588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3pPr>
      <a:lvl4pPr algn="ctr" defTabSz="1017588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4pPr>
      <a:lvl5pPr algn="ctr" defTabSz="1017588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5pPr>
      <a:lvl6pPr marL="457200" algn="ctr" defTabSz="1017588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6pPr>
      <a:lvl7pPr marL="914400" algn="ctr" defTabSz="1017588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7pPr>
      <a:lvl8pPr marL="1371600" algn="ctr" defTabSz="1017588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8pPr>
      <a:lvl9pPr marL="1828800" algn="ctr" defTabSz="1017588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9pPr>
    </p:titleStyle>
    <p:bodyStyle>
      <a:lvl1pPr marL="379413" indent="-379413" algn="l" defTabSz="1017588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27088" indent="-315913" algn="l" defTabSz="1017588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71588" indent="-252413" algn="l" defTabSz="1017588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79588" indent="-252413" algn="l" defTabSz="1017588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87588" indent="-252413" algn="l" defTabSz="1017588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99708" indent="-254519" algn="l" defTabSz="1018075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08744" indent="-254519" algn="l" defTabSz="1018075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17782" indent="-254519" algn="l" defTabSz="1018075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26819" indent="-254519" algn="l" defTabSz="1018075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1807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9038" algn="l" defTabSz="101807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8075" algn="l" defTabSz="101807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7112" algn="l" defTabSz="101807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6151" algn="l" defTabSz="101807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5188" algn="l" defTabSz="101807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54226" algn="l" defTabSz="101807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63263" algn="l" defTabSz="101807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72299" algn="l" defTabSz="101807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Relationship Id="rId9" Type="http://schemas.openxmlformats.org/officeDocument/2006/relationships/image" Target="../media/image7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7" Type="http://schemas.openxmlformats.org/officeDocument/2006/relationships/image" Target="../media/image7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jpeg"/><Relationship Id="rId3" Type="http://schemas.openxmlformats.org/officeDocument/2006/relationships/image" Target="../media/image77.jpeg"/><Relationship Id="rId7" Type="http://schemas.openxmlformats.org/officeDocument/2006/relationships/image" Target="../media/image8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0.jpeg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jpeg"/><Relationship Id="rId3" Type="http://schemas.openxmlformats.org/officeDocument/2006/relationships/image" Target="../media/image83.jpeg"/><Relationship Id="rId7" Type="http://schemas.openxmlformats.org/officeDocument/2006/relationships/image" Target="../media/image8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6.jpeg"/><Relationship Id="rId5" Type="http://schemas.openxmlformats.org/officeDocument/2006/relationships/image" Target="../media/image85.jpeg"/><Relationship Id="rId10" Type="http://schemas.openxmlformats.org/officeDocument/2006/relationships/image" Target="../media/image90.jpeg"/><Relationship Id="rId4" Type="http://schemas.openxmlformats.org/officeDocument/2006/relationships/image" Target="../media/image84.jpeg"/><Relationship Id="rId9" Type="http://schemas.openxmlformats.org/officeDocument/2006/relationships/image" Target="../media/image89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6" descr="http://img-fotki.yandex.ru/get/6421/87902893.16/0_13c4c3_36f45943_XL"/>
          <p:cNvPicPr>
            <a:picLocks noChangeAspect="1" noChangeArrowheads="1"/>
          </p:cNvPicPr>
          <p:nvPr/>
        </p:nvPicPr>
        <p:blipFill>
          <a:blip r:embed="rId2" cstate="print"/>
          <a:srcRect t="27304"/>
          <a:stretch>
            <a:fillRect/>
          </a:stretch>
        </p:blipFill>
        <p:spPr bwMode="auto">
          <a:xfrm>
            <a:off x="-324122" y="0"/>
            <a:ext cx="10620376" cy="738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TextBox 8"/>
          <p:cNvSpPr txBox="1">
            <a:spLocks noChangeArrowheads="1"/>
          </p:cNvSpPr>
          <p:nvPr/>
        </p:nvSpPr>
        <p:spPr bwMode="auto">
          <a:xfrm>
            <a:off x="1692102" y="1617667"/>
            <a:ext cx="6912768" cy="2305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912813">
              <a:lnSpc>
                <a:spcPts val="4325"/>
              </a:lnSpc>
            </a:pPr>
            <a:r>
              <a:rPr lang="ru-RU" sz="3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«Добрый садовник в детском саду»</a:t>
            </a:r>
            <a:endParaRPr lang="ru-RU" sz="3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912813"/>
            <a:endParaRPr lang="ru-RU" sz="3600" dirty="0">
              <a:solidFill>
                <a:srgbClr val="0070C0"/>
              </a:solidFill>
            </a:endParaRPr>
          </a:p>
          <a:p>
            <a:pPr algn="ctr" defTabSz="912813"/>
            <a:endParaRPr lang="ru-RU" sz="3600" dirty="0">
              <a:solidFill>
                <a:srgbClr val="0070C0"/>
              </a:solidFill>
            </a:endParaRPr>
          </a:p>
          <a:p>
            <a:pPr defTabSz="912813"/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7700" y="233761"/>
            <a:ext cx="8675688" cy="1080120"/>
          </a:xfrm>
        </p:spPr>
        <p:txBody>
          <a:bodyPr/>
          <a:lstStyle/>
          <a:p>
            <a:pPr eaLnBrk="1" hangingPunct="1"/>
            <a:r>
              <a:rPr lang="ru-RU" sz="1400" b="1" dirty="0" smtClean="0">
                <a:solidFill>
                  <a:srgbClr val="3333CC"/>
                </a:solidFill>
                <a:latin typeface="Times New Roman" pitchFamily="18" charset="0"/>
              </a:rPr>
              <a:t> Филиал муниципального бюджетного дошкольного образовательного учреждения </a:t>
            </a:r>
            <a:br>
              <a:rPr lang="ru-RU" sz="1400" b="1" dirty="0" smtClean="0">
                <a:solidFill>
                  <a:srgbClr val="3333CC"/>
                </a:solidFill>
                <a:latin typeface="Times New Roman" pitchFamily="18" charset="0"/>
              </a:rPr>
            </a:br>
            <a:r>
              <a:rPr lang="ru-RU" sz="1400" b="1" dirty="0" smtClean="0">
                <a:solidFill>
                  <a:srgbClr val="3333CC"/>
                </a:solidFill>
                <a:latin typeface="Times New Roman" pitchFamily="18" charset="0"/>
              </a:rPr>
              <a:t>«Детский сад №43» - «детский сад №40</a:t>
            </a:r>
            <a:br>
              <a:rPr lang="ru-RU" sz="1400" b="1" dirty="0" smtClean="0">
                <a:solidFill>
                  <a:srgbClr val="3333CC"/>
                </a:solidFill>
                <a:latin typeface="Times New Roman" pitchFamily="18" charset="0"/>
              </a:rPr>
            </a:br>
            <a:r>
              <a:rPr lang="ru-RU" sz="1400" b="1" dirty="0" smtClean="0">
                <a:solidFill>
                  <a:srgbClr val="3333CC"/>
                </a:solidFill>
                <a:latin typeface="Times New Roman" pitchFamily="18" charset="0"/>
              </a:rPr>
              <a:t>город Славгород  Алтайского края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</a:rPr>
              <a:t/>
            </a:r>
            <a:br>
              <a:rPr lang="ru-RU" sz="1400" dirty="0" smtClean="0">
                <a:solidFill>
                  <a:srgbClr val="000000"/>
                </a:solidFill>
                <a:latin typeface="Times New Roman" pitchFamily="18" charset="0"/>
              </a:rPr>
            </a:br>
            <a:endParaRPr lang="ru-RU" sz="14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pic>
        <p:nvPicPr>
          <p:cNvPr id="1027" name="Picture 3" descr="C:\Users\Dmitriy\Desktop\фото для презентации\DSCN150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974" y="3327383"/>
            <a:ext cx="5196718" cy="3897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149188" y="4658846"/>
            <a:ext cx="23574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Магаляс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В.И.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воспитатель 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6" descr="http://img-fotki.yandex.ru/get/6421/87902893.16/0_13c4c3_36f45943_XL"/>
          <p:cNvPicPr>
            <a:picLocks noChangeAspect="1" noChangeArrowheads="1"/>
          </p:cNvPicPr>
          <p:nvPr/>
        </p:nvPicPr>
        <p:blipFill>
          <a:blip r:embed="rId2" cstate="print"/>
          <a:srcRect l="10770" t="26076" b="-9737"/>
          <a:stretch>
            <a:fillRect/>
          </a:stretch>
        </p:blipFill>
        <p:spPr bwMode="auto">
          <a:xfrm>
            <a:off x="0" y="9903"/>
            <a:ext cx="10440988" cy="831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TextBox 6"/>
          <p:cNvSpPr txBox="1">
            <a:spLocks noChangeArrowheads="1"/>
          </p:cNvSpPr>
          <p:nvPr/>
        </p:nvSpPr>
        <p:spPr bwMode="auto">
          <a:xfrm>
            <a:off x="219075" y="117475"/>
            <a:ext cx="9931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defTabSz="912813"/>
            <a:r>
              <a:rPr lang="ru-RU" sz="2000" dirty="0" smtClean="0"/>
              <a:t>	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62776" y="332558"/>
            <a:ext cx="87868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Технология             зрительных            горизонтов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D:\Desktop\фото для презентации\фото\элементы\DSCN01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7024" y="3975896"/>
            <a:ext cx="3230392" cy="2422794"/>
          </a:xfrm>
          <a:prstGeom prst="rect">
            <a:avLst/>
          </a:prstGeom>
          <a:noFill/>
        </p:spPr>
      </p:pic>
      <p:pic>
        <p:nvPicPr>
          <p:cNvPr id="5123" name="Picture 3" descr="D:\Desktop\фото для презентации\DSCN11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34346" y="1189814"/>
            <a:ext cx="3230392" cy="2422794"/>
          </a:xfrm>
          <a:prstGeom prst="rect">
            <a:avLst/>
          </a:prstGeom>
          <a:noFill/>
        </p:spPr>
      </p:pic>
      <p:pic>
        <p:nvPicPr>
          <p:cNvPr id="5124" name="Picture 4" descr="D:\Desktop\фото для презентации\DSCN119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63502" y="1046938"/>
            <a:ext cx="2422794" cy="3230392"/>
          </a:xfrm>
          <a:prstGeom prst="rect">
            <a:avLst/>
          </a:prstGeom>
          <a:noFill/>
        </p:spPr>
      </p:pic>
      <p:pic>
        <p:nvPicPr>
          <p:cNvPr id="5125" name="Picture 5" descr="D:\Desktop\фото для презентации\DSCN127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63238" y="4547400"/>
            <a:ext cx="3230392" cy="242279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6" descr="http://img-fotki.yandex.ru/get/6421/87902893.16/0_13c4c3_36f45943_XL"/>
          <p:cNvPicPr>
            <a:picLocks noChangeAspect="1" noChangeArrowheads="1"/>
          </p:cNvPicPr>
          <p:nvPr/>
        </p:nvPicPr>
        <p:blipFill>
          <a:blip r:embed="rId2" cstate="print"/>
          <a:srcRect t="16840"/>
          <a:stretch>
            <a:fillRect/>
          </a:stretch>
        </p:blipFill>
        <p:spPr bwMode="auto">
          <a:xfrm>
            <a:off x="-180106" y="0"/>
            <a:ext cx="10621094" cy="738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Прямоугольник 11"/>
          <p:cNvSpPr>
            <a:spLocks noChangeArrowheads="1"/>
          </p:cNvSpPr>
          <p:nvPr/>
        </p:nvSpPr>
        <p:spPr bwMode="auto">
          <a:xfrm>
            <a:off x="2647950" y="3976688"/>
            <a:ext cx="5138738" cy="37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1828" tIns="50914" rIns="101828" bIns="50914">
            <a:spAutoFit/>
          </a:bodyPr>
          <a:lstStyle/>
          <a:p>
            <a:pPr algn="ctr" defTabSz="912813"/>
            <a:endParaRPr lang="ru-RU" b="1"/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500063" y="3011488"/>
            <a:ext cx="9688512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tabLst>
                <a:tab pos="2266950" algn="l"/>
              </a:tabLst>
              <a:defRPr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Хорошее зрение обеспечивается сбалансированной нагрузкой на глаза, то есть поочерёдным фокусированием на близких и дальних объектах. С этой целью регулярно устраиваем специальную разгрузку с переводом зрения на дальние дистанции, используя для этого разные приёмы: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7" name="Прямоугольник 12"/>
          <p:cNvSpPr>
            <a:spLocks noChangeArrowheads="1"/>
          </p:cNvSpPr>
          <p:nvPr/>
        </p:nvSpPr>
        <p:spPr bwMode="auto">
          <a:xfrm>
            <a:off x="2362974" y="1761319"/>
            <a:ext cx="150019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912813"/>
            <a:r>
              <a:rPr lang="ru-RU" dirty="0">
                <a:solidFill>
                  <a:srgbClr val="740000"/>
                </a:solidFill>
              </a:rPr>
              <a:t> </a:t>
            </a:r>
            <a:r>
              <a:rPr lang="ru-RU" dirty="0">
                <a:solidFill>
                  <a:srgbClr val="740000"/>
                </a:solidFill>
                <a:latin typeface="Times New Roman" pitchFamily="18" charset="0"/>
                <a:cs typeface="Times New Roman" pitchFamily="18" charset="0"/>
              </a:rPr>
              <a:t>Упражнение с меткой на стекле</a:t>
            </a:r>
          </a:p>
        </p:txBody>
      </p:sp>
      <p:sp>
        <p:nvSpPr>
          <p:cNvPr id="18439" name="Прямоугольник 14"/>
          <p:cNvSpPr>
            <a:spLocks noChangeArrowheads="1"/>
          </p:cNvSpPr>
          <p:nvPr/>
        </p:nvSpPr>
        <p:spPr bwMode="auto">
          <a:xfrm>
            <a:off x="4363238" y="2761450"/>
            <a:ext cx="135732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912813"/>
            <a:r>
              <a:rPr lang="ru-RU" dirty="0">
                <a:solidFill>
                  <a:srgbClr val="740000"/>
                </a:solidFill>
              </a:rPr>
              <a:t> </a:t>
            </a:r>
            <a:r>
              <a:rPr lang="ru-RU" dirty="0">
                <a:solidFill>
                  <a:srgbClr val="740000"/>
                </a:solidFill>
                <a:latin typeface="Times New Roman" pitchFamily="18" charset="0"/>
                <a:cs typeface="Times New Roman" pitchFamily="18" charset="0"/>
              </a:rPr>
              <a:t>«Окно»</a:t>
            </a:r>
          </a:p>
        </p:txBody>
      </p:sp>
      <p:sp>
        <p:nvSpPr>
          <p:cNvPr id="18441" name="Прямоугольник 16"/>
          <p:cNvSpPr>
            <a:spLocks noChangeArrowheads="1"/>
          </p:cNvSpPr>
          <p:nvPr/>
        </p:nvSpPr>
        <p:spPr bwMode="auto">
          <a:xfrm>
            <a:off x="3433763" y="4548188"/>
            <a:ext cx="15716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/>
            <a:r>
              <a:rPr lang="ru-RU" dirty="0">
                <a:solidFill>
                  <a:srgbClr val="740000"/>
                </a:solidFill>
                <a:latin typeface="Times New Roman" pitchFamily="18" charset="0"/>
                <a:cs typeface="Times New Roman" pitchFamily="18" charset="0"/>
              </a:rPr>
              <a:t>Упражнение с </a:t>
            </a:r>
            <a:r>
              <a:rPr lang="ru-RU" dirty="0" smtClean="0">
                <a:solidFill>
                  <a:srgbClr val="740000"/>
                </a:solidFill>
                <a:latin typeface="Times New Roman" pitchFamily="18" charset="0"/>
                <a:cs typeface="Times New Roman" pitchFamily="18" charset="0"/>
              </a:rPr>
              <a:t>бабочкой</a:t>
            </a:r>
            <a:endParaRPr lang="ru-RU" dirty="0">
              <a:solidFill>
                <a:srgbClr val="74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43" name="Прямоугольник 18"/>
          <p:cNvSpPr>
            <a:spLocks noChangeArrowheads="1"/>
          </p:cNvSpPr>
          <p:nvPr/>
        </p:nvSpPr>
        <p:spPr bwMode="auto">
          <a:xfrm>
            <a:off x="5004470" y="5850384"/>
            <a:ext cx="17938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2813"/>
            <a:r>
              <a:rPr lang="ru-RU" dirty="0">
                <a:solidFill>
                  <a:srgbClr val="740000"/>
                </a:solidFill>
                <a:latin typeface="Times New Roman" pitchFamily="18" charset="0"/>
                <a:cs typeface="Times New Roman" pitchFamily="18" charset="0"/>
              </a:rPr>
              <a:t>Упражнение с пальчиком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935006" y="2475698"/>
            <a:ext cx="30003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740000"/>
                </a:solidFill>
                <a:latin typeface="Times New Roman" pitchFamily="18" charset="0"/>
                <a:cs typeface="Times New Roman" pitchFamily="18" charset="0"/>
              </a:rPr>
              <a:t>Упражнение </a:t>
            </a:r>
          </a:p>
          <a:p>
            <a:pPr algn="ctr"/>
            <a:r>
              <a:rPr lang="ru-RU" dirty="0" smtClean="0">
                <a:solidFill>
                  <a:srgbClr val="740000"/>
                </a:solidFill>
                <a:latin typeface="Times New Roman" pitchFamily="18" charset="0"/>
                <a:cs typeface="Times New Roman" pitchFamily="18" charset="0"/>
              </a:rPr>
              <a:t>с машинкой </a:t>
            </a:r>
            <a:endParaRPr lang="ru-RU" dirty="0">
              <a:solidFill>
                <a:srgbClr val="74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Dmitriy\Desktop\фото для презентации\DSCN14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98209" y="4510313"/>
            <a:ext cx="3230392" cy="2422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Dmitriy\Desktop\фото для презентации\DSCN147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9682"/>
            <a:ext cx="2356678" cy="2744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Dmitriy\Desktop\фото для презентации\DSCN016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252" y="4479319"/>
            <a:ext cx="3230392" cy="2422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Dmitriy\Desktop\фото для презентации\DSCN1490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761" r="31110" b="837"/>
          <a:stretch/>
        </p:blipFill>
        <p:spPr bwMode="auto">
          <a:xfrm>
            <a:off x="4148924" y="189682"/>
            <a:ext cx="2241914" cy="2610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Dmitriy\Desktop\фото для презентации\DSCN150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92130" y="261120"/>
            <a:ext cx="2949489" cy="2212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6" descr="http://img-fotki.yandex.ru/get/6421/87902893.16/0_13c4c3_36f45943_XL"/>
          <p:cNvPicPr>
            <a:picLocks noChangeAspect="1" noChangeArrowheads="1"/>
          </p:cNvPicPr>
          <p:nvPr/>
        </p:nvPicPr>
        <p:blipFill>
          <a:blip r:embed="rId2" cstate="print"/>
          <a:srcRect l="10770" t="26076" b="-9737"/>
          <a:stretch>
            <a:fillRect/>
          </a:stretch>
        </p:blipFill>
        <p:spPr bwMode="auto">
          <a:xfrm>
            <a:off x="0" y="0"/>
            <a:ext cx="10440988" cy="831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TextBox 6"/>
          <p:cNvSpPr txBox="1">
            <a:spLocks noChangeArrowheads="1"/>
          </p:cNvSpPr>
          <p:nvPr/>
        </p:nvSpPr>
        <p:spPr bwMode="auto">
          <a:xfrm>
            <a:off x="219075" y="117475"/>
            <a:ext cx="9931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defTabSz="912813"/>
            <a:r>
              <a:rPr lang="ru-RU" sz="2000" dirty="0" smtClean="0"/>
              <a:t>	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62776" y="332558"/>
            <a:ext cx="87868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Сенсорно-координаторные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тренажи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user\Desktop\фото 23.11.2015\DSCN21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148" y="2047070"/>
            <a:ext cx="2422794" cy="3230392"/>
          </a:xfrm>
          <a:prstGeom prst="rect">
            <a:avLst/>
          </a:prstGeom>
          <a:noFill/>
        </p:spPr>
      </p:pic>
      <p:pic>
        <p:nvPicPr>
          <p:cNvPr id="2052" name="Picture 4" descr="C:\Users\user\Desktop\фото 23.11.2015\DSCN21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5916" y="1118376"/>
            <a:ext cx="3230392" cy="2422794"/>
          </a:xfrm>
          <a:prstGeom prst="rect">
            <a:avLst/>
          </a:prstGeom>
          <a:noFill/>
        </p:spPr>
      </p:pic>
      <p:pic>
        <p:nvPicPr>
          <p:cNvPr id="2054" name="Picture 6" descr="C:\Users\user\Desktop\фото 23.11.2015\DSCN209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8990" y="4118772"/>
            <a:ext cx="3230392" cy="2422794"/>
          </a:xfrm>
          <a:prstGeom prst="rect">
            <a:avLst/>
          </a:prstGeom>
          <a:noFill/>
        </p:spPr>
      </p:pic>
      <p:pic>
        <p:nvPicPr>
          <p:cNvPr id="2055" name="Picture 7" descr="C:\Users\user\Desktop\фото 23.11.2015\DSCN210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77816" y="1261252"/>
            <a:ext cx="3230392" cy="2422794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505586" y="5261780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1.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148792" y="3547268"/>
            <a:ext cx="5199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2.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6720692" y="3690144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3.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4863304" y="6619102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4.</a:t>
            </a:r>
            <a:endParaRPr lang="ru-RU" dirty="0"/>
          </a:p>
        </p:txBody>
      </p:sp>
    </p:spTree>
  </p:cSld>
  <p:clrMapOvr>
    <a:masterClrMapping/>
  </p:clrMapOvr>
  <p:transition spd="med">
    <p:push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6" descr="http://img-fotki.yandex.ru/get/6421/87902893.16/0_13c4c3_36f45943_XL"/>
          <p:cNvPicPr>
            <a:picLocks noChangeAspect="1" noChangeArrowheads="1"/>
          </p:cNvPicPr>
          <p:nvPr/>
        </p:nvPicPr>
        <p:blipFill>
          <a:blip r:embed="rId2" cstate="print"/>
          <a:srcRect l="10770" t="26076" b="-9737"/>
          <a:stretch>
            <a:fillRect/>
          </a:stretch>
        </p:blipFill>
        <p:spPr bwMode="auto">
          <a:xfrm>
            <a:off x="0" y="9903"/>
            <a:ext cx="10440988" cy="831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Box 5"/>
          <p:cNvSpPr txBox="1">
            <a:spLocks noChangeArrowheads="1"/>
          </p:cNvSpPr>
          <p:nvPr/>
        </p:nvSpPr>
        <p:spPr bwMode="auto">
          <a:xfrm>
            <a:off x="7124990" y="4833152"/>
            <a:ext cx="3165936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912813"/>
            <a:r>
              <a:rPr lang="ru-RU" sz="1700" b="1" dirty="0" smtClean="0">
                <a:solidFill>
                  <a:srgbClr val="740000"/>
                </a:solidFill>
              </a:rPr>
              <a:t>Упражнения на зрительную координацию</a:t>
            </a:r>
            <a:endParaRPr lang="ru-RU" sz="1700" b="1" dirty="0">
              <a:solidFill>
                <a:srgbClr val="740000"/>
              </a:solidFill>
            </a:endParaRPr>
          </a:p>
        </p:txBody>
      </p:sp>
      <p:sp>
        <p:nvSpPr>
          <p:cNvPr id="19460" name="Прямоугольник 11"/>
          <p:cNvSpPr>
            <a:spLocks noChangeArrowheads="1"/>
          </p:cNvSpPr>
          <p:nvPr/>
        </p:nvSpPr>
        <p:spPr bwMode="auto">
          <a:xfrm>
            <a:off x="291272" y="5404656"/>
            <a:ext cx="3071834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912813"/>
            <a:r>
              <a:rPr lang="ru-RU" sz="1700" b="1" dirty="0">
                <a:solidFill>
                  <a:srgbClr val="740000"/>
                </a:solidFill>
                <a:latin typeface="Arial" pitchFamily="34" charset="0"/>
                <a:cs typeface="Arial" pitchFamily="34" charset="0"/>
              </a:rPr>
              <a:t>Гимнастика </a:t>
            </a:r>
          </a:p>
          <a:p>
            <a:pPr algn="ctr" defTabSz="912813"/>
            <a:r>
              <a:rPr lang="ru-RU" sz="1700" b="1" dirty="0">
                <a:solidFill>
                  <a:srgbClr val="740000"/>
                </a:solidFill>
                <a:latin typeface="Arial" pitchFamily="34" charset="0"/>
                <a:cs typeface="Arial" pitchFamily="34" charset="0"/>
              </a:rPr>
              <a:t>на зрительном стадионе</a:t>
            </a:r>
          </a:p>
        </p:txBody>
      </p:sp>
      <p:sp>
        <p:nvSpPr>
          <p:cNvPr id="19461" name="TextBox 6"/>
          <p:cNvSpPr txBox="1">
            <a:spLocks noChangeArrowheads="1"/>
          </p:cNvSpPr>
          <p:nvPr/>
        </p:nvSpPr>
        <p:spPr bwMode="auto">
          <a:xfrm>
            <a:off x="219075" y="189682"/>
            <a:ext cx="9931400" cy="2318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912813"/>
            <a:r>
              <a:rPr lang="ru-RU" sz="2000" dirty="0" smtClean="0"/>
              <a:t>	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Зрительно-координаторные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тренажи</a:t>
            </a:r>
          </a:p>
          <a:p>
            <a:pPr algn="just" defTabSz="912813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Схемы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зрительных траекторий, сигнальные метки используются для разминок и упражнений на зрительную координацию. Упражнения проводятся в сочетании с движениями глазами, головой и туловищем в позе свободного стояния и базируются на зрительно-поисковых стимулах. Дети совершают десятки поисковых движений глазами, головой, туловищем. Это повышает их работоспособность, снижает утомляемость, способствует развитию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сенсорно-моторных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функций.</a:t>
            </a:r>
          </a:p>
        </p:txBody>
      </p:sp>
      <p:pic>
        <p:nvPicPr>
          <p:cNvPr id="4102" name="Picture 6" descr="C:\Users\Dmitriy\Desktop\фото для презентации\DSCN126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834" y="2761450"/>
            <a:ext cx="3429023" cy="2571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Desktop\фото для презентации\фото\элементы\DSCN02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06444" y="2475698"/>
            <a:ext cx="3089940" cy="2317455"/>
          </a:xfrm>
          <a:prstGeom prst="rect">
            <a:avLst/>
          </a:prstGeom>
          <a:noFill/>
        </p:spPr>
      </p:pic>
      <p:pic>
        <p:nvPicPr>
          <p:cNvPr id="10" name="Picture 2" descr="D:\Desktop\фото для презентации\фото\элементы\DSCN090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20362" y="4976028"/>
            <a:ext cx="2928958" cy="2196719"/>
          </a:xfrm>
          <a:prstGeom prst="rect">
            <a:avLst/>
          </a:prstGeom>
          <a:noFill/>
        </p:spPr>
      </p:pic>
      <p:pic>
        <p:nvPicPr>
          <p:cNvPr id="11" name="Picture 3" descr="C:\Users\user\Desktop\DSCN180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91734" y="2547136"/>
            <a:ext cx="3089940" cy="231745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6" descr="http://img-fotki.yandex.ru/get/6421/87902893.16/0_13c4c3_36f45943_XL"/>
          <p:cNvPicPr>
            <a:picLocks noChangeAspect="1" noChangeArrowheads="1"/>
          </p:cNvPicPr>
          <p:nvPr/>
        </p:nvPicPr>
        <p:blipFill>
          <a:blip r:embed="rId2" cstate="print"/>
          <a:srcRect l="10770" t="26076" b="-9737"/>
          <a:stretch>
            <a:fillRect/>
          </a:stretch>
        </p:blipFill>
        <p:spPr bwMode="auto">
          <a:xfrm>
            <a:off x="0" y="0"/>
            <a:ext cx="10440988" cy="831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TextBox 6"/>
          <p:cNvSpPr txBox="1">
            <a:spLocks noChangeArrowheads="1"/>
          </p:cNvSpPr>
          <p:nvPr/>
        </p:nvSpPr>
        <p:spPr bwMode="auto">
          <a:xfrm>
            <a:off x="219075" y="117475"/>
            <a:ext cx="9931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defTabSz="912813"/>
            <a:r>
              <a:rPr lang="ru-RU" sz="2000" dirty="0" smtClean="0"/>
              <a:t>	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4" descr="C:\Users\Dmitriy\Desktop\фото для презентации\фото\элементы\DSCN028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7421" y="3894702"/>
            <a:ext cx="2428891" cy="3238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Dmitriy\Desktop\фото для презентации\фото\элементы\DSCN016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9966" y="1261252"/>
            <a:ext cx="3357586" cy="2519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D:\Desktop\фото для презентации\фото\элементы\DSCN028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6246" y="1261252"/>
            <a:ext cx="3373268" cy="252995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9834" y="261120"/>
            <a:ext cx="100727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Индивидуальная работа по зрительным траекториям 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(бумажным 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офтальмотренажёрам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user\Desktop\фото 23.11.2015\DSCN211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7024" y="3848702"/>
            <a:ext cx="2357454" cy="3143272"/>
          </a:xfrm>
          <a:prstGeom prst="rect">
            <a:avLst/>
          </a:prstGeom>
          <a:noFill/>
        </p:spPr>
      </p:pic>
      <p:pic>
        <p:nvPicPr>
          <p:cNvPr id="4099" name="Picture 3" descr="C:\Users\user\Desktop\фото 23.11.2015\DSCN211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63502" y="3833020"/>
            <a:ext cx="2422794" cy="323039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6" descr="http://img-fotki.yandex.ru/get/6421/87902893.16/0_13c4c3_36f45943_XL"/>
          <p:cNvPicPr>
            <a:picLocks noChangeAspect="1" noChangeArrowheads="1"/>
          </p:cNvPicPr>
          <p:nvPr/>
        </p:nvPicPr>
        <p:blipFill>
          <a:blip r:embed="rId2" cstate="print"/>
          <a:srcRect l="10770" t="26076" b="-9737"/>
          <a:stretch>
            <a:fillRect/>
          </a:stretch>
        </p:blipFill>
        <p:spPr bwMode="auto">
          <a:xfrm>
            <a:off x="0" y="0"/>
            <a:ext cx="10440988" cy="831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TextBox 6"/>
          <p:cNvSpPr txBox="1">
            <a:spLocks noChangeArrowheads="1"/>
          </p:cNvSpPr>
          <p:nvPr/>
        </p:nvSpPr>
        <p:spPr bwMode="auto">
          <a:xfrm>
            <a:off x="219075" y="117475"/>
            <a:ext cx="9931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defTabSz="912813"/>
            <a:r>
              <a:rPr lang="ru-RU" sz="2000" dirty="0" smtClean="0"/>
              <a:t>	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2776" y="403996"/>
            <a:ext cx="3089940" cy="2317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7816" y="332558"/>
            <a:ext cx="3089940" cy="2317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20296" y="1618442"/>
            <a:ext cx="3089940" cy="2317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 descr="D:\Desktop\фото для презентации\фото\тренажеры\DSCN030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173225" y="3379563"/>
            <a:ext cx="3230392" cy="242279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577420" y="4333086"/>
            <a:ext cx="65008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использование палочки-указки,  держалки, которая выполняет роль  зрительного тренажа или используется для работы с бумажными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офтальмотренажёрами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1272" y="6261912"/>
            <a:ext cx="3357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индивидуальный бумажный</a:t>
            </a:r>
          </a:p>
          <a:p>
            <a:pPr algn="ctr"/>
            <a:r>
              <a:rPr lang="ru-RU" dirty="0" smtClean="0"/>
              <a:t> </a:t>
            </a:r>
            <a:r>
              <a:rPr lang="ru-RU" dirty="0" err="1" smtClean="0"/>
              <a:t>офтальмотренажёр</a:t>
            </a:r>
            <a:endParaRPr lang="ru-RU" dirty="0"/>
          </a:p>
        </p:txBody>
      </p:sp>
    </p:spTree>
  </p:cSld>
  <p:clrMapOvr>
    <a:masterClrMapping/>
  </p:clrMapOvr>
  <p:transition spd="med">
    <p:cover dir="l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6" descr="http://img-fotki.yandex.ru/get/6421/87902893.16/0_13c4c3_36f45943_XL"/>
          <p:cNvPicPr>
            <a:picLocks noChangeAspect="1" noChangeArrowheads="1"/>
          </p:cNvPicPr>
          <p:nvPr/>
        </p:nvPicPr>
        <p:blipFill>
          <a:blip r:embed="rId2" cstate="print"/>
          <a:srcRect l="10770" t="26076" b="-9737"/>
          <a:stretch>
            <a:fillRect/>
          </a:stretch>
        </p:blipFill>
        <p:spPr bwMode="auto">
          <a:xfrm>
            <a:off x="0" y="0"/>
            <a:ext cx="10440988" cy="831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TextBox 6"/>
          <p:cNvSpPr txBox="1">
            <a:spLocks noChangeArrowheads="1"/>
          </p:cNvSpPr>
          <p:nvPr/>
        </p:nvSpPr>
        <p:spPr bwMode="auto">
          <a:xfrm>
            <a:off x="1577156" y="117475"/>
            <a:ext cx="728667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912813"/>
            <a:r>
              <a:rPr lang="ru-RU" sz="2000" dirty="0" smtClean="0"/>
              <a:t>	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Экологическое     панно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user\Desktop\элементы Базарного в группе\DSCN02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28871" y="618310"/>
            <a:ext cx="4381531" cy="3286148"/>
          </a:xfrm>
          <a:prstGeom prst="rect">
            <a:avLst/>
          </a:prstGeom>
          <a:noFill/>
        </p:spPr>
      </p:pic>
      <p:pic>
        <p:nvPicPr>
          <p:cNvPr id="2051" name="Picture 3" descr="C:\Users\user\Desktop\элементы Базарного в группе\DSCN03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459" y="618310"/>
            <a:ext cx="4381531" cy="3286148"/>
          </a:xfrm>
          <a:prstGeom prst="rect">
            <a:avLst/>
          </a:prstGeom>
          <a:noFill/>
        </p:spPr>
      </p:pic>
      <p:pic>
        <p:nvPicPr>
          <p:cNvPr id="2052" name="Picture 4" descr="C:\Users\user\Desktop\элементы Базарного в группе\DSCN032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8660" y="3975896"/>
            <a:ext cx="4357718" cy="326828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48462" y="4047334"/>
            <a:ext cx="16430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осень</a:t>
            </a:r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6792130" y="3975896"/>
            <a:ext cx="2857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зима</a:t>
            </a:r>
            <a:endParaRPr lang="ru-RU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6506378" y="6333350"/>
            <a:ext cx="1285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весна</a:t>
            </a:r>
            <a:endParaRPr lang="ru-RU" sz="2000" dirty="0"/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6" descr="http://img-fotki.yandex.ru/get/6421/87902893.16/0_13c4c3_36f45943_XL"/>
          <p:cNvPicPr>
            <a:picLocks noChangeAspect="1" noChangeArrowheads="1"/>
          </p:cNvPicPr>
          <p:nvPr/>
        </p:nvPicPr>
        <p:blipFill>
          <a:blip r:embed="rId2" cstate="print"/>
          <a:srcRect t="27304"/>
          <a:stretch>
            <a:fillRect/>
          </a:stretch>
        </p:blipFill>
        <p:spPr bwMode="auto">
          <a:xfrm>
            <a:off x="0" y="0"/>
            <a:ext cx="10620375" cy="738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Rectangle 1"/>
          <p:cNvSpPr>
            <a:spLocks noChangeArrowheads="1"/>
          </p:cNvSpPr>
          <p:nvPr/>
        </p:nvSpPr>
        <p:spPr bwMode="auto">
          <a:xfrm>
            <a:off x="719138" y="949325"/>
            <a:ext cx="94313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 algn="ctr" defTabSz="912813"/>
            <a:endParaRPr lang="ru-RU" sz="2000">
              <a:solidFill>
                <a:srgbClr val="002060"/>
              </a:solidFill>
              <a:ea typeface="Times New Roman" pitchFamily="18" charset="0"/>
              <a:cs typeface="Arial" charset="0"/>
            </a:endParaRPr>
          </a:p>
        </p:txBody>
      </p:sp>
      <p:sp>
        <p:nvSpPr>
          <p:cNvPr id="24583" name="Rectangle 8"/>
          <p:cNvSpPr>
            <a:spLocks noChangeArrowheads="1"/>
          </p:cNvSpPr>
          <p:nvPr/>
        </p:nvSpPr>
        <p:spPr bwMode="auto">
          <a:xfrm>
            <a:off x="219834" y="233363"/>
            <a:ext cx="10221153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defTabSz="912813"/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целью развития мелкой моторики регулярно проводим пальчиковую гимнастику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пальчиковые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игры с речевым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сопровождением. Они  способствуют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развитию у детей памяти, тактильного восприятия,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тонкокоординированных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движений кисти и пальцев рук, контроля над мышечными ощущениями. </a:t>
            </a:r>
          </a:p>
        </p:txBody>
      </p:sp>
      <p:pic>
        <p:nvPicPr>
          <p:cNvPr id="3074" name="Picture 2" descr="D:\Desktop\фото для презентации\100NIKON\DSCN17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4808" y="4618838"/>
            <a:ext cx="3143271" cy="2357453"/>
          </a:xfrm>
          <a:prstGeom prst="rect">
            <a:avLst/>
          </a:prstGeom>
          <a:noFill/>
        </p:spPr>
      </p:pic>
      <p:pic>
        <p:nvPicPr>
          <p:cNvPr id="3075" name="Picture 3" descr="C:\Users\user\Desktop\фото для презент. по Базарному окт.2015\DSCN179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34280" y="4833152"/>
            <a:ext cx="3167083" cy="2375312"/>
          </a:xfrm>
          <a:prstGeom prst="rect">
            <a:avLst/>
          </a:prstGeom>
          <a:noFill/>
        </p:spPr>
      </p:pic>
      <p:pic>
        <p:nvPicPr>
          <p:cNvPr id="3076" name="Picture 4" descr="C:\Users\user\Desktop\фото для презент. по Базарному окт.2015\DSCN179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1998" y="1904194"/>
            <a:ext cx="3357586" cy="2518190"/>
          </a:xfrm>
          <a:prstGeom prst="rect">
            <a:avLst/>
          </a:prstGeom>
          <a:noFill/>
        </p:spPr>
      </p:pic>
      <p:pic>
        <p:nvPicPr>
          <p:cNvPr id="3077" name="Picture 5" descr="C:\Users\user\Desktop\фото для презент. по Базарному окт.2015\DSCN176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62908" y="2261384"/>
            <a:ext cx="3262335" cy="244675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6" descr="http://img-fotki.yandex.ru/get/6421/87902893.16/0_13c4c3_36f45943_XL"/>
          <p:cNvPicPr>
            <a:picLocks noChangeAspect="1" noChangeArrowheads="1"/>
          </p:cNvPicPr>
          <p:nvPr/>
        </p:nvPicPr>
        <p:blipFill>
          <a:blip r:embed="rId2" cstate="print"/>
          <a:srcRect t="27304"/>
          <a:stretch>
            <a:fillRect/>
          </a:stretch>
        </p:blipFill>
        <p:spPr bwMode="auto">
          <a:xfrm>
            <a:off x="0" y="0"/>
            <a:ext cx="10620375" cy="738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395288" y="193675"/>
            <a:ext cx="93249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 algn="ctr" defTabSz="912813"/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Дети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любят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массаж кистей  и пальцев рук,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владеют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приёмами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самомассажа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5602" name="Rectangle 3"/>
          <p:cNvSpPr>
            <a:spLocks noChangeArrowheads="1"/>
          </p:cNvSpPr>
          <p:nvPr/>
        </p:nvSpPr>
        <p:spPr bwMode="auto">
          <a:xfrm>
            <a:off x="0" y="5849938"/>
            <a:ext cx="6435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68288" algn="just" defTabSz="912813"/>
            <a:endParaRPr lang="ru-RU" sz="2000">
              <a:solidFill>
                <a:srgbClr val="002060"/>
              </a:solidFill>
              <a:ea typeface="Times New Roman" pitchFamily="18" charset="0"/>
              <a:cs typeface="Arial" charset="0"/>
            </a:endParaRPr>
          </a:p>
        </p:txBody>
      </p:sp>
      <p:sp>
        <p:nvSpPr>
          <p:cNvPr id="25607" name="Rectangle 9"/>
          <p:cNvSpPr>
            <a:spLocks noChangeArrowheads="1"/>
          </p:cNvSpPr>
          <p:nvPr/>
        </p:nvSpPr>
        <p:spPr bwMode="auto">
          <a:xfrm rot="10853670" flipV="1">
            <a:off x="0" y="4918075"/>
            <a:ext cx="68675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2813"/>
            <a:endParaRPr lang="ru-RU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25608" name="Rectangle 11"/>
          <p:cNvSpPr>
            <a:spLocks noChangeArrowheads="1"/>
          </p:cNvSpPr>
          <p:nvPr/>
        </p:nvSpPr>
        <p:spPr bwMode="auto">
          <a:xfrm rot="11091057" flipV="1">
            <a:off x="390525" y="5054600"/>
            <a:ext cx="62404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/>
            <a:endParaRPr lang="ru-RU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25609" name="Rectangle 12"/>
          <p:cNvSpPr>
            <a:spLocks noChangeArrowheads="1"/>
          </p:cNvSpPr>
          <p:nvPr/>
        </p:nvSpPr>
        <p:spPr bwMode="auto">
          <a:xfrm>
            <a:off x="291273" y="5904722"/>
            <a:ext cx="821537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912813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позволяет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нам значительно улучшить развитие мелкой моторики рук, что способствует легкому овладению нашими выпускниками навыками письма в школе.</a:t>
            </a:r>
          </a:p>
        </p:txBody>
      </p:sp>
      <p:pic>
        <p:nvPicPr>
          <p:cNvPr id="4098" name="Picture 2" descr="C:\Users\user\Desktop\фото для презент. по Базарному окт.2015\DSCN17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8462" y="832624"/>
            <a:ext cx="3371642" cy="2528731"/>
          </a:xfrm>
          <a:prstGeom prst="rect">
            <a:avLst/>
          </a:prstGeom>
          <a:noFill/>
        </p:spPr>
      </p:pic>
      <p:pic>
        <p:nvPicPr>
          <p:cNvPr id="4099" name="Picture 3" descr="D:\Desktop\фото для презентации\100NIKON\DSCN17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3370" y="3547268"/>
            <a:ext cx="3231157" cy="2423367"/>
          </a:xfrm>
          <a:prstGeom prst="rect">
            <a:avLst/>
          </a:prstGeom>
          <a:noFill/>
        </p:spPr>
      </p:pic>
      <p:pic>
        <p:nvPicPr>
          <p:cNvPr id="4100" name="Picture 4" descr="D:\Pictures2\практика лето 2014 участок парк муравейник\DSCN046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92064" y="832624"/>
            <a:ext cx="3371642" cy="2528731"/>
          </a:xfrm>
          <a:prstGeom prst="rect">
            <a:avLst/>
          </a:prstGeom>
          <a:noFill/>
        </p:spPr>
      </p:pic>
      <p:pic>
        <p:nvPicPr>
          <p:cNvPr id="4102" name="Picture 6" descr="D:\Старый диск\МАМИНА\Мамулины фотки\мероприятия 8 группа\массаж\DSCN027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34280" y="3547268"/>
            <a:ext cx="3230392" cy="242279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6" descr="http://img-fotki.yandex.ru/get/6421/87902893.16/0_13c4c3_36f45943_XL"/>
          <p:cNvPicPr>
            <a:picLocks noChangeAspect="1" noChangeArrowheads="1"/>
          </p:cNvPicPr>
          <p:nvPr/>
        </p:nvPicPr>
        <p:blipFill>
          <a:blip r:embed="rId2" cstate="print"/>
          <a:srcRect l="1535" t="27304" r="9496" b="9821"/>
          <a:stretch>
            <a:fillRect/>
          </a:stretch>
        </p:blipFill>
        <p:spPr bwMode="auto">
          <a:xfrm>
            <a:off x="0" y="0"/>
            <a:ext cx="10440988" cy="738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user\Desktop\фото для презент. по Базарному окт.2015\DSCN15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2776" y="475434"/>
            <a:ext cx="4213555" cy="3160166"/>
          </a:xfrm>
          <a:prstGeom prst="rect">
            <a:avLst/>
          </a:prstGeom>
          <a:noFill/>
        </p:spPr>
      </p:pic>
      <p:pic>
        <p:nvPicPr>
          <p:cNvPr id="2052" name="Picture 4" descr="D:\Pictures2\дет.сад МАЙ 2015\100NIKON\DSCN15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7684" y="475434"/>
            <a:ext cx="4213555" cy="3160166"/>
          </a:xfrm>
          <a:prstGeom prst="rect">
            <a:avLst/>
          </a:prstGeom>
          <a:noFill/>
        </p:spPr>
      </p:pic>
      <p:pic>
        <p:nvPicPr>
          <p:cNvPr id="10" name="Picture 5" descr="D:\Pictures2\детский сад сентябрь 2015\DSCN156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6246" y="3833020"/>
            <a:ext cx="4213555" cy="3160166"/>
          </a:xfrm>
          <a:prstGeom prst="rect">
            <a:avLst/>
          </a:prstGeom>
          <a:noFill/>
        </p:spPr>
      </p:pic>
      <p:pic>
        <p:nvPicPr>
          <p:cNvPr id="6146" name="Picture 2" descr="D:\Pictures2\все с фотоапарата\DSCN124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62776" y="3833020"/>
            <a:ext cx="4196736" cy="314755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mb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6" descr="http://img-fotki.yandex.ru/get/6421/87902893.16/0_13c4c3_36f45943_XL"/>
          <p:cNvPicPr>
            <a:picLocks noChangeAspect="1" noChangeArrowheads="1"/>
          </p:cNvPicPr>
          <p:nvPr/>
        </p:nvPicPr>
        <p:blipFill>
          <a:blip r:embed="rId2" cstate="print"/>
          <a:srcRect t="27304"/>
          <a:stretch>
            <a:fillRect/>
          </a:stretch>
        </p:blipFill>
        <p:spPr bwMode="auto">
          <a:xfrm>
            <a:off x="-179388" y="0"/>
            <a:ext cx="10620376" cy="738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TextBox 8"/>
          <p:cNvSpPr txBox="1">
            <a:spLocks noChangeArrowheads="1"/>
          </p:cNvSpPr>
          <p:nvPr/>
        </p:nvSpPr>
        <p:spPr bwMode="auto">
          <a:xfrm>
            <a:off x="0" y="1617663"/>
            <a:ext cx="10440988" cy="175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2813">
              <a:lnSpc>
                <a:spcPts val="4325"/>
              </a:lnSpc>
            </a:pPr>
            <a:endParaRPr lang="ru-RU" sz="3600" dirty="0">
              <a:solidFill>
                <a:srgbClr val="0070C0"/>
              </a:solidFill>
            </a:endParaRPr>
          </a:p>
          <a:p>
            <a:pPr algn="ctr" defTabSz="912813"/>
            <a:endParaRPr lang="ru-RU" sz="3600" dirty="0">
              <a:solidFill>
                <a:srgbClr val="0070C0"/>
              </a:solidFill>
            </a:endParaRPr>
          </a:p>
          <a:p>
            <a:pPr defTabSz="912813"/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7700" y="403996"/>
            <a:ext cx="8675688" cy="642942"/>
          </a:xfrm>
        </p:spPr>
        <p:txBody>
          <a:bodyPr/>
          <a:lstStyle/>
          <a:p>
            <a:pPr eaLnBrk="1" hangingPunct="1"/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</a:rPr>
              <a:t/>
            </a:r>
            <a:br>
              <a:rPr lang="ru-RU" sz="1400" dirty="0" smtClean="0">
                <a:solidFill>
                  <a:srgbClr val="000000"/>
                </a:solidFill>
                <a:latin typeface="Times New Roman" pitchFamily="18" charset="0"/>
              </a:rPr>
            </a:br>
            <a:endParaRPr lang="ru-RU" sz="14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49188" y="5582175"/>
            <a:ext cx="23574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7024" y="1332690"/>
            <a:ext cx="3713410" cy="4121694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4506114" y="832624"/>
            <a:ext cx="5143536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chemeClr val="accent2"/>
              </a:solidFill>
              <a:cs typeface="Arial" charset="0"/>
            </a:endParaRPr>
          </a:p>
          <a:p>
            <a:pPr algn="r"/>
            <a:r>
              <a:rPr lang="ru-RU" sz="22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Здоровье</a:t>
            </a:r>
            <a:r>
              <a:rPr lang="ru-RU" sz="22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- это резервы сил: иммунных, защитных, физических и духовных . И они не даются изначально, а взращиваются по законам воспитания. А наукой воспитания является педагог.»                             В.Ф.Базарный</a:t>
            </a:r>
          </a:p>
          <a:p>
            <a:pPr algn="just"/>
            <a:r>
              <a:rPr lang="ru-RU" sz="22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Русский учёный, врач, музыкант и педагог-новатор, доктор медицинских наук, академик Российской академии творческой педагогики. Почётный работник общего образования Российской Федерации. Основатель нового направления в науке - </a:t>
            </a:r>
            <a:r>
              <a:rPr lang="ru-RU" sz="2200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здоровьеразвивающей</a:t>
            </a:r>
            <a:r>
              <a:rPr lang="ru-RU" sz="22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педагогики.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19834" y="6261912"/>
            <a:ext cx="8572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Базарный разработал «Систему сенсорной свободы и раскрепощения».</a:t>
            </a:r>
            <a:endParaRPr lang="ru-RU" sz="2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2711" y="332558"/>
            <a:ext cx="96441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«Ребёнок нормально растёт только в условиях  постоянного зрительного поиска на просторе»   В.Ф. Базарный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6" descr="http://img-fotki.yandex.ru/get/6421/87902893.16/0_13c4c3_36f45943_XL"/>
          <p:cNvPicPr>
            <a:picLocks noChangeAspect="1" noChangeArrowheads="1"/>
          </p:cNvPicPr>
          <p:nvPr/>
        </p:nvPicPr>
        <p:blipFill>
          <a:blip r:embed="rId2" cstate="print"/>
          <a:srcRect l="1535" t="27304" r="9496" b="9821"/>
          <a:stretch>
            <a:fillRect/>
          </a:stretch>
        </p:blipFill>
        <p:spPr bwMode="auto">
          <a:xfrm>
            <a:off x="0" y="0"/>
            <a:ext cx="10440988" cy="738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 descr="D:\Pictures2\дет.сад зима 2014г\DSCN08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20230" y="0"/>
            <a:ext cx="3089940" cy="2317455"/>
          </a:xfrm>
          <a:prstGeom prst="rect">
            <a:avLst/>
          </a:prstGeom>
          <a:noFill/>
        </p:spPr>
      </p:pic>
      <p:pic>
        <p:nvPicPr>
          <p:cNvPr id="8195" name="Picture 3" descr="D:\Pictures2\дет.сад зима 2014г\DSCN08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20692" y="403996"/>
            <a:ext cx="3089940" cy="2317455"/>
          </a:xfrm>
          <a:prstGeom prst="rect">
            <a:avLst/>
          </a:prstGeom>
          <a:noFill/>
        </p:spPr>
      </p:pic>
      <p:pic>
        <p:nvPicPr>
          <p:cNvPr id="8196" name="Picture 4" descr="D:\Pictures2\дет.сад зима 2014г\DSCN081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272" y="4618838"/>
            <a:ext cx="3089940" cy="2317455"/>
          </a:xfrm>
          <a:prstGeom prst="rect">
            <a:avLst/>
          </a:prstGeom>
          <a:noFill/>
        </p:spPr>
      </p:pic>
      <p:pic>
        <p:nvPicPr>
          <p:cNvPr id="8197" name="Picture 5" descr="D:\Pictures2\дет.сад зима 2014г\DSCN083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76462" y="2489277"/>
            <a:ext cx="3029915" cy="2272437"/>
          </a:xfrm>
          <a:prstGeom prst="rect">
            <a:avLst/>
          </a:prstGeom>
          <a:noFill/>
        </p:spPr>
      </p:pic>
      <p:pic>
        <p:nvPicPr>
          <p:cNvPr id="8198" name="Picture 6" descr="D:\Pictures2\детский сад сентябрь 2015\P102014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63568" y="3404392"/>
            <a:ext cx="3357586" cy="2518190"/>
          </a:xfrm>
          <a:prstGeom prst="rect">
            <a:avLst/>
          </a:prstGeom>
          <a:noFill/>
        </p:spPr>
      </p:pic>
      <p:pic>
        <p:nvPicPr>
          <p:cNvPr id="8199" name="Picture 7" descr="D:\Pictures2\детский сад сентябрь 2015\DSCN162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1272" y="1404128"/>
            <a:ext cx="3000396" cy="2250298"/>
          </a:xfrm>
          <a:prstGeom prst="rect">
            <a:avLst/>
          </a:prstGeom>
          <a:noFill/>
        </p:spPr>
      </p:pic>
      <p:pic>
        <p:nvPicPr>
          <p:cNvPr id="8200" name="Picture 8" descr="D:\Pictures2\практика лето 2014 участок парк муравейник\DSCN0469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34610" y="4904590"/>
            <a:ext cx="3089940" cy="2317455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91272" y="3690144"/>
            <a:ext cx="30003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утренняя гимнастика на свежем воздухе</a:t>
            </a:r>
            <a:endParaRPr lang="ru-RU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6863568" y="2761450"/>
            <a:ext cx="29229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зимние развлечения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49320" y="6047598"/>
            <a:ext cx="22860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лето любимое время года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6" descr="http://img-fotki.yandex.ru/get/6421/87902893.16/0_13c4c3_36f45943_XL"/>
          <p:cNvPicPr>
            <a:picLocks noChangeAspect="1" noChangeArrowheads="1"/>
          </p:cNvPicPr>
          <p:nvPr/>
        </p:nvPicPr>
        <p:blipFill>
          <a:blip r:embed="rId2" cstate="print"/>
          <a:srcRect t="27304"/>
          <a:stretch>
            <a:fillRect/>
          </a:stretch>
        </p:blipFill>
        <p:spPr bwMode="auto">
          <a:xfrm>
            <a:off x="-179388" y="0"/>
            <a:ext cx="10620376" cy="738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 descr="C:\Users\user\Desktop\фото для презент. по Базарному окт.2015\DSCN17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272" y="618310"/>
            <a:ext cx="3230392" cy="2422794"/>
          </a:xfrm>
          <a:prstGeom prst="rect">
            <a:avLst/>
          </a:prstGeom>
          <a:noFill/>
        </p:spPr>
      </p:pic>
      <p:pic>
        <p:nvPicPr>
          <p:cNvPr id="3" name="Picture 4" descr="C:\Users\user\Desktop\фото для презент. по Базарному окт.2015\DSCN12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7486" y="3975896"/>
            <a:ext cx="3230392" cy="2422794"/>
          </a:xfrm>
          <a:prstGeom prst="rect">
            <a:avLst/>
          </a:prstGeom>
          <a:noFill/>
        </p:spPr>
      </p:pic>
      <p:pic>
        <p:nvPicPr>
          <p:cNvPr id="1030" name="Picture 6" descr="C:\Users\user\Desktop\мастер-класс окт.2015\DSCN178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06510" y="1332690"/>
            <a:ext cx="2422794" cy="3230392"/>
          </a:xfrm>
          <a:prstGeom prst="rect">
            <a:avLst/>
          </a:prstGeom>
          <a:noFill/>
        </p:spPr>
      </p:pic>
      <p:pic>
        <p:nvPicPr>
          <p:cNvPr id="1032" name="Picture 8" descr="D:\Pictures2\дет.сад зима 2014г\DSCN082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91734" y="975500"/>
            <a:ext cx="3230392" cy="2422794"/>
          </a:xfrm>
          <a:prstGeom prst="rect">
            <a:avLst/>
          </a:prstGeom>
          <a:noFill/>
        </p:spPr>
      </p:pic>
      <p:pic>
        <p:nvPicPr>
          <p:cNvPr id="1033" name="Picture 9" descr="D:\Pictures2\дет.сад зима 2014г\DSCN084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2710" y="3618706"/>
            <a:ext cx="3230392" cy="242279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6" descr="http://img-fotki.yandex.ru/get/6421/87902893.16/0_13c4c3_36f45943_XL"/>
          <p:cNvPicPr>
            <a:picLocks noChangeAspect="1" noChangeArrowheads="1"/>
          </p:cNvPicPr>
          <p:nvPr/>
        </p:nvPicPr>
        <p:blipFill>
          <a:blip r:embed="rId2" cstate="print"/>
          <a:srcRect t="27304"/>
          <a:stretch>
            <a:fillRect/>
          </a:stretch>
        </p:blipFill>
        <p:spPr bwMode="auto">
          <a:xfrm>
            <a:off x="-179388" y="0"/>
            <a:ext cx="10620376" cy="738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505850" y="403996"/>
            <a:ext cx="5715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Работа с родителями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user\Desktop\работа с родителями\DSCN14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18442"/>
            <a:ext cx="3230392" cy="2422794"/>
          </a:xfrm>
          <a:prstGeom prst="rect">
            <a:avLst/>
          </a:prstGeom>
          <a:noFill/>
        </p:spPr>
      </p:pic>
      <p:pic>
        <p:nvPicPr>
          <p:cNvPr id="6147" name="Picture 3" descr="C:\Users\user\Desktop\работа с родителями\DSCN14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35006" y="1618442"/>
            <a:ext cx="3230392" cy="2422794"/>
          </a:xfrm>
          <a:prstGeom prst="rect">
            <a:avLst/>
          </a:prstGeom>
          <a:noFill/>
        </p:spPr>
      </p:pic>
      <p:pic>
        <p:nvPicPr>
          <p:cNvPr id="6148" name="Picture 4" descr="C:\Users\user\Desktop\работа с родителями\DSCN182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20692" y="4475962"/>
            <a:ext cx="3230392" cy="2422794"/>
          </a:xfrm>
          <a:prstGeom prst="rect">
            <a:avLst/>
          </a:prstGeom>
          <a:noFill/>
        </p:spPr>
      </p:pic>
      <p:pic>
        <p:nvPicPr>
          <p:cNvPr id="6150" name="Picture 6" descr="C:\Users\user\Desktop\работа с родителями\DSCN183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404524"/>
            <a:ext cx="3230392" cy="2422794"/>
          </a:xfrm>
          <a:prstGeom prst="rect">
            <a:avLst/>
          </a:prstGeom>
          <a:noFill/>
        </p:spPr>
      </p:pic>
      <p:pic>
        <p:nvPicPr>
          <p:cNvPr id="1028" name="Picture 4" descr="D:\Pictures2\все с фотоапарата\DSCN111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34544" y="1118376"/>
            <a:ext cx="3230392" cy="2422794"/>
          </a:xfrm>
          <a:prstGeom prst="rect">
            <a:avLst/>
          </a:prstGeom>
          <a:noFill/>
        </p:spPr>
      </p:pic>
      <p:pic>
        <p:nvPicPr>
          <p:cNvPr id="1029" name="Picture 5" descr="D:\Pictures2\Родительское собрание\DSCN142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34544" y="3904458"/>
            <a:ext cx="3089940" cy="231745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6" descr="http://img-fotki.yandex.ru/get/6421/87902893.16/0_13c4c3_36f45943_XL"/>
          <p:cNvPicPr>
            <a:picLocks noChangeAspect="1" noChangeArrowheads="1"/>
          </p:cNvPicPr>
          <p:nvPr/>
        </p:nvPicPr>
        <p:blipFill>
          <a:blip r:embed="rId2" cstate="print"/>
          <a:srcRect t="27304"/>
          <a:stretch>
            <a:fillRect/>
          </a:stretch>
        </p:blipFill>
        <p:spPr bwMode="auto">
          <a:xfrm>
            <a:off x="-179388" y="0"/>
            <a:ext cx="10620376" cy="738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D:\Pictures2\все с фотоапарата\DSCN12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61516"/>
            <a:ext cx="3230392" cy="2422794"/>
          </a:xfrm>
          <a:prstGeom prst="rect">
            <a:avLst/>
          </a:prstGeom>
          <a:noFill/>
        </p:spPr>
      </p:pic>
      <p:pic>
        <p:nvPicPr>
          <p:cNvPr id="7171" name="Picture 3" descr="D:\Pictures2\все с фотоапарата\DSCN125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92130" y="3261516"/>
            <a:ext cx="3230392" cy="2422794"/>
          </a:xfrm>
          <a:prstGeom prst="rect">
            <a:avLst/>
          </a:prstGeom>
          <a:noFill/>
        </p:spPr>
      </p:pic>
      <p:pic>
        <p:nvPicPr>
          <p:cNvPr id="7172" name="Picture 4" descr="D:\Pictures2\октябрь 2015г детский сад Махлова\DSCN174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34544" y="3761582"/>
            <a:ext cx="3230392" cy="2422794"/>
          </a:xfrm>
          <a:prstGeom prst="rect">
            <a:avLst/>
          </a:prstGeom>
          <a:noFill/>
        </p:spPr>
      </p:pic>
      <p:pic>
        <p:nvPicPr>
          <p:cNvPr id="7173" name="Picture 5" descr="D:\Старый диск\МАМИНА\Мамулины фотки\мероприятия 8 группа\день матери мастер класс изонить 2014г\DSCN064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261120"/>
            <a:ext cx="3214710" cy="2411033"/>
          </a:xfrm>
          <a:prstGeom prst="rect">
            <a:avLst/>
          </a:prstGeom>
          <a:noFill/>
        </p:spPr>
      </p:pic>
      <p:pic>
        <p:nvPicPr>
          <p:cNvPr id="7174" name="Picture 6" descr="D:\Старый диск\МАМИНА\Мамулины фотки\мероприятия 8 группа\день матери мастер класс изонить 2014г\DSCN079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35006" y="261120"/>
            <a:ext cx="3238523" cy="2428892"/>
          </a:xfrm>
          <a:prstGeom prst="rect">
            <a:avLst/>
          </a:prstGeom>
          <a:noFill/>
        </p:spPr>
      </p:pic>
      <p:pic>
        <p:nvPicPr>
          <p:cNvPr id="7175" name="Picture 7" descr="D:\Старый диск\МАМИНА\Мамулины фотки\мероприятия 8 группа\занятие аппликация со студентами янв.2015\DSCN093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05982" y="689748"/>
            <a:ext cx="3089940" cy="2317455"/>
          </a:xfrm>
          <a:prstGeom prst="rect">
            <a:avLst/>
          </a:prstGeom>
          <a:noFill/>
        </p:spPr>
      </p:pic>
      <p:pic>
        <p:nvPicPr>
          <p:cNvPr id="7176" name="Picture 8" descr="D:\флешка черно-белая 21.03.15\Новая папка (4)фотки\DSC0693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-15352713" y="-7891463"/>
            <a:ext cx="4713971" cy="2653791"/>
          </a:xfrm>
          <a:prstGeom prst="rect">
            <a:avLst/>
          </a:prstGeom>
          <a:noFill/>
        </p:spPr>
      </p:pic>
      <p:pic>
        <p:nvPicPr>
          <p:cNvPr id="7177" name="Picture 9" descr="D:\флешка черно-белая 21.03.15\Новая папка (4)фотки\DSC06936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-15352713" y="-7891463"/>
            <a:ext cx="5486400" cy="308864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6" descr="http://img-fotki.yandex.ru/get/6421/87902893.16/0_13c4c3_36f45943_XL"/>
          <p:cNvPicPr>
            <a:picLocks noChangeAspect="1" noChangeArrowheads="1"/>
          </p:cNvPicPr>
          <p:nvPr/>
        </p:nvPicPr>
        <p:blipFill>
          <a:blip r:embed="rId2" cstate="print"/>
          <a:srcRect t="27304"/>
          <a:stretch>
            <a:fillRect/>
          </a:stretch>
        </p:blipFill>
        <p:spPr bwMode="auto">
          <a:xfrm>
            <a:off x="-179388" y="0"/>
            <a:ext cx="10620376" cy="738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Rectangle 1"/>
          <p:cNvSpPr>
            <a:spLocks noChangeArrowheads="1"/>
          </p:cNvSpPr>
          <p:nvPr/>
        </p:nvSpPr>
        <p:spPr bwMode="auto">
          <a:xfrm>
            <a:off x="219834" y="546872"/>
            <a:ext cx="9650412" cy="581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449263" algn="ctr" defTabSz="912813"/>
            <a:r>
              <a:rPr lang="ru-RU" sz="3200" dirty="0" smtClean="0">
                <a:solidFill>
                  <a:srgbClr val="74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Положительные стороны использования технологий В.Ф. Базарного:</a:t>
            </a:r>
          </a:p>
          <a:p>
            <a:pPr indent="449263" algn="just" defTabSz="912813">
              <a:buFontTx/>
              <a:buChar char="-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повышение компетентности педагогов в области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здоровьесбережения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дошкольников</a:t>
            </a:r>
          </a:p>
          <a:p>
            <a:pPr indent="449263" algn="just" defTabSz="912813">
              <a:buFontTx/>
              <a:buChar char="-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создана и функционирует система работы по использованию технологий Базарного и она входит в систему физкультурно-оздоровительной работы в группах с детьми с нарушением зрения</a:t>
            </a:r>
          </a:p>
          <a:p>
            <a:pPr indent="449263" algn="just" defTabSz="912813">
              <a:buFontTx/>
              <a:buChar char="-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ежемесячно проверяется острота зрения и определяется динамика; проводится мониторинг здоровья детей, определяется индивидуальная рабочая пороговая дистанция</a:t>
            </a:r>
          </a:p>
          <a:p>
            <a:pPr indent="449263" algn="just" defTabSz="912813">
              <a:buFontTx/>
              <a:buChar char="-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обобщенный на данном этапе опыт распространяется среди педагогов  детских садов города, родителей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6" descr="http://img-fotki.yandex.ru/get/6421/87902893.16/0_13c4c3_36f45943_XL"/>
          <p:cNvPicPr>
            <a:picLocks noChangeAspect="1" noChangeArrowheads="1"/>
          </p:cNvPicPr>
          <p:nvPr/>
        </p:nvPicPr>
        <p:blipFill>
          <a:blip r:embed="rId2" cstate="print"/>
          <a:srcRect l="1535" t="27304" r="9496" b="9821"/>
          <a:stretch>
            <a:fillRect/>
          </a:stretch>
        </p:blipFill>
        <p:spPr bwMode="auto">
          <a:xfrm>
            <a:off x="0" y="0"/>
            <a:ext cx="10440988" cy="738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5" descr="D:\Pictures2\детский сад сентябрь 2015\DSCN15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5006" y="4333086"/>
            <a:ext cx="3285172" cy="2327659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783074" y="689748"/>
            <a:ext cx="9152328" cy="3643338"/>
          </a:xfrm>
        </p:spPr>
        <p:txBody>
          <a:bodyPr/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Дальнейшее использование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здоровьесберегающих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технологий Базарного предполагает следующие результаты: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-стабильная динамика остроты зрения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положительные изменения  в здоровье дошкольников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распространение опыта среди педагогов детского сада и ДОУ города в рамках преемственности детского сада и школы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3363106" y="5190342"/>
            <a:ext cx="3643338" cy="1143008"/>
          </a:xfrm>
        </p:spPr>
        <p:txBody>
          <a:bodyPr/>
          <a:lstStyle/>
          <a:p>
            <a:r>
              <a:rPr lang="ru-RU" sz="2400" b="1" dirty="0" smtClean="0"/>
              <a:t>Здоровый дошкольник – фундамент здорового школьника</a:t>
            </a:r>
            <a:endParaRPr lang="ru-RU" sz="2400" b="1" dirty="0"/>
          </a:p>
        </p:txBody>
      </p:sp>
      <p:pic>
        <p:nvPicPr>
          <p:cNvPr id="4098" name="Picture 2" descr="C:\Users\user\Desktop\фото для презент. по Базарному окт.2015\DSCN12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8396" y="4333086"/>
            <a:ext cx="3230392" cy="242279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r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6" descr="http://img-fotki.yandex.ru/get/6421/87902893.16/0_13c4c3_36f45943_XL"/>
          <p:cNvPicPr>
            <a:picLocks noChangeAspect="1" noChangeArrowheads="1"/>
          </p:cNvPicPr>
          <p:nvPr/>
        </p:nvPicPr>
        <p:blipFill>
          <a:blip r:embed="rId2" cstate="print"/>
          <a:srcRect t="16840"/>
          <a:stretch>
            <a:fillRect/>
          </a:stretch>
        </p:blipFill>
        <p:spPr bwMode="auto">
          <a:xfrm>
            <a:off x="0" y="0"/>
            <a:ext cx="10440988" cy="738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862776" y="1475566"/>
            <a:ext cx="8721725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indent="449263" algn="ctr">
              <a:defRPr/>
            </a:pPr>
            <a:r>
              <a:rPr lang="ru-RU" sz="3400" b="1" dirty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Использование </a:t>
            </a:r>
            <a:r>
              <a:rPr lang="ru-RU" sz="3400" b="1" dirty="0" err="1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здоровьесберегающей</a:t>
            </a:r>
            <a:r>
              <a:rPr lang="ru-RU" sz="3400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методики </a:t>
            </a:r>
            <a:r>
              <a:rPr lang="ru-RU" sz="3400" b="1" dirty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В.Ф. Базарного в  нашей </a:t>
            </a:r>
            <a:r>
              <a:rPr lang="ru-RU" sz="3400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работе</a:t>
            </a:r>
          </a:p>
          <a:p>
            <a:pPr indent="449263" algn="ctr">
              <a:defRPr/>
            </a:pPr>
            <a:r>
              <a:rPr lang="ru-RU" sz="3400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400" b="1" dirty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совокупности с лечебными мероприятиями помогает быстрее восстановить зрение </a:t>
            </a:r>
            <a:r>
              <a:rPr lang="ru-RU" sz="3400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детей,</a:t>
            </a:r>
          </a:p>
          <a:p>
            <a:pPr indent="449263" algn="ctr">
              <a:defRPr/>
            </a:pPr>
            <a:r>
              <a:rPr lang="ru-RU" sz="3400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снизить заболеваемость </a:t>
            </a:r>
          </a:p>
          <a:p>
            <a:pPr indent="449263" algn="ctr">
              <a:defRPr/>
            </a:pPr>
            <a:r>
              <a:rPr lang="ru-RU" sz="3400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ОРВИ, гриппа,</a:t>
            </a:r>
          </a:p>
          <a:p>
            <a:pPr indent="449263" algn="ctr">
              <a:defRPr/>
            </a:pPr>
            <a:r>
              <a:rPr lang="ru-RU" sz="3400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повысить посещаемость детей в группе.</a:t>
            </a:r>
            <a:endParaRPr lang="ru-RU" sz="3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6" descr="http://img-fotki.yandex.ru/get/6421/87902893.16/0_13c4c3_36f45943_XL"/>
          <p:cNvPicPr>
            <a:picLocks noChangeAspect="1" noChangeArrowheads="1"/>
          </p:cNvPicPr>
          <p:nvPr/>
        </p:nvPicPr>
        <p:blipFill>
          <a:blip r:embed="rId2" cstate="print"/>
          <a:srcRect t="16840"/>
          <a:stretch>
            <a:fillRect/>
          </a:stretch>
        </p:blipFill>
        <p:spPr bwMode="auto">
          <a:xfrm>
            <a:off x="0" y="0"/>
            <a:ext cx="10440988" cy="738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862776" y="2404260"/>
            <a:ext cx="8721725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indent="449263" algn="ctr">
              <a:defRPr/>
            </a:pPr>
            <a:r>
              <a:rPr lang="ru-RU" sz="4600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Спасибо за внимание! </a:t>
            </a:r>
          </a:p>
          <a:p>
            <a:pPr indent="449263" algn="ctr">
              <a:defRPr/>
            </a:pPr>
            <a:endParaRPr lang="ru-RU" sz="4600" b="1" dirty="0" smtClean="0">
              <a:solidFill>
                <a:srgbClr val="0070C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indent="449263" algn="ctr">
              <a:defRPr/>
            </a:pPr>
            <a:r>
              <a:rPr lang="ru-RU" sz="4600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Желаю творческих успехов!!! </a:t>
            </a:r>
            <a:endParaRPr lang="ru-RU" sz="4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6" descr="http://img-fotki.yandex.ru/get/6421/87902893.16/0_13c4c3_36f45943_XL"/>
          <p:cNvPicPr>
            <a:picLocks noChangeAspect="1" noChangeArrowheads="1"/>
          </p:cNvPicPr>
          <p:nvPr/>
        </p:nvPicPr>
        <p:blipFill>
          <a:blip r:embed="rId2" cstate="print"/>
          <a:srcRect l="9631" t="27594"/>
          <a:stretch>
            <a:fillRect/>
          </a:stretch>
        </p:blipFill>
        <p:spPr bwMode="auto">
          <a:xfrm>
            <a:off x="0" y="0"/>
            <a:ext cx="10440988" cy="738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TextBox 7"/>
          <p:cNvSpPr txBox="1">
            <a:spLocks noChangeArrowheads="1"/>
          </p:cNvSpPr>
          <p:nvPr/>
        </p:nvSpPr>
        <p:spPr bwMode="auto">
          <a:xfrm>
            <a:off x="648462" y="1"/>
            <a:ext cx="9501254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912813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схема взаимодействия специалистов</a:t>
            </a:r>
          </a:p>
          <a:p>
            <a:pPr algn="ctr" defTabSz="912813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Работая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единому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плану лечебно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воспитательной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работы, мы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добиваемся высоких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результатов.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912813"/>
            <a:endParaRPr lang="ru-RU" sz="2400" dirty="0"/>
          </a:p>
        </p:txBody>
      </p:sp>
      <p:graphicFrame>
        <p:nvGraphicFramePr>
          <p:cNvPr id="19" name="Схема 18"/>
          <p:cNvGraphicFramePr/>
          <p:nvPr>
            <p:extLst>
              <p:ext uri="{D42A27DB-BD31-4B8C-83A1-F6EECF244321}">
                <p14:modId xmlns:p14="http://schemas.microsoft.com/office/powerpoint/2010/main" xmlns="" val="679086794"/>
              </p:ext>
            </p:extLst>
          </p:nvPr>
        </p:nvGraphicFramePr>
        <p:xfrm>
          <a:off x="0" y="879430"/>
          <a:ext cx="9935402" cy="65008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Двойная стрелка влево/вправо 12"/>
          <p:cNvSpPr/>
          <p:nvPr/>
        </p:nvSpPr>
        <p:spPr>
          <a:xfrm>
            <a:off x="4577552" y="1832756"/>
            <a:ext cx="1216152" cy="484632"/>
          </a:xfrm>
          <a:prstGeom prst="left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8" name="Двойная стрелка влево/вправо 17"/>
          <p:cNvSpPr/>
          <p:nvPr/>
        </p:nvSpPr>
        <p:spPr>
          <a:xfrm rot="3125643">
            <a:off x="1748345" y="4876277"/>
            <a:ext cx="817348" cy="445346"/>
          </a:xfrm>
          <a:prstGeom prst="leftRightArrow">
            <a:avLst/>
          </a:prstGeom>
          <a:solidFill>
            <a:srgbClr val="00B0F0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2" name="Двойная стрелка влево/вправо 21"/>
          <p:cNvSpPr/>
          <p:nvPr/>
        </p:nvSpPr>
        <p:spPr>
          <a:xfrm rot="20022687">
            <a:off x="5920767" y="6218842"/>
            <a:ext cx="817348" cy="445346"/>
          </a:xfrm>
          <a:prstGeom prst="leftRightArrow">
            <a:avLst/>
          </a:prstGeom>
          <a:solidFill>
            <a:srgbClr val="00B0F0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5" name="Двойная стрелка влево/вправо 24"/>
          <p:cNvSpPr/>
          <p:nvPr/>
        </p:nvSpPr>
        <p:spPr>
          <a:xfrm rot="1086639">
            <a:off x="3703181" y="6259794"/>
            <a:ext cx="817348" cy="445346"/>
          </a:xfrm>
          <a:prstGeom prst="leftRightArrow">
            <a:avLst/>
          </a:prstGeom>
          <a:solidFill>
            <a:srgbClr val="00B0F0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8" name="Двойная стрелка влево/вправо 27"/>
          <p:cNvSpPr/>
          <p:nvPr/>
        </p:nvSpPr>
        <p:spPr>
          <a:xfrm rot="18394567">
            <a:off x="7635279" y="4790081"/>
            <a:ext cx="817348" cy="445346"/>
          </a:xfrm>
          <a:prstGeom prst="leftRightArrow">
            <a:avLst/>
          </a:prstGeom>
          <a:solidFill>
            <a:srgbClr val="00B0F0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1" name="Двойная стрелка влево/вправо 30"/>
          <p:cNvSpPr/>
          <p:nvPr/>
        </p:nvSpPr>
        <p:spPr>
          <a:xfrm rot="2741600">
            <a:off x="7409879" y="2688533"/>
            <a:ext cx="817348" cy="445346"/>
          </a:xfrm>
          <a:prstGeom prst="leftRightArrow">
            <a:avLst/>
          </a:prstGeom>
          <a:solidFill>
            <a:srgbClr val="00B0F0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6" descr="http://img-fotki.yandex.ru/get/6421/87902893.16/0_13c4c3_36f45943_XL"/>
          <p:cNvPicPr>
            <a:picLocks noChangeAspect="1" noChangeArrowheads="1"/>
          </p:cNvPicPr>
          <p:nvPr/>
        </p:nvPicPr>
        <p:blipFill>
          <a:blip r:embed="rId2" cstate="print"/>
          <a:srcRect l="9631" t="27594"/>
          <a:stretch>
            <a:fillRect/>
          </a:stretch>
        </p:blipFill>
        <p:spPr bwMode="auto">
          <a:xfrm>
            <a:off x="0" y="0"/>
            <a:ext cx="10440988" cy="738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Прямоугольник 4"/>
          <p:cNvSpPr>
            <a:spLocks noChangeArrowheads="1"/>
          </p:cNvSpPr>
          <p:nvPr/>
        </p:nvSpPr>
        <p:spPr bwMode="auto">
          <a:xfrm>
            <a:off x="434149" y="4618838"/>
            <a:ext cx="950125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defTabSz="912813"/>
            <a:r>
              <a:rPr lang="ru-RU" sz="2400" dirty="0">
                <a:solidFill>
                  <a:srgbClr val="0000A4"/>
                </a:solidFill>
                <a:latin typeface="Times New Roman" pitchFamily="18" charset="0"/>
                <a:cs typeface="Times New Roman" pitchFamily="18" charset="0"/>
              </a:rPr>
              <a:t>Посещая </a:t>
            </a:r>
            <a:r>
              <a:rPr lang="ru-RU" sz="2400" dirty="0" smtClean="0">
                <a:solidFill>
                  <a:srgbClr val="0000A4"/>
                </a:solidFill>
                <a:latin typeface="Times New Roman" pitchFamily="18" charset="0"/>
                <a:cs typeface="Times New Roman" pitchFamily="18" charset="0"/>
              </a:rPr>
              <a:t>группу, </a:t>
            </a:r>
            <a:r>
              <a:rPr lang="ru-RU" sz="2400" dirty="0">
                <a:solidFill>
                  <a:srgbClr val="0000A4"/>
                </a:solidFill>
                <a:latin typeface="Times New Roman" pitchFamily="18" charset="0"/>
                <a:cs typeface="Times New Roman" pitchFamily="18" charset="0"/>
              </a:rPr>
              <a:t>дети получают достаточно интенсивное длительное комплексное лечение, сочетающееся с рационально построенным педагогическим процессом, предусматривающим коррекционно-воспитательную работу с учётом их зрительных возможностей.</a:t>
            </a:r>
          </a:p>
        </p:txBody>
      </p:sp>
      <p:sp>
        <p:nvSpPr>
          <p:cNvPr id="15363" name="Прямоугольник 8"/>
          <p:cNvSpPr>
            <a:spLocks noChangeArrowheads="1"/>
          </p:cNvSpPr>
          <p:nvPr/>
        </p:nvSpPr>
        <p:spPr bwMode="auto">
          <a:xfrm>
            <a:off x="576263" y="593725"/>
            <a:ext cx="9324975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defTabSz="912813"/>
            <a:r>
              <a:rPr lang="ru-RU" sz="2000" b="1" dirty="0" smtClean="0">
                <a:solidFill>
                  <a:srgbClr val="740000"/>
                </a:solidFill>
              </a:rPr>
              <a:t>	</a:t>
            </a:r>
            <a:r>
              <a:rPr lang="ru-RU" sz="2400" dirty="0" smtClean="0">
                <a:solidFill>
                  <a:srgbClr val="740000"/>
                </a:solidFill>
                <a:latin typeface="Times New Roman" pitchFamily="18" charset="0"/>
                <a:cs typeface="Times New Roman" pitchFamily="18" charset="0"/>
              </a:rPr>
              <a:t>Работая в  группе детей с нарушением зрения, на первый план выходит  проблема восстановления здоровья ребенка. Снижение остроты зрения и недостаточность состояния здоровья ведет к возникновению у детей трудностей накопления чувственно-практического опыта и сложностей ориентировки в окружающем мире. </a:t>
            </a:r>
          </a:p>
          <a:p>
            <a:pPr algn="just" defTabSz="912813"/>
            <a:r>
              <a:rPr lang="ru-RU" sz="2400" dirty="0" smtClean="0">
                <a:solidFill>
                  <a:srgbClr val="740000"/>
                </a:solidFill>
                <a:latin typeface="Times New Roman" pitchFamily="18" charset="0"/>
                <a:cs typeface="Times New Roman" pitchFamily="18" charset="0"/>
              </a:rPr>
              <a:t>	Используя </a:t>
            </a:r>
            <a:r>
              <a:rPr lang="ru-RU" sz="2400" dirty="0">
                <a:solidFill>
                  <a:srgbClr val="740000"/>
                </a:solidFill>
                <a:latin typeface="Times New Roman" pitchFamily="18" charset="0"/>
                <a:cs typeface="Times New Roman" pitchFamily="18" charset="0"/>
              </a:rPr>
              <a:t>элементы </a:t>
            </a:r>
            <a:r>
              <a:rPr lang="ru-RU" sz="2400" dirty="0" err="1" smtClean="0">
                <a:solidFill>
                  <a:srgbClr val="740000"/>
                </a:solidFill>
                <a:latin typeface="Times New Roman" pitchFamily="18" charset="0"/>
                <a:cs typeface="Times New Roman" pitchFamily="18" charset="0"/>
              </a:rPr>
              <a:t>здоровьесберегающей</a:t>
            </a:r>
            <a:r>
              <a:rPr lang="ru-RU" sz="2400" dirty="0" smtClean="0">
                <a:solidFill>
                  <a:srgbClr val="740000"/>
                </a:solidFill>
                <a:latin typeface="Times New Roman" pitchFamily="18" charset="0"/>
                <a:cs typeface="Times New Roman" pitchFamily="18" charset="0"/>
              </a:rPr>
              <a:t> технологии доктора </a:t>
            </a:r>
            <a:r>
              <a:rPr lang="ru-RU" sz="2400" dirty="0">
                <a:solidFill>
                  <a:srgbClr val="740000"/>
                </a:solidFill>
                <a:latin typeface="Times New Roman" pitchFamily="18" charset="0"/>
                <a:cs typeface="Times New Roman" pitchFamily="18" charset="0"/>
              </a:rPr>
              <a:t>медицинских наук </a:t>
            </a:r>
            <a:r>
              <a:rPr lang="ru-RU" sz="2400" dirty="0" smtClean="0">
                <a:solidFill>
                  <a:srgbClr val="740000"/>
                </a:solidFill>
                <a:latin typeface="Times New Roman" pitchFamily="18" charset="0"/>
                <a:cs typeface="Times New Roman" pitchFamily="18" charset="0"/>
              </a:rPr>
              <a:t>Владимира Филипповича </a:t>
            </a:r>
            <a:r>
              <a:rPr lang="ru-RU" sz="2400" dirty="0">
                <a:solidFill>
                  <a:srgbClr val="740000"/>
                </a:solidFill>
                <a:latin typeface="Times New Roman" pitchFamily="18" charset="0"/>
                <a:cs typeface="Times New Roman" pitchFamily="18" charset="0"/>
              </a:rPr>
              <a:t>Базарного, в основе </a:t>
            </a:r>
            <a:r>
              <a:rPr lang="ru-RU" sz="2400" dirty="0" smtClean="0">
                <a:solidFill>
                  <a:srgbClr val="740000"/>
                </a:solidFill>
                <a:latin typeface="Times New Roman" pitchFamily="18" charset="0"/>
                <a:cs typeface="Times New Roman" pitchFamily="18" charset="0"/>
              </a:rPr>
              <a:t>которой </a:t>
            </a:r>
            <a:r>
              <a:rPr lang="ru-RU" sz="2400" dirty="0">
                <a:solidFill>
                  <a:srgbClr val="740000"/>
                </a:solidFill>
                <a:latin typeface="Times New Roman" pitchFamily="18" charset="0"/>
                <a:cs typeface="Times New Roman" pitchFamily="18" charset="0"/>
              </a:rPr>
              <a:t>лежит комплексное воздействие на детей </a:t>
            </a:r>
            <a:r>
              <a:rPr lang="ru-RU" sz="2400" dirty="0" smtClean="0">
                <a:solidFill>
                  <a:srgbClr val="740000"/>
                </a:solidFill>
                <a:latin typeface="Times New Roman" pitchFamily="18" charset="0"/>
                <a:cs typeface="Times New Roman" pitchFamily="18" charset="0"/>
              </a:rPr>
              <a:t>через повышение телесно-моторной активности, мы успешно решаем эти задачи.</a:t>
            </a:r>
            <a:endParaRPr lang="ru-RU" sz="2400" dirty="0">
              <a:solidFill>
                <a:srgbClr val="74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6" descr="http://img-fotki.yandex.ru/get/6421/87902893.16/0_13c4c3_36f45943_XL"/>
          <p:cNvPicPr>
            <a:picLocks noChangeAspect="1" noChangeArrowheads="1"/>
          </p:cNvPicPr>
          <p:nvPr/>
        </p:nvPicPr>
        <p:blipFill>
          <a:blip r:embed="rId2" cstate="print"/>
          <a:srcRect t="27304"/>
          <a:stretch>
            <a:fillRect/>
          </a:stretch>
        </p:blipFill>
        <p:spPr bwMode="auto">
          <a:xfrm>
            <a:off x="-179388" y="0"/>
            <a:ext cx="10620376" cy="738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Rectangle 1"/>
          <p:cNvSpPr>
            <a:spLocks noChangeArrowheads="1"/>
          </p:cNvSpPr>
          <p:nvPr/>
        </p:nvSpPr>
        <p:spPr bwMode="auto">
          <a:xfrm>
            <a:off x="395288" y="233363"/>
            <a:ext cx="9256712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 algn="ctr" defTabSz="912813"/>
            <a:r>
              <a:rPr lang="ru-RU" sz="26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Особое внимание мы уделяем соблюдению </a:t>
            </a:r>
            <a:endParaRPr lang="ru-RU" sz="2600" b="1" dirty="0" smtClean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indent="449263" algn="ctr" defTabSz="912813"/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зрительного </a:t>
            </a:r>
            <a:r>
              <a:rPr lang="ru-RU" sz="26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режима:</a:t>
            </a:r>
          </a:p>
        </p:txBody>
      </p:sp>
      <p:sp>
        <p:nvSpPr>
          <p:cNvPr id="17411" name="Прямоугольник 7"/>
          <p:cNvSpPr>
            <a:spLocks noChangeArrowheads="1"/>
          </p:cNvSpPr>
          <p:nvPr/>
        </p:nvSpPr>
        <p:spPr bwMode="auto">
          <a:xfrm>
            <a:off x="361950" y="1117601"/>
            <a:ext cx="9502775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49263" algn="just" defTabSz="912813">
              <a:buFont typeface="Wingdings" pitchFamily="2" charset="2"/>
              <a:buChar char="v"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соответствующая освещённость групповых комнат; </a:t>
            </a:r>
          </a:p>
          <a:p>
            <a:pPr indent="449263" algn="just" defTabSz="912813">
              <a:buFont typeface="Wingdings" pitchFamily="2" charset="2"/>
              <a:buChar char="v"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правильная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зашторенность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окон с целью максимального использования      естественного света;</a:t>
            </a:r>
          </a:p>
          <a:p>
            <a:pPr indent="449263" algn="just" defTabSz="912813">
              <a:buFont typeface="Wingdings" pitchFamily="2" charset="2"/>
              <a:buChar char="v"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использование подставок для рассматривания книг, иллюстраций; </a:t>
            </a:r>
          </a:p>
          <a:p>
            <a:pPr indent="449263" algn="just" defTabSz="912813">
              <a:buFont typeface="Wingdings" pitchFamily="2" charset="2"/>
              <a:buChar char="v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рекомендации для родителей о дозированном просмотре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теле - и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видео    передач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indent="449263" algn="just" defTabSz="912813">
              <a:buFont typeface="Wingdings" pitchFamily="2" charset="2"/>
              <a:buChar char="v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правильная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посадка за столом.</a:t>
            </a:r>
          </a:p>
          <a:p>
            <a:pPr indent="449263" algn="just" defTabSz="912813">
              <a:buFont typeface="Wingdings" pitchFamily="2" charset="2"/>
              <a:buChar char="v"/>
            </a:pPr>
            <a:endParaRPr lang="ru-RU" sz="2400" dirty="0">
              <a:ea typeface="Times New Roman" pitchFamily="18" charset="0"/>
              <a:cs typeface="Arial" charset="0"/>
            </a:endParaRPr>
          </a:p>
        </p:txBody>
      </p:sp>
      <p:pic>
        <p:nvPicPr>
          <p:cNvPr id="3074" name="Picture 2" descr="C:\Users\Dmitriy\Desktop\фото для презентации\DSCN15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48858" y="4761714"/>
            <a:ext cx="2986346" cy="2166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\Desktop\фото 23.11.2015\DSCN208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5586" y="3904458"/>
            <a:ext cx="2422794" cy="3230392"/>
          </a:xfrm>
          <a:prstGeom prst="rect">
            <a:avLst/>
          </a:prstGeom>
          <a:noFill/>
        </p:spPr>
      </p:pic>
      <p:pic>
        <p:nvPicPr>
          <p:cNvPr id="1028" name="Picture 4" descr="C:\Users\user\Desktop\фото 23.11.2015\DSCN209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06444" y="3547268"/>
            <a:ext cx="2674645" cy="356619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0" name="Picture 6" descr="http://img-fotki.yandex.ru/get/6421/87902893.16/0_13c4c3_36f45943_XL"/>
          <p:cNvPicPr>
            <a:picLocks noChangeAspect="1" noChangeArrowheads="1"/>
          </p:cNvPicPr>
          <p:nvPr/>
        </p:nvPicPr>
        <p:blipFill>
          <a:blip r:embed="rId3" cstate="print"/>
          <a:srcRect t="27304"/>
          <a:stretch>
            <a:fillRect/>
          </a:stretch>
        </p:blipFill>
        <p:spPr bwMode="auto">
          <a:xfrm>
            <a:off x="1" y="0"/>
            <a:ext cx="10440988" cy="7380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6626" name="Rectangle 1"/>
          <p:cNvSpPr>
            <a:spLocks noChangeArrowheads="1"/>
          </p:cNvSpPr>
          <p:nvPr/>
        </p:nvSpPr>
        <p:spPr bwMode="auto">
          <a:xfrm>
            <a:off x="290513" y="184150"/>
            <a:ext cx="9971087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defTabSz="912813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Режим динамических поз</a:t>
            </a:r>
          </a:p>
          <a:p>
            <a:pPr algn="just" defTabSz="912813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игровой форме проводим физкультминутки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гимнастику для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глаз,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учитывая возрастные и зрительные особенности детей. Их содержание подбираем в соответствие с темой занятия, чтобы не прерывать единства. «</a:t>
            </a:r>
            <a:r>
              <a:rPr lang="ru-RU" sz="20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Вертикализация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позы» стимулирует расслабление глазных мышц, улучшает периферическое зрение, повышает уровень психического и физического здоровья.</a:t>
            </a:r>
          </a:p>
          <a:p>
            <a:pPr algn="just" defTabSz="912813"/>
            <a:endParaRPr lang="ru-RU" sz="2000" dirty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Arial" charset="0"/>
            </a:endParaRPr>
          </a:p>
        </p:txBody>
      </p:sp>
      <p:sp>
        <p:nvSpPr>
          <p:cNvPr id="26627" name="Прямоугольник 4"/>
          <p:cNvSpPr>
            <a:spLocks noChangeArrowheads="1"/>
          </p:cNvSpPr>
          <p:nvPr/>
        </p:nvSpPr>
        <p:spPr bwMode="auto">
          <a:xfrm>
            <a:off x="1434280" y="6715125"/>
            <a:ext cx="257176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912813"/>
            <a:r>
              <a:rPr lang="ru-RU" dirty="0">
                <a:solidFill>
                  <a:srgbClr val="740000"/>
                </a:solidFill>
              </a:rPr>
              <a:t>Гимнастика для глаз </a:t>
            </a:r>
          </a:p>
        </p:txBody>
      </p:sp>
      <p:sp>
        <p:nvSpPr>
          <p:cNvPr id="26628" name="Прямоугольник 6"/>
          <p:cNvSpPr>
            <a:spLocks noChangeArrowheads="1"/>
          </p:cNvSpPr>
          <p:nvPr/>
        </p:nvSpPr>
        <p:spPr bwMode="auto">
          <a:xfrm>
            <a:off x="7150100" y="6762750"/>
            <a:ext cx="20843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2813"/>
            <a:r>
              <a:rPr lang="ru-RU" dirty="0">
                <a:solidFill>
                  <a:srgbClr val="740000"/>
                </a:solidFill>
              </a:rPr>
              <a:t>Физкультминутка </a:t>
            </a:r>
          </a:p>
        </p:txBody>
      </p:sp>
      <p:pic>
        <p:nvPicPr>
          <p:cNvPr id="6147" name="Picture 3" descr="C:\Users\Dmitriy\Desktop\фото для презентации\DSCN147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4148" y="2189946"/>
            <a:ext cx="2952771" cy="2214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Dmitriy\Desktop\фото для презентации\DSCN090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62842" y="4547400"/>
            <a:ext cx="2857520" cy="2143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Dmitriy\Desktop\фото для презентации\DSCN090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63502" y="4547400"/>
            <a:ext cx="3005036" cy="2253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Dmitriy\Desktop\фото для презентации\DSCN147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14588" y="2189947"/>
            <a:ext cx="2952771" cy="2214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Desktop\фото для презентации\DSCN150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77882" y="1975632"/>
            <a:ext cx="2875626" cy="215672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6" descr="http://img-fotki.yandex.ru/get/6421/87902893.16/0_13c4c3_36f45943_XL"/>
          <p:cNvPicPr>
            <a:picLocks noChangeAspect="1" noChangeArrowheads="1"/>
          </p:cNvPicPr>
          <p:nvPr/>
        </p:nvPicPr>
        <p:blipFill>
          <a:blip r:embed="rId2" cstate="print"/>
          <a:srcRect t="32169"/>
          <a:stretch>
            <a:fillRect/>
          </a:stretch>
        </p:blipFill>
        <p:spPr bwMode="auto">
          <a:xfrm>
            <a:off x="0" y="0"/>
            <a:ext cx="10440988" cy="738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TextBox 10"/>
          <p:cNvSpPr txBox="1">
            <a:spLocks noChangeArrowheads="1"/>
          </p:cNvSpPr>
          <p:nvPr/>
        </p:nvSpPr>
        <p:spPr bwMode="auto">
          <a:xfrm>
            <a:off x="504825" y="117475"/>
            <a:ext cx="964565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defTabSz="912813"/>
            <a:r>
              <a:rPr lang="ru-RU" sz="2000" dirty="0" smtClean="0"/>
              <a:t>	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Используя </a:t>
            </a: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«технологию раскрепощенного развития» 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мы проводим </a:t>
            </a: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занятия в режиме смены динамических поз: часть занятия дети проводят стоя, часть сидя, а часть – лежа (релаксация). Тем самым сохраняется «</a:t>
            </a:r>
            <a:r>
              <a:rPr lang="ru-RU" sz="2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вертикализация</a:t>
            </a: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позы» и укрепляется позвоночник, формируется правильная осанка. Данный режим оказывает благотворное влияние на следующие факторы:</a:t>
            </a:r>
          </a:p>
          <a:p>
            <a:pPr algn="just" defTabSz="912813">
              <a:buFont typeface="Wingdings" pitchFamily="2" charset="2"/>
              <a:buChar char="v"/>
            </a:pP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улучшаются ростовые процессы;</a:t>
            </a:r>
          </a:p>
          <a:p>
            <a:pPr algn="just" defTabSz="912813">
              <a:buFont typeface="Wingdings" pitchFamily="2" charset="2"/>
              <a:buChar char="v"/>
            </a:pP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укрепляется иммунная система;</a:t>
            </a:r>
          </a:p>
          <a:p>
            <a:pPr algn="just" defTabSz="912813">
              <a:buFont typeface="Wingdings" pitchFamily="2" charset="2"/>
              <a:buChar char="v"/>
            </a:pP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поддерживаются высокие показатели физической и психической активности детей.</a:t>
            </a:r>
          </a:p>
        </p:txBody>
      </p:sp>
      <p:sp>
        <p:nvSpPr>
          <p:cNvPr id="22534" name="TextBox 12"/>
          <p:cNvSpPr txBox="1">
            <a:spLocks noChangeArrowheads="1"/>
          </p:cNvSpPr>
          <p:nvPr/>
        </p:nvSpPr>
        <p:spPr bwMode="auto">
          <a:xfrm>
            <a:off x="648462" y="6547664"/>
            <a:ext cx="907262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912813"/>
            <a:endParaRPr lang="ru-RU" dirty="0" smtClean="0">
              <a:solidFill>
                <a:srgbClr val="740000"/>
              </a:solidFill>
            </a:endParaRPr>
          </a:p>
          <a:p>
            <a:pPr algn="ctr" defTabSz="912813"/>
            <a:r>
              <a:rPr lang="ru-RU" sz="2400" dirty="0" smtClean="0">
                <a:solidFill>
                  <a:srgbClr val="74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400" dirty="0">
                <a:solidFill>
                  <a:srgbClr val="740000"/>
                </a:solidFill>
                <a:latin typeface="Times New Roman" pitchFamily="18" charset="0"/>
                <a:cs typeface="Times New Roman" pitchFamily="18" charset="0"/>
              </a:rPr>
              <a:t>занятии </a:t>
            </a:r>
            <a:r>
              <a:rPr lang="ru-RU" sz="2400" dirty="0" smtClean="0">
                <a:solidFill>
                  <a:srgbClr val="740000"/>
                </a:solidFill>
                <a:latin typeface="Times New Roman" pitchFamily="18" charset="0"/>
                <a:cs typeface="Times New Roman" pitchFamily="18" charset="0"/>
              </a:rPr>
              <a:t>   в </a:t>
            </a:r>
            <a:r>
              <a:rPr lang="ru-RU" sz="2400" dirty="0">
                <a:solidFill>
                  <a:srgbClr val="740000"/>
                </a:solidFill>
                <a:latin typeface="Times New Roman" pitchFamily="18" charset="0"/>
                <a:cs typeface="Times New Roman" pitchFamily="18" charset="0"/>
              </a:rPr>
              <a:t>группе</a:t>
            </a:r>
          </a:p>
        </p:txBody>
      </p:sp>
      <p:pic>
        <p:nvPicPr>
          <p:cNvPr id="5122" name="Picture 2" descr="C:\Users\Dmitriy\Desktop\фото для презентации\DSCN152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49254" y="3332954"/>
            <a:ext cx="2949489" cy="2212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Dmitriy\Desktop\фото для презентации\DSCN145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34544" y="3761582"/>
            <a:ext cx="2873202" cy="2154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Dmitriy\Desktop\фото для презентации\DSCN109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834" y="3975896"/>
            <a:ext cx="3060759" cy="2211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62710" y="6333350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конторки, массажные коврики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06379" y="5476094"/>
            <a:ext cx="3286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релаксация под музыку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6" descr="http://img-fotki.yandex.ru/get/6421/87902893.16/0_13c4c3_36f45943_XL"/>
          <p:cNvPicPr>
            <a:picLocks noChangeAspect="1" noChangeArrowheads="1"/>
          </p:cNvPicPr>
          <p:nvPr/>
        </p:nvPicPr>
        <p:blipFill>
          <a:blip r:embed="rId2" cstate="print"/>
          <a:srcRect t="27304"/>
          <a:stretch>
            <a:fillRect/>
          </a:stretch>
        </p:blipFill>
        <p:spPr bwMode="auto">
          <a:xfrm>
            <a:off x="-179388" y="0"/>
            <a:ext cx="10620376" cy="738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Rectangle 1"/>
          <p:cNvSpPr>
            <a:spLocks noChangeArrowheads="1"/>
          </p:cNvSpPr>
          <p:nvPr/>
        </p:nvSpPr>
        <p:spPr bwMode="auto">
          <a:xfrm>
            <a:off x="395288" y="233363"/>
            <a:ext cx="9256712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 algn="ctr" defTabSz="912813"/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индивидуальная   рабочая   пороговая   дистанция</a:t>
            </a:r>
            <a:endParaRPr lang="ru-RU" sz="2600" b="1" dirty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user\Desktop\фото 30. 10.2015\DSCN19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34346" y="1189814"/>
            <a:ext cx="3230392" cy="2422794"/>
          </a:xfrm>
          <a:prstGeom prst="rect">
            <a:avLst/>
          </a:prstGeom>
          <a:noFill/>
        </p:spPr>
      </p:pic>
      <p:pic>
        <p:nvPicPr>
          <p:cNvPr id="2051" name="Picture 3" descr="C:\Users\user\Desktop\мастер-класс окт.2015\DSCN179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1338" y="3975896"/>
            <a:ext cx="3087516" cy="2315637"/>
          </a:xfrm>
          <a:prstGeom prst="rect">
            <a:avLst/>
          </a:prstGeom>
          <a:noFill/>
        </p:spPr>
      </p:pic>
      <p:pic>
        <p:nvPicPr>
          <p:cNvPr id="2052" name="Picture 4" descr="D:\Desktop\фото для презентации\DSCN11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1998" y="1189814"/>
            <a:ext cx="3230392" cy="2422794"/>
          </a:xfrm>
          <a:prstGeom prst="rect">
            <a:avLst/>
          </a:prstGeom>
          <a:noFill/>
        </p:spPr>
      </p:pic>
      <p:pic>
        <p:nvPicPr>
          <p:cNvPr id="2053" name="Picture 5" descr="D:\Desktop\фото для презентации\DSCN119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8990" y="3975896"/>
            <a:ext cx="3230392" cy="242279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6" descr="http://img-fotki.yandex.ru/get/6421/87902893.16/0_13c4c3_36f45943_XL"/>
          <p:cNvPicPr>
            <a:picLocks noChangeAspect="1" noChangeArrowheads="1"/>
          </p:cNvPicPr>
          <p:nvPr/>
        </p:nvPicPr>
        <p:blipFill>
          <a:blip r:embed="rId2" cstate="print"/>
          <a:srcRect t="27304"/>
          <a:stretch>
            <a:fillRect/>
          </a:stretch>
        </p:blipFill>
        <p:spPr bwMode="auto">
          <a:xfrm>
            <a:off x="-179388" y="0"/>
            <a:ext cx="10620376" cy="738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Rectangle 1"/>
          <p:cNvSpPr>
            <a:spLocks noChangeArrowheads="1"/>
          </p:cNvSpPr>
          <p:nvPr/>
        </p:nvSpPr>
        <p:spPr bwMode="auto">
          <a:xfrm>
            <a:off x="395288" y="233363"/>
            <a:ext cx="9256712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 algn="ctr" defTabSz="912813"/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Офтальмологическое упражнение «Весёлые человечки»</a:t>
            </a:r>
            <a:endParaRPr lang="ru-RU" sz="2600" b="1" dirty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C:\Users\user\Desktop\элементы Базарного в группе\DSCN20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148" y="904062"/>
            <a:ext cx="2004544" cy="2672725"/>
          </a:xfrm>
          <a:prstGeom prst="rect">
            <a:avLst/>
          </a:prstGeom>
          <a:noFill/>
        </p:spPr>
      </p:pic>
      <p:pic>
        <p:nvPicPr>
          <p:cNvPr id="9219" name="Picture 3" descr="D:\Desktop\фото для презентации\DSCN146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6312" y="975500"/>
            <a:ext cx="3857652" cy="2893239"/>
          </a:xfrm>
          <a:prstGeom prst="rect">
            <a:avLst/>
          </a:prstGeom>
          <a:noFill/>
        </p:spPr>
      </p:pic>
      <p:pic>
        <p:nvPicPr>
          <p:cNvPr id="9220" name="Picture 4" descr="D:\Desktop\фото для презентации\DSCN146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0428" y="4261648"/>
            <a:ext cx="3905277" cy="2928958"/>
          </a:xfrm>
          <a:prstGeom prst="rect">
            <a:avLst/>
          </a:prstGeom>
          <a:noFill/>
        </p:spPr>
      </p:pic>
      <p:pic>
        <p:nvPicPr>
          <p:cNvPr id="9221" name="Picture 5" descr="D:\Desktop\фото для презентации\DSCN150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7023" y="3975896"/>
            <a:ext cx="3756695" cy="2817521"/>
          </a:xfrm>
          <a:prstGeom prst="rect">
            <a:avLst/>
          </a:prstGeom>
          <a:noFill/>
        </p:spPr>
      </p:pic>
      <p:pic>
        <p:nvPicPr>
          <p:cNvPr id="3074" name="Picture 2" descr="C:\Users\user\Desktop\фото 23.11.2015\DSCN212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63040" y="1475566"/>
            <a:ext cx="2528133" cy="18961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3345</TotalTime>
  <Words>620</Words>
  <Application>Microsoft Office PowerPoint</Application>
  <PresentationFormat>Произвольный</PresentationFormat>
  <Paragraphs>101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 Филиал муниципального бюджетного дошкольного образовательного учреждения  «Детский сад №43» - «детский сад №40 город Славгород  Алтайского края </vt:lpstr>
      <vt:lpstr>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Дальнейшее использование здоровьесберегающих технологий Базарного предполагает следующие результаты: -стабильная динамика остроты зрения  - положительные изменения  в здоровье дошкольников - распространение опыта среди педагогов детского сада и ДОУ города в рамках преемственности детского сада и школы </vt:lpstr>
      <vt:lpstr>Слайд 25</vt:lpstr>
      <vt:lpstr>Слайд 26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0</dc:title>
  <dc:creator>МЕТАДИСТ</dc:creator>
  <dc:description>http://aida.ucoz.ru</dc:description>
  <cp:lastModifiedBy>Home</cp:lastModifiedBy>
  <cp:revision>376</cp:revision>
  <dcterms:created xsi:type="dcterms:W3CDTF">2013-03-14T06:12:55Z</dcterms:created>
  <dcterms:modified xsi:type="dcterms:W3CDTF">2019-10-25T13:00:41Z</dcterms:modified>
  <cp:category>шаблоны к Powerpoint</cp:category>
</cp:coreProperties>
</file>