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61" r:id="rId2"/>
    <p:sldId id="257" r:id="rId3"/>
    <p:sldId id="258" r:id="rId4"/>
    <p:sldId id="262" r:id="rId5"/>
    <p:sldId id="263" r:id="rId6"/>
    <p:sldId id="288" r:id="rId7"/>
    <p:sldId id="289" r:id="rId8"/>
    <p:sldId id="290" r:id="rId9"/>
    <p:sldId id="291" r:id="rId10"/>
    <p:sldId id="264" r:id="rId11"/>
    <p:sldId id="265" r:id="rId12"/>
    <p:sldId id="266" r:id="rId13"/>
    <p:sldId id="267" r:id="rId14"/>
    <p:sldId id="268" r:id="rId15"/>
    <p:sldId id="269" r:id="rId16"/>
    <p:sldId id="270" r:id="rId17"/>
    <p:sldId id="271" r:id="rId18"/>
    <p:sldId id="272" r:id="rId19"/>
    <p:sldId id="295" r:id="rId20"/>
    <p:sldId id="292" r:id="rId21"/>
    <p:sldId id="293" r:id="rId22"/>
    <p:sldId id="294"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59" r:id="rId39"/>
    <p:sldId id="260"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9E016A-8B0E-430E-A597-E20424FBF768}" type="datetimeFigureOut">
              <a:rPr lang="ru-RU" smtClean="0"/>
              <a:t>04.08.2024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11425A-7CA2-4DE9-9E14-48CB07D11C0E}" type="slidenum">
              <a:rPr lang="ru-RU" smtClean="0"/>
              <a:t>‹#›</a:t>
            </a:fld>
            <a:endParaRPr lang="ru-RU"/>
          </a:p>
        </p:txBody>
      </p:sp>
    </p:spTree>
    <p:extLst>
      <p:ext uri="{BB962C8B-B14F-4D97-AF65-F5344CB8AC3E}">
        <p14:creationId xmlns:p14="http://schemas.microsoft.com/office/powerpoint/2010/main" val="4064295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p:spPr>
      </p:sp>
      <p:sp>
        <p:nvSpPr>
          <p:cNvPr id="296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970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F55DEF-0D2A-4991-86D7-F39E2C893248}" type="slidenum">
              <a:rPr lang="ru-RU" smtClean="0">
                <a:latin typeface="Arial" charset="0"/>
              </a:rPr>
              <a:pPr/>
              <a:t>3</a:t>
            </a:fld>
            <a:endParaRPr lang="ru-RU" smtClean="0">
              <a:latin typeface="Arial" charset="0"/>
            </a:endParaRPr>
          </a:p>
        </p:txBody>
      </p:sp>
    </p:spTree>
    <p:extLst>
      <p:ext uri="{BB962C8B-B14F-4D97-AF65-F5344CB8AC3E}">
        <p14:creationId xmlns:p14="http://schemas.microsoft.com/office/powerpoint/2010/main" val="484326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123E6-7E7E-4015-AEEE-C9AD4F8EFF35}" type="slidenum">
              <a:rPr lang="ru-RU"/>
              <a:pPr/>
              <a:t>6</a:t>
            </a:fld>
            <a:endParaRPr lang="ru-RU"/>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r>
              <a:rPr lang="ru-RU"/>
              <a:t>Математика 6 класс. Н.Я.Виленкин.   </a:t>
            </a:r>
            <a:r>
              <a:rPr lang="ru-RU" b="1"/>
              <a:t>№  833.</a:t>
            </a:r>
          </a:p>
          <a:p>
            <a:endParaRPr lang="ru-RU"/>
          </a:p>
        </p:txBody>
      </p:sp>
    </p:spTree>
    <p:extLst>
      <p:ext uri="{BB962C8B-B14F-4D97-AF65-F5344CB8AC3E}">
        <p14:creationId xmlns:p14="http://schemas.microsoft.com/office/powerpoint/2010/main" val="1829346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064939-A078-4779-81CB-CD0C9AF42A4D}" type="slidenum">
              <a:rPr lang="ru-RU"/>
              <a:pPr/>
              <a:t>7</a:t>
            </a:fld>
            <a:endParaRPr lang="ru-RU"/>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326703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95BAE9-4BB5-4A8D-A62F-8672E09D77CA}" type="slidenum">
              <a:rPr lang="ru-RU"/>
              <a:pPr/>
              <a:t>8</a:t>
            </a:fld>
            <a:endParaRPr lang="ru-RU"/>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r>
              <a:rPr lang="ru-RU" b="1"/>
              <a:t> Можно сделать клик на кнопку «Показать» несколько раз.</a:t>
            </a:r>
          </a:p>
          <a:p>
            <a:endParaRPr lang="ru-RU"/>
          </a:p>
        </p:txBody>
      </p:sp>
    </p:spTree>
    <p:extLst>
      <p:ext uri="{BB962C8B-B14F-4D97-AF65-F5344CB8AC3E}">
        <p14:creationId xmlns:p14="http://schemas.microsoft.com/office/powerpoint/2010/main" val="1885785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2AA90D-D053-445E-B491-19A0F678355F}" type="slidenum">
              <a:rPr lang="ru-RU"/>
              <a:pPr/>
              <a:t>9</a:t>
            </a:fld>
            <a:endParaRPr lang="ru-RU"/>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p:txBody>
          <a:bodyPr/>
          <a:lstStyle/>
          <a:p>
            <a:endParaRPr lang="ru-RU" b="1"/>
          </a:p>
        </p:txBody>
      </p:sp>
    </p:spTree>
    <p:extLst>
      <p:ext uri="{BB962C8B-B14F-4D97-AF65-F5344CB8AC3E}">
        <p14:creationId xmlns:p14="http://schemas.microsoft.com/office/powerpoint/2010/main" val="1850796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p:spPr>
      </p:sp>
      <p:sp>
        <p:nvSpPr>
          <p:cNvPr id="3174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3174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3FEABAD-D1AF-40AD-B833-3653193F64AE}" type="slidenum">
              <a:rPr lang="ru-RU" smtClean="0">
                <a:latin typeface="Arial" pitchFamily="34" charset="0"/>
              </a:rPr>
              <a:pPr/>
              <a:t>11</a:t>
            </a:fld>
            <a:endParaRPr lang="ru-RU" smtClean="0">
              <a:latin typeface="Arial" pitchFamily="34" charset="0"/>
            </a:endParaRPr>
          </a:p>
        </p:txBody>
      </p:sp>
    </p:spTree>
    <p:extLst>
      <p:ext uri="{BB962C8B-B14F-4D97-AF65-F5344CB8AC3E}">
        <p14:creationId xmlns:p14="http://schemas.microsoft.com/office/powerpoint/2010/main" val="1492406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4C0289A-E7A9-48FD-AF6C-ED6657FF72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7FF1CCBD-E3DE-453A-BFF6-09698812A538}" type="datetimeFigureOut">
              <a:rPr lang="ru-RU" smtClean="0"/>
              <a:t>04.08.2024</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D3D9F8E5-322B-4469-88A3-A2385E95F8CF}"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fld id="{7FF1CCBD-E3DE-453A-BFF6-09698812A538}" type="datetimeFigureOut">
              <a:rPr lang="ru-RU" smtClean="0"/>
              <a:t>04.08.2024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fld id="{D3D9F8E5-322B-4469-88A3-A2385E95F8C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images.google.ru/imgres?imgurl=http://www.gazeta.lv/images/img_3326.jpg&amp;imgrefurl=http://www.gazeta.lv/search.php?page=2&amp;search=%D0%BF%D1%80%D0%B0%D0%B7%D0%B4%D0%BD%D0%B8%D0%BA&amp;tag=true&amp;h=186&amp;w=240&amp;sz=18&amp;hl=ru&amp;start=100&amp;tbnid=hc75RiauMoRpoM:&amp;tbnh=85&amp;tbnw=110&amp;prev=/images?q=%D1%87%D0%B8%D1%81%D0%BB%D0%BE+%D0%9F%D0%B8&amp;start=80&amp;gbv=2&amp;ndsp=20&amp;hl=ru&amp;newwindow=1&amp;sa=N" TargetMode="External"/><Relationship Id="rId2" Type="http://schemas.openxmlformats.org/officeDocument/2006/relationships/image" Target="../media/image15.gif"/><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hyperlink" Target="http://images.google.ru/imgres?imgurl=http://www.rzn.info/img/articles/2007/03/7107&amp;imgrefurl=http://www.rzn.info/news-federal/science/7107/&amp;h=100&amp;w=100&amp;sz=6&amp;hl=ru&amp;start=87&amp;tbnid=EuxZmEZG0RXdJM:&amp;tbnh=82&amp;tbnw=82&amp;prev=/images?q=%D1%87%D0%B8%D1%81%D0%BB%D0%BE+%D0%9F%D0%B8&amp;start=80&amp;gbv=2&amp;ndsp=20&amp;hl=ru&amp;newwindow=1&amp;sa=N" TargetMode="External"/><Relationship Id="rId4" Type="http://schemas.openxmlformats.org/officeDocument/2006/relationships/image" Target="../media/image19.gif"/></Relationships>
</file>

<file path=ppt/slides/_rels/slide1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19.gif"/></Relationships>
</file>

<file path=ppt/slides/_rels/slide1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19.gif"/></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images.google.ru/imgres?imgurl=http://img1.liveinternet.ru/images/attach/b/0/22809/22809656_einsteinshow.jpg&amp;imgrefurl=http://www.liveinternet.ru/users/dashka_or_dis/quotes/&amp;h=375&amp;w=500&amp;sz=31&amp;hl=ru&amp;start=12&amp;tbnid=ARJpLby_H8zKTM:&amp;tbnh=98&amp;tbnw=130&amp;prev=/images?q=%D0%90%D0%BB%D1%8C%D0%B1%D0%B5%D1%80%D1%82+%D0%AD%D0%B9%D0%BD%D1%88%D1%82%D0%B5%D0%B9%D0%BD&amp;gbv=2&amp;ndsp=20&amp;hl=ru&amp;newwindow=1&amp;sa=N" TargetMode="External"/><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18.gif"/><Relationship Id="rId7" Type="http://schemas.openxmlformats.org/officeDocument/2006/relationships/image" Target="../media/image25.jpeg"/><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hyperlink" Target="http://images.google.ru/imgres?imgurl=http://img0.liveinternet.ru/images/attach/b/3/20/418/20418309_1205581244_0pa.jpg&amp;imgrefurl=http://www.liveinternet.ru/users/alisa777/post71768462&amp;h=415&amp;w=415&amp;sz=52&amp;hl=ru&amp;start=43&amp;tbnid=Y8Dn6rYQxUL2eM:&amp;tbnh=125&amp;tbnw=125&amp;prev=/images?q=%D0%BA%D0%BE%D0%BC%D0%BF%D1%8C%D1%8E%D1%82%D0%B5%D1%80+%D0%B8+%D1%87%D0%B8%D1%81%D0%BB%D0%BE+%D0%9F%D0%B8&amp;start=40&amp;gbv=2&amp;ndsp=20&amp;hl=ru&amp;newwindow=1&amp;sa=N" TargetMode="External"/><Relationship Id="rId4" Type="http://schemas.openxmlformats.org/officeDocument/2006/relationships/image" Target="../media/image19.gif"/></Relationships>
</file>

<file path=ppt/slides/_rels/slide1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26.gif"/><Relationship Id="rId1" Type="http://schemas.openxmlformats.org/officeDocument/2006/relationships/slideLayout" Target="../slideLayouts/slideLayout2.xml"/><Relationship Id="rId5" Type="http://schemas.openxmlformats.org/officeDocument/2006/relationships/image" Target="../media/image19.gif"/><Relationship Id="rId4" Type="http://schemas.openxmlformats.org/officeDocument/2006/relationships/image" Target="../media/image18.gif"/></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hyperlink" Target="http://images.google.ru/imgres?imgurl=http://www.ivanovo.ac.ru/win1251/struct/prof/matemat.jpg&amp;imgrefurl=http://www.ivanovo.ac.ru/win1251/struct/prof/ol_mat.htm&amp;h=108&amp;w=100&amp;sz=5&amp;hl=ru&amp;start=124&amp;tbnid=KHGvQ7xd13ntFM:&amp;tbnh=85&amp;tbnw=79&amp;prev=/images?q=%D1%88%D0%BA%D0%BE%D0%BB%D1%8C%D0%BD%D0%B8%D0%BA%D0%B8+%D0%B8+%D0%BC%D0%B0%D1%82%D0%B5%D0%BC%D0%B0%D1%82%D0%B8%D0%BA%D0%B0&amp;start=120&amp;gbv=2&amp;ndsp=20&amp;hl=ru&amp;newwindow=1&amp;sa=N" TargetMode="External"/><Relationship Id="rId4" Type="http://schemas.openxmlformats.org/officeDocument/2006/relationships/image" Target="../media/image19.gif"/></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12.xml"/><Relationship Id="rId5" Type="http://schemas.openxmlformats.org/officeDocument/2006/relationships/image" Target="../media/image41.jpeg"/><Relationship Id="rId4" Type="http://schemas.openxmlformats.org/officeDocument/2006/relationships/image" Target="../media/image19.gif"/></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wmf"/></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42.wmf"/><Relationship Id="rId5" Type="http://schemas.openxmlformats.org/officeDocument/2006/relationships/oleObject" Target="../embeddings/oleObject1.bin"/><Relationship Id="rId4" Type="http://schemas.openxmlformats.org/officeDocument/2006/relationships/image" Target="../media/image43.gif"/></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850" y="188913"/>
            <a:ext cx="8229600" cy="4525962"/>
          </a:xfrm>
        </p:spPr>
        <p:txBody>
          <a:bodyPr/>
          <a:lstStyle/>
          <a:p>
            <a:pPr eaLnBrk="1" hangingPunct="1">
              <a:lnSpc>
                <a:spcPct val="90000"/>
              </a:lnSpc>
              <a:buFontTx/>
              <a:buNone/>
            </a:pPr>
            <a:endParaRPr lang="ru-RU" b="1" smtClean="0">
              <a:solidFill>
                <a:srgbClr val="CC6600"/>
              </a:solidFill>
            </a:endParaRPr>
          </a:p>
          <a:p>
            <a:pPr eaLnBrk="1" hangingPunct="1">
              <a:lnSpc>
                <a:spcPct val="90000"/>
              </a:lnSpc>
            </a:pPr>
            <a:endParaRPr lang="ru-RU" b="1" smtClean="0">
              <a:solidFill>
                <a:srgbClr val="CC6600"/>
              </a:solidFill>
            </a:endParaRPr>
          </a:p>
        </p:txBody>
      </p:sp>
      <p:pic>
        <p:nvPicPr>
          <p:cNvPr id="3075" name="Picture 3" descr="C:\Documents and Settings\Администратор\Мои документы\Заставки\Космос\88.JPG"/>
          <p:cNvPicPr>
            <a:picLocks noChangeAspect="1" noChangeArrowheads="1"/>
          </p:cNvPicPr>
          <p:nvPr/>
        </p:nvPicPr>
        <p:blipFill>
          <a:blip r:embed="rId2" cstate="print"/>
          <a:srcRect/>
          <a:stretch>
            <a:fillRect/>
          </a:stretch>
        </p:blipFill>
        <p:spPr bwMode="auto">
          <a:xfrm>
            <a:off x="-1714500" y="-1357313"/>
            <a:ext cx="12192000" cy="9753601"/>
          </a:xfrm>
          <a:prstGeom prst="rect">
            <a:avLst/>
          </a:prstGeom>
          <a:noFill/>
          <a:ln w="9525">
            <a:solidFill>
              <a:srgbClr val="0000FF"/>
            </a:solidFill>
            <a:miter lim="800000"/>
            <a:headEnd/>
            <a:tailEnd/>
          </a:ln>
        </p:spPr>
      </p:pic>
      <p:sp>
        <p:nvSpPr>
          <p:cNvPr id="4" name="Прямоугольник 3"/>
          <p:cNvSpPr/>
          <p:nvPr/>
        </p:nvSpPr>
        <p:spPr>
          <a:xfrm rot="20365551">
            <a:off x="-639684" y="4086322"/>
            <a:ext cx="11195638" cy="830997"/>
          </a:xfrm>
          <a:prstGeom prst="rect">
            <a:avLst/>
          </a:prstGeom>
          <a:noFill/>
        </p:spPr>
        <p:txBody>
          <a:bodyPr anchor="b" anchorCtr="1">
            <a:spAutoFit/>
            <a:scene3d>
              <a:camera prst="perspectiveContrastingRightFacing" fov="2700000">
                <a:rot lat="639963" lon="20695295" rev="21457481"/>
              </a:camera>
              <a:lightRig rig="balanced" dir="tl"/>
            </a:scene3d>
            <a:sp3d z="-50800" extrusionH="165100" contourW="38100">
              <a:extrusionClr>
                <a:srgbClr val="00B0F0"/>
              </a:extrusionClr>
              <a:contourClr>
                <a:srgbClr val="00B0F0"/>
              </a:contourClr>
            </a:sp3d>
          </a:bodyPr>
          <a:lstStyle/>
          <a:p>
            <a:pPr algn="ctr">
              <a:defRPr/>
            </a:pP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50800" dist="38100" dir="10800000" algn="r" rotWithShape="0">
                    <a:prstClr val="black"/>
                  </a:outerShdw>
                </a:effectLst>
              </a:rPr>
              <a:t>Как измерить « талию» Земли?</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anim calcmode="lin" valueType="num">
                                      <p:cBhvr>
                                        <p:cTn id="8"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099">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215900" y="476250"/>
            <a:ext cx="5976938" cy="6156325"/>
          </a:xfrm>
        </p:spPr>
        <p:txBody>
          <a:bodyPr/>
          <a:lstStyle/>
          <a:p>
            <a:pPr marL="609600" indent="-609600" eaLnBrk="1" hangingPunct="1">
              <a:buFontTx/>
              <a:buAutoNum type="arabicPeriod"/>
            </a:pPr>
            <a:r>
              <a:rPr lang="ru-RU" sz="2800" smtClean="0"/>
              <a:t>Начертите окружность с произвольным радиусом.</a:t>
            </a:r>
          </a:p>
          <a:p>
            <a:pPr marL="609600" indent="-609600" eaLnBrk="1" hangingPunct="1">
              <a:buFontTx/>
              <a:buAutoNum type="arabicPeriod"/>
            </a:pPr>
            <a:r>
              <a:rPr lang="ru-RU" sz="2800" smtClean="0"/>
              <a:t>Отметьте его центр, измерьте и запишите величину радиуса и диаметра в миллиметрах.          </a:t>
            </a:r>
            <a:r>
              <a:rPr lang="en-US" sz="2800" smtClean="0"/>
              <a:t>R</a:t>
            </a:r>
            <a:r>
              <a:rPr lang="ru-RU" sz="2800" smtClean="0"/>
              <a:t> </a:t>
            </a:r>
            <a:r>
              <a:rPr lang="en-US" sz="2800" smtClean="0"/>
              <a:t>=</a:t>
            </a:r>
            <a:r>
              <a:rPr lang="ru-RU" sz="2800" smtClean="0"/>
              <a:t> </a:t>
            </a:r>
            <a:r>
              <a:rPr lang="en-US" sz="2800" smtClean="0"/>
              <a:t>…</a:t>
            </a:r>
            <a:r>
              <a:rPr lang="ru-RU" sz="2800" smtClean="0"/>
              <a:t>мм, </a:t>
            </a:r>
            <a:r>
              <a:rPr lang="en-US" sz="2800" smtClean="0"/>
              <a:t> D = … </a:t>
            </a:r>
            <a:r>
              <a:rPr lang="ru-RU" sz="2800" smtClean="0"/>
              <a:t>мм</a:t>
            </a:r>
          </a:p>
          <a:p>
            <a:pPr marL="609600" indent="-609600" eaLnBrk="1" hangingPunct="1">
              <a:buFontTx/>
              <a:buAutoNum type="arabicPeriod"/>
            </a:pPr>
            <a:r>
              <a:rPr lang="ru-RU" sz="2800" smtClean="0"/>
              <a:t>Проложите нитку точно по контуру окружности.</a:t>
            </a:r>
          </a:p>
          <a:p>
            <a:pPr marL="609600" indent="-609600" eaLnBrk="1" hangingPunct="1">
              <a:buFontTx/>
              <a:buAutoNum type="arabicPeriod"/>
            </a:pPr>
            <a:r>
              <a:rPr lang="ru-RU" sz="2800" smtClean="0"/>
              <a:t>Снимите нитку и измерьте ее длину в миллиметрах.</a:t>
            </a:r>
          </a:p>
          <a:p>
            <a:pPr marL="609600" indent="-609600" eaLnBrk="1" hangingPunct="1">
              <a:buFontTx/>
              <a:buAutoNum type="arabicPeriod"/>
            </a:pPr>
            <a:r>
              <a:rPr lang="ru-RU" sz="2800" smtClean="0"/>
              <a:t>Длину нити называют длиной окружности. Записывают </a:t>
            </a:r>
          </a:p>
          <a:p>
            <a:pPr marL="609600" indent="-609600" eaLnBrk="1" hangingPunct="1">
              <a:buFontTx/>
              <a:buNone/>
            </a:pPr>
            <a:r>
              <a:rPr lang="en-US" sz="2800" smtClean="0"/>
              <a:t>L</a:t>
            </a:r>
            <a:r>
              <a:rPr lang="ru-RU" sz="2800" smtClean="0"/>
              <a:t> = </a:t>
            </a:r>
            <a:r>
              <a:rPr lang="en-US" sz="2800" smtClean="0"/>
              <a:t>    </a:t>
            </a:r>
            <a:r>
              <a:rPr lang="ru-RU" sz="2800" smtClean="0"/>
              <a:t> см.</a:t>
            </a:r>
          </a:p>
        </p:txBody>
      </p:sp>
      <p:sp>
        <p:nvSpPr>
          <p:cNvPr id="7172" name="Oval 4"/>
          <p:cNvSpPr>
            <a:spLocks noChangeArrowheads="1"/>
          </p:cNvSpPr>
          <p:nvPr/>
        </p:nvSpPr>
        <p:spPr bwMode="auto">
          <a:xfrm>
            <a:off x="6011863" y="1052513"/>
            <a:ext cx="2881312" cy="2881312"/>
          </a:xfrm>
          <a:prstGeom prst="ellipse">
            <a:avLst/>
          </a:prstGeom>
          <a:noFill/>
          <a:ln w="28575">
            <a:solidFill>
              <a:schemeClr val="tx1"/>
            </a:solidFill>
            <a:round/>
            <a:headEnd/>
            <a:tailEnd/>
          </a:ln>
        </p:spPr>
        <p:txBody>
          <a:bodyPr wrap="none" anchor="ctr"/>
          <a:lstStyle/>
          <a:p>
            <a:endParaRPr lang="ru-RU"/>
          </a:p>
        </p:txBody>
      </p:sp>
      <p:sp>
        <p:nvSpPr>
          <p:cNvPr id="7176" name="Oval 8"/>
          <p:cNvSpPr>
            <a:spLocks noChangeArrowheads="1"/>
          </p:cNvSpPr>
          <p:nvPr/>
        </p:nvSpPr>
        <p:spPr bwMode="auto">
          <a:xfrm>
            <a:off x="7416800" y="2457450"/>
            <a:ext cx="71438" cy="71438"/>
          </a:xfrm>
          <a:prstGeom prst="ellipse">
            <a:avLst/>
          </a:prstGeom>
          <a:solidFill>
            <a:schemeClr val="accent1"/>
          </a:solidFill>
          <a:ln w="9525">
            <a:solidFill>
              <a:schemeClr val="tx1"/>
            </a:solidFill>
            <a:round/>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edge">
                                      <p:cBhvr>
                                        <p:cTn id="7" dur="20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grpId="0" nodeType="clickEffect">
                                  <p:stCondLst>
                                    <p:cond delay="0"/>
                                  </p:stCondLst>
                                  <p:childTnLst>
                                    <p:set>
                                      <p:cBhvr>
                                        <p:cTn id="15" dur="1" fill="hold">
                                          <p:stCondLst>
                                            <p:cond delay="0"/>
                                          </p:stCondLst>
                                        </p:cTn>
                                        <p:tgtEl>
                                          <p:spTgt spid="7176"/>
                                        </p:tgtEl>
                                        <p:attrNameLst>
                                          <p:attrName>style.visibility</p:attrName>
                                        </p:attrNameLst>
                                      </p:cBhvr>
                                      <p:to>
                                        <p:strVal val="visible"/>
                                      </p:to>
                                    </p:set>
                                    <p:animScale>
                                      <p:cBhvr>
                                        <p:cTn id="16"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7176"/>
                                        </p:tgtEl>
                                        <p:attrNameLst>
                                          <p:attrName>ppt_x</p:attrName>
                                          <p:attrName>ppt_y</p:attrName>
                                        </p:attrNameLst>
                                      </p:cBhvr>
                                    </p:animMotion>
                                    <p:animEffect transition="in" filter="fade">
                                      <p:cBhvr>
                                        <p:cTn id="18" dur="1000"/>
                                        <p:tgtEl>
                                          <p:spTgt spid="71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171">
                                            <p:txEl>
                                              <p:pRg st="2" end="2"/>
                                            </p:txEl>
                                          </p:spTgt>
                                        </p:tgtEl>
                                        <p:attrNameLst>
                                          <p:attrName>style.visibility</p:attrName>
                                        </p:attrNameLst>
                                      </p:cBhvr>
                                      <p:to>
                                        <p:strVal val="visible"/>
                                      </p:to>
                                    </p:set>
                                    <p:animEffect transition="in" filter="wipe(down)">
                                      <p:cBhvr>
                                        <p:cTn id="23" dur="500"/>
                                        <p:tgtEl>
                                          <p:spTgt spid="717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7" presetClass="emph" presetSubtype="2" fill="hold" nodeType="clickEffect">
                                  <p:stCondLst>
                                    <p:cond delay="0"/>
                                  </p:stCondLst>
                                  <p:childTnLst>
                                    <p:animClr clrSpc="rgb" dir="cw">
                                      <p:cBhvr>
                                        <p:cTn id="27" dur="2000" fill="hold"/>
                                        <p:tgtEl>
                                          <p:spTgt spid="7172"/>
                                        </p:tgtEl>
                                        <p:attrNameLst>
                                          <p:attrName>stroke.color</p:attrName>
                                        </p:attrNameLst>
                                      </p:cBhvr>
                                      <p:to>
                                        <a:schemeClr val="accent2"/>
                                      </p:to>
                                    </p:animClr>
                                    <p:set>
                                      <p:cBhvr>
                                        <p:cTn id="28" dur="2000" fill="hold"/>
                                        <p:tgtEl>
                                          <p:spTgt spid="7172"/>
                                        </p:tgtEl>
                                        <p:attrNameLst>
                                          <p:attrName>stroke.on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171">
                                            <p:txEl>
                                              <p:pRg st="3" end="3"/>
                                            </p:txEl>
                                          </p:spTgt>
                                        </p:tgtEl>
                                        <p:attrNameLst>
                                          <p:attrName>style.visibility</p:attrName>
                                        </p:attrNameLst>
                                      </p:cBhvr>
                                      <p:to>
                                        <p:strVal val="visible"/>
                                      </p:to>
                                    </p:set>
                                    <p:animEffect transition="in" filter="wipe(down)">
                                      <p:cBhvr>
                                        <p:cTn id="33" dur="500"/>
                                        <p:tgtEl>
                                          <p:spTgt spid="717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171">
                                            <p:txEl>
                                              <p:pRg st="4" end="4"/>
                                            </p:txEl>
                                          </p:spTgt>
                                        </p:tgtEl>
                                        <p:attrNameLst>
                                          <p:attrName>style.visibility</p:attrName>
                                        </p:attrNameLst>
                                      </p:cBhvr>
                                      <p:to>
                                        <p:strVal val="visible"/>
                                      </p:to>
                                    </p:set>
                                    <p:animEffect transition="in" filter="wipe(down)">
                                      <p:cBhvr>
                                        <p:cTn id="38" dur="500"/>
                                        <p:tgtEl>
                                          <p:spTgt spid="7171">
                                            <p:txEl>
                                              <p:pRg st="4" end="4"/>
                                            </p:txEl>
                                          </p:spTgt>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7171">
                                            <p:txEl>
                                              <p:pRg st="5" end="5"/>
                                            </p:txEl>
                                          </p:spTgt>
                                        </p:tgtEl>
                                        <p:attrNameLst>
                                          <p:attrName>style.visibility</p:attrName>
                                        </p:attrNameLst>
                                      </p:cBhvr>
                                      <p:to>
                                        <p:strVal val="visible"/>
                                      </p:to>
                                    </p:set>
                                    <p:anim calcmode="lin" valueType="num">
                                      <p:cBhvr>
                                        <p:cTn id="41" dur="500" fill="hold"/>
                                        <p:tgtEl>
                                          <p:spTgt spid="7171">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171">
                                            <p:txEl>
                                              <p:pRg st="5" end="5"/>
                                            </p:txEl>
                                          </p:spTgt>
                                        </p:tgtEl>
                                        <p:attrNameLst>
                                          <p:attrName>ppt_y</p:attrName>
                                        </p:attrNameLst>
                                      </p:cBhvr>
                                      <p:tavLst>
                                        <p:tav tm="0">
                                          <p:val>
                                            <p:strVal val="#ppt_y"/>
                                          </p:val>
                                        </p:tav>
                                        <p:tav tm="100000">
                                          <p:val>
                                            <p:strVal val="#ppt_y"/>
                                          </p:val>
                                        </p:tav>
                                      </p:tavLst>
                                    </p:anim>
                                    <p:anim calcmode="lin" valueType="num">
                                      <p:cBhvr>
                                        <p:cTn id="43" dur="500" fill="hold"/>
                                        <p:tgtEl>
                                          <p:spTgt spid="7171">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171">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animBg="1"/>
      <p:bldP spid="71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95288" y="549275"/>
            <a:ext cx="8158162" cy="5256213"/>
          </a:xfrm>
        </p:spPr>
        <p:txBody>
          <a:bodyPr/>
          <a:lstStyle/>
          <a:p>
            <a:pPr eaLnBrk="1" hangingPunct="1">
              <a:buFont typeface="Wingdings" pitchFamily="2" charset="2"/>
              <a:buNone/>
            </a:pPr>
            <a:r>
              <a:rPr lang="ru-RU" smtClean="0"/>
              <a:t>6. Найдите отношение </a:t>
            </a:r>
            <a:r>
              <a:rPr lang="en-US" smtClean="0"/>
              <a:t>L </a:t>
            </a:r>
            <a:r>
              <a:rPr lang="ru-RU" smtClean="0"/>
              <a:t>и </a:t>
            </a:r>
            <a:r>
              <a:rPr lang="en-US" smtClean="0"/>
              <a:t>D</a:t>
            </a:r>
            <a:r>
              <a:rPr lang="ru-RU" smtClean="0"/>
              <a:t> с помощью калькулятора.</a:t>
            </a:r>
          </a:p>
          <a:p>
            <a:pPr eaLnBrk="1" hangingPunct="1">
              <a:buFont typeface="Wingdings" pitchFamily="2" charset="2"/>
              <a:buNone/>
            </a:pPr>
            <a:r>
              <a:rPr lang="ru-RU" smtClean="0"/>
              <a:t>7. Округлите получившуюся дробь до тысячных, до сотых, до целых.</a:t>
            </a:r>
          </a:p>
          <a:p>
            <a:pPr eaLnBrk="1" hangingPunct="1">
              <a:buFont typeface="Wingdings" pitchFamily="2" charset="2"/>
              <a:buNone/>
            </a:pPr>
            <a:r>
              <a:rPr lang="en-US" smtClean="0"/>
              <a:t>L\D</a:t>
            </a:r>
            <a:r>
              <a:rPr lang="ru-RU" smtClean="0"/>
              <a:t> </a:t>
            </a:r>
            <a:r>
              <a:rPr lang="ru-RU" smtClean="0">
                <a:cs typeface="Arial" pitchFamily="34" charset="0"/>
              </a:rPr>
              <a:t>≈ </a:t>
            </a:r>
            <a:r>
              <a:rPr lang="en-US" smtClean="0">
                <a:latin typeface="Symbol" pitchFamily="18" charset="2"/>
              </a:rPr>
              <a:t>p</a:t>
            </a:r>
            <a:endParaRPr lang="ru-RU" smtClean="0">
              <a:latin typeface="SymbolPi"/>
            </a:endParaRPr>
          </a:p>
          <a:p>
            <a:pPr eaLnBrk="1" hangingPunct="1">
              <a:buFont typeface="Wingdings" pitchFamily="2" charset="2"/>
              <a:buNone/>
            </a:pPr>
            <a:r>
              <a:rPr lang="en-US" smtClean="0">
                <a:latin typeface="Symbol" pitchFamily="18" charset="2"/>
              </a:rPr>
              <a:t>p</a:t>
            </a:r>
            <a:r>
              <a:rPr lang="ru-RU" smtClean="0"/>
              <a:t> (пи) – первая буква слова «периферия» (в переводе с греческого - окружность)</a:t>
            </a:r>
            <a:endParaRPr lang="en-US" smtClean="0"/>
          </a:p>
          <a:p>
            <a:pPr eaLnBrk="1" hangingPunct="1">
              <a:buFont typeface="Wingdings" pitchFamily="2" charset="2"/>
              <a:buNone/>
            </a:pPr>
            <a:r>
              <a:rPr lang="en-US" smtClean="0">
                <a:latin typeface="Symbol" pitchFamily="18" charset="2"/>
              </a:rPr>
              <a:t>p</a:t>
            </a:r>
            <a:r>
              <a:rPr lang="ru-RU" smtClean="0">
                <a:latin typeface="Symbol" pitchFamily="18" charset="2"/>
              </a:rPr>
              <a:t> </a:t>
            </a:r>
            <a:r>
              <a:rPr lang="ru-RU" smtClean="0">
                <a:cs typeface="Arial" pitchFamily="34" charset="0"/>
              </a:rPr>
              <a:t>≈ </a:t>
            </a:r>
            <a:r>
              <a:rPr lang="ru-RU" smtClean="0"/>
              <a:t>3,141592653589…</a:t>
            </a:r>
          </a:p>
          <a:p>
            <a:pPr eaLnBrk="1" hangingPunct="1">
              <a:buFont typeface="Wingdings" pitchFamily="2" charset="2"/>
              <a:buNone/>
            </a:pPr>
            <a:endParaRPr lang="ru-RU" smtClean="0"/>
          </a:p>
        </p:txBody>
      </p:sp>
      <p:sp>
        <p:nvSpPr>
          <p:cNvPr id="20483" name="Прямоугольник 2"/>
          <p:cNvSpPr>
            <a:spLocks noChangeArrowheads="1"/>
          </p:cNvSpPr>
          <p:nvPr/>
        </p:nvSpPr>
        <p:spPr bwMode="auto">
          <a:xfrm>
            <a:off x="2571750" y="5357813"/>
            <a:ext cx="4786313" cy="584200"/>
          </a:xfrm>
          <a:prstGeom prst="rect">
            <a:avLst/>
          </a:prstGeom>
          <a:noFill/>
          <a:ln w="9525">
            <a:noFill/>
            <a:miter lim="800000"/>
            <a:headEnd/>
            <a:tailEnd/>
          </a:ln>
        </p:spPr>
        <p:txBody>
          <a:bodyPr>
            <a:spAutoFit/>
          </a:bodyPr>
          <a:lstStyle/>
          <a:p>
            <a:pPr algn="ctr"/>
            <a:r>
              <a:rPr lang="en-US" sz="3200" b="1" i="1">
                <a:solidFill>
                  <a:srgbClr val="FF0000"/>
                </a:solidFill>
                <a:latin typeface="Arial Black" pitchFamily="34" charset="0"/>
              </a:rPr>
              <a:t>L</a:t>
            </a:r>
            <a:r>
              <a:rPr lang="ru-RU" sz="3200" b="1" i="1">
                <a:solidFill>
                  <a:srgbClr val="FF0000"/>
                </a:solidFill>
                <a:latin typeface="Arial Black" pitchFamily="34" charset="0"/>
              </a:rPr>
              <a:t>= 2 </a:t>
            </a:r>
            <a:r>
              <a:rPr lang="el-GR" sz="3200" b="1" i="1">
                <a:solidFill>
                  <a:srgbClr val="FF0000"/>
                </a:solidFill>
                <a:latin typeface="Arial Black" pitchFamily="34" charset="0"/>
                <a:cs typeface="Times New Roman" pitchFamily="18" charset="0"/>
              </a:rPr>
              <a:t>π</a:t>
            </a:r>
            <a:r>
              <a:rPr lang="ru-RU" sz="3200" b="1" i="1">
                <a:solidFill>
                  <a:srgbClr val="FF0000"/>
                </a:solidFill>
                <a:latin typeface="Arial Black" pitchFamily="34" charset="0"/>
                <a:cs typeface="Times New Roman" pitchFamily="18" charset="0"/>
              </a:rPr>
              <a:t> </a:t>
            </a:r>
            <a:r>
              <a:rPr lang="en-US" sz="3200" b="1" i="1">
                <a:solidFill>
                  <a:srgbClr val="FF0000"/>
                </a:solidFill>
                <a:latin typeface="Arial Black" pitchFamily="34" charset="0"/>
                <a:cs typeface="Times New Roman" pitchFamily="18" charset="0"/>
              </a:rPr>
              <a:t>R = </a:t>
            </a:r>
            <a:r>
              <a:rPr lang="el-GR" sz="3200" b="1" i="1">
                <a:solidFill>
                  <a:srgbClr val="FF0000"/>
                </a:solidFill>
                <a:latin typeface="Arial Black" pitchFamily="34" charset="0"/>
                <a:cs typeface="Times New Roman" pitchFamily="18" charset="0"/>
              </a:rPr>
              <a:t>π</a:t>
            </a:r>
            <a:r>
              <a:rPr lang="en-US" sz="3200" b="1" i="1">
                <a:solidFill>
                  <a:srgbClr val="FF0000"/>
                </a:solidFill>
                <a:latin typeface="Arial Black" pitchFamily="34" charset="0"/>
                <a:cs typeface="Times New Roman" pitchFamily="18" charset="0"/>
              </a:rPr>
              <a:t> D</a:t>
            </a:r>
            <a:endParaRPr lang="el-GR" sz="3200" b="1" i="1">
              <a:solidFill>
                <a:srgbClr val="FF0000"/>
              </a:solidFill>
              <a:latin typeface="Arial Black"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edge">
                                      <p:cBhvr>
                                        <p:cTn id="7" dur="20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wedge">
                                      <p:cBhvr>
                                        <p:cTn id="12" dur="20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wedge">
                                      <p:cBhvr>
                                        <p:cTn id="17" dur="20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wedge">
                                      <p:cBhvr>
                                        <p:cTn id="22" dur="20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wedge">
                                      <p:cBhvr>
                                        <p:cTn id="27" dur="2000"/>
                                        <p:tgtEl>
                                          <p:spTgt spid="81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20483">
                                            <p:txEl>
                                              <p:pRg st="0" end="0"/>
                                            </p:txEl>
                                          </p:spTgt>
                                        </p:tgtEl>
                                        <p:attrNameLst>
                                          <p:attrName>style.visibility</p:attrName>
                                        </p:attrNameLst>
                                      </p:cBhvr>
                                      <p:to>
                                        <p:strVal val="visible"/>
                                      </p:to>
                                    </p:set>
                                    <p:animEffect transition="in" filter="slide(fromBottom)">
                                      <p:cBhvr>
                                        <p:cTn id="32" dur="500"/>
                                        <p:tgtEl>
                                          <p:spTgt spid="20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1476375" y="549275"/>
            <a:ext cx="5111750" cy="1943100"/>
          </a:xfrm>
        </p:spPr>
        <p:txBody>
          <a:bodyPr/>
          <a:lstStyle/>
          <a:p>
            <a:pPr eaLnBrk="1" hangingPunct="1"/>
            <a:r>
              <a:rPr lang="ru-RU" b="1" smtClean="0"/>
              <a:t>Число </a:t>
            </a:r>
            <a:r>
              <a:rPr lang="ru-RU" b="1" smtClean="0">
                <a:sym typeface="Symbol" pitchFamily="18" charset="2"/>
              </a:rPr>
              <a:t> </a:t>
            </a:r>
            <a:r>
              <a:rPr lang="ru-RU" b="1" smtClean="0"/>
              <a:t>. Что это?</a:t>
            </a:r>
            <a:r>
              <a:rPr lang="ru-RU" smtClean="0"/>
              <a:t/>
            </a:r>
            <a:br>
              <a:rPr lang="ru-RU" smtClean="0"/>
            </a:br>
            <a:r>
              <a:rPr lang="ru-RU" sz="4000" b="1" smtClean="0">
                <a:solidFill>
                  <a:srgbClr val="6600CC"/>
                </a:solidFill>
              </a:rPr>
              <a:t>Число </a:t>
            </a:r>
            <a:r>
              <a:rPr lang="ru-RU" sz="4000" b="1" smtClean="0">
                <a:solidFill>
                  <a:srgbClr val="6600CC"/>
                </a:solidFill>
                <a:sym typeface="Symbol" pitchFamily="18" charset="2"/>
              </a:rPr>
              <a:t> -</a:t>
            </a:r>
            <a:r>
              <a:rPr lang="ru-RU" sz="4000" smtClean="0">
                <a:solidFill>
                  <a:srgbClr val="6600CC"/>
                </a:solidFill>
                <a:sym typeface="Symbol" pitchFamily="18" charset="2"/>
              </a:rPr>
              <a:t> </a:t>
            </a:r>
            <a:br>
              <a:rPr lang="ru-RU" sz="4000" smtClean="0">
                <a:solidFill>
                  <a:srgbClr val="6600CC"/>
                </a:solidFill>
                <a:sym typeface="Symbol" pitchFamily="18" charset="2"/>
              </a:rPr>
            </a:br>
            <a:r>
              <a:rPr lang="ru-RU" sz="2800" b="1" smtClean="0">
                <a:solidFill>
                  <a:srgbClr val="6600CC"/>
                </a:solidFill>
                <a:sym typeface="Symbol" pitchFamily="18" charset="2"/>
              </a:rPr>
              <a:t>математическая константа</a:t>
            </a:r>
          </a:p>
        </p:txBody>
      </p:sp>
      <p:pic>
        <p:nvPicPr>
          <p:cNvPr id="24582" name="Picture 6"/>
          <p:cNvPicPr>
            <a:picLocks noGrp="1" noChangeAspect="1" noChangeArrowheads="1" noCrop="1"/>
          </p:cNvPicPr>
          <p:nvPr>
            <p:ph type="subTitle" idx="1"/>
          </p:nvPr>
        </p:nvPicPr>
        <p:blipFill>
          <a:blip r:embed="rId2" cstate="print"/>
          <a:srcRect/>
          <a:stretch>
            <a:fillRect/>
          </a:stretch>
        </p:blipFill>
        <p:spPr>
          <a:xfrm>
            <a:off x="0" y="5300663"/>
            <a:ext cx="1476375" cy="1096962"/>
          </a:xfrm>
        </p:spPr>
      </p:pic>
      <p:sp>
        <p:nvSpPr>
          <p:cNvPr id="24583" name="Rectangle 7"/>
          <p:cNvSpPr>
            <a:spLocks noChangeArrowheads="1"/>
          </p:cNvSpPr>
          <p:nvPr/>
        </p:nvSpPr>
        <p:spPr bwMode="auto">
          <a:xfrm>
            <a:off x="1692275" y="3284538"/>
            <a:ext cx="6913563" cy="3573462"/>
          </a:xfrm>
          <a:prstGeom prst="rect">
            <a:avLst/>
          </a:prstGeom>
          <a:noFill/>
          <a:ln w="9525">
            <a:noFill/>
            <a:miter lim="800000"/>
            <a:headEnd/>
            <a:tailEnd/>
          </a:ln>
        </p:spPr>
        <p:txBody>
          <a:bodyPr lIns="92075" tIns="46037" rIns="92075" bIns="46037" anchor="b"/>
          <a:lstStyle/>
          <a:p>
            <a:pPr algn="ctr"/>
            <a:r>
              <a:rPr lang="ru-RU" sz="4400" i="1">
                <a:solidFill>
                  <a:schemeClr val="tx2"/>
                </a:solidFill>
              </a:rPr>
              <a:t>Число </a:t>
            </a:r>
            <a:r>
              <a:rPr lang="ru-RU" sz="4400" i="1">
                <a:solidFill>
                  <a:srgbClr val="6600CC"/>
                </a:solidFill>
                <a:latin typeface="Symbol" pitchFamily="18" charset="2"/>
              </a:rPr>
              <a:t>p</a:t>
            </a:r>
            <a:r>
              <a:rPr lang="ru-RU" sz="4400" i="1">
                <a:solidFill>
                  <a:srgbClr val="6600CC"/>
                </a:solidFill>
              </a:rPr>
              <a:t> </a:t>
            </a:r>
            <a:r>
              <a:rPr lang="ru-RU" sz="4400" i="1">
                <a:solidFill>
                  <a:schemeClr val="tx2"/>
                </a:solidFill>
              </a:rPr>
              <a:t>- это число, которое равно отношению длины окружности к ее диаметру.</a:t>
            </a:r>
            <a:r>
              <a:rPr lang="ru-RU" sz="4000" i="1">
                <a:solidFill>
                  <a:schemeClr val="tx2"/>
                </a:solidFill>
              </a:rPr>
              <a:t> </a:t>
            </a:r>
          </a:p>
        </p:txBody>
      </p:sp>
      <p:pic>
        <p:nvPicPr>
          <p:cNvPr id="24584" name="Picture 8" descr="img_3326">
            <a:hlinkClick r:id="rId3"/>
          </p:cNvPr>
          <p:cNvPicPr>
            <a:picLocks noChangeAspect="1" noChangeArrowheads="1"/>
          </p:cNvPicPr>
          <p:nvPr/>
        </p:nvPicPr>
        <p:blipFill>
          <a:blip r:embed="rId4" cstate="print"/>
          <a:srcRect/>
          <a:stretch>
            <a:fillRect/>
          </a:stretch>
        </p:blipFill>
        <p:spPr bwMode="auto">
          <a:xfrm>
            <a:off x="6804025" y="627063"/>
            <a:ext cx="2160588" cy="17811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4578"/>
                                        </p:tgtEl>
                                      </p:cBhvr>
                                    </p:animEffect>
                                    <p:animScale>
                                      <p:cBhvr>
                                        <p:cTn id="7" dur="250" autoRev="1" fill="hold"/>
                                        <p:tgtEl>
                                          <p:spTgt spid="24578"/>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4583"/>
                                        </p:tgtEl>
                                      </p:cBhvr>
                                    </p:animEffect>
                                    <p:animScale>
                                      <p:cBhvr>
                                        <p:cTn id="11" dur="250" autoRev="1" fill="hold"/>
                                        <p:tgtEl>
                                          <p:spTgt spid="24583"/>
                                        </p:tgtEl>
                                      </p:cBhvr>
                                      <p:by x="105000" y="105000"/>
                                    </p:animScale>
                                  </p:childTnLst>
                                </p:cTn>
                              </p:par>
                            </p:childTnLst>
                          </p:cTn>
                        </p:par>
                        <p:par>
                          <p:cTn id="12" fill="hold">
                            <p:stCondLst>
                              <p:cond delay="1000"/>
                            </p:stCondLst>
                            <p:childTnLst>
                              <p:par>
                                <p:cTn id="13" presetID="8" presetClass="entr" presetSubtype="16" fill="hold" nodeType="afterEffect">
                                  <p:stCondLst>
                                    <p:cond delay="0"/>
                                  </p:stCondLst>
                                  <p:childTnLst>
                                    <p:set>
                                      <p:cBhvr>
                                        <p:cTn id="14" dur="1" fill="hold">
                                          <p:stCondLst>
                                            <p:cond delay="0"/>
                                          </p:stCondLst>
                                        </p:cTn>
                                        <p:tgtEl>
                                          <p:spTgt spid="24584"/>
                                        </p:tgtEl>
                                        <p:attrNameLst>
                                          <p:attrName>style.visibility</p:attrName>
                                        </p:attrNameLst>
                                      </p:cBhvr>
                                      <p:to>
                                        <p:strVal val="visible"/>
                                      </p:to>
                                    </p:set>
                                    <p:animEffect transition="in" filter="diamond(in)">
                                      <p:cBhvr>
                                        <p:cTn id="15" dur="2000"/>
                                        <p:tgtEl>
                                          <p:spTgt spid="24584"/>
                                        </p:tgtEl>
                                      </p:cBhvr>
                                    </p:animEffect>
                                  </p:childTnLst>
                                </p:cTn>
                              </p:par>
                            </p:childTnLst>
                          </p:cTn>
                        </p:par>
                        <p:par>
                          <p:cTn id="16" fill="hold">
                            <p:stCondLst>
                              <p:cond delay="3000"/>
                            </p:stCondLst>
                            <p:childTnLst>
                              <p:par>
                                <p:cTn id="17" presetID="30" presetClass="emph" presetSubtype="0" fill="hold" nodeType="afterEffect">
                                  <p:stCondLst>
                                    <p:cond delay="0"/>
                                  </p:stCondLst>
                                  <p:childTnLst>
                                    <p:animClr clrSpc="hsl" dir="cw">
                                      <p:cBhvr override="childStyle">
                                        <p:cTn id="18" dur="500" fill="hold"/>
                                        <p:tgtEl>
                                          <p:spTgt spid="24582"/>
                                        </p:tgtEl>
                                        <p:attrNameLst>
                                          <p:attrName>style.color</p:attrName>
                                        </p:attrNameLst>
                                      </p:cBhvr>
                                      <p:by>
                                        <p:hsl h="0" s="12549" l="25098"/>
                                      </p:by>
                                    </p:animClr>
                                    <p:animClr clrSpc="hsl" dir="cw">
                                      <p:cBhvr>
                                        <p:cTn id="19" dur="500" fill="hold"/>
                                        <p:tgtEl>
                                          <p:spTgt spid="24582"/>
                                        </p:tgtEl>
                                        <p:attrNameLst>
                                          <p:attrName>fillcolor</p:attrName>
                                        </p:attrNameLst>
                                      </p:cBhvr>
                                      <p:by>
                                        <p:hsl h="0" s="12549" l="25098"/>
                                      </p:by>
                                    </p:animClr>
                                    <p:animClr clrSpc="hsl" dir="cw">
                                      <p:cBhvr>
                                        <p:cTn id="20" dur="500" fill="hold"/>
                                        <p:tgtEl>
                                          <p:spTgt spid="24582"/>
                                        </p:tgtEl>
                                        <p:attrNameLst>
                                          <p:attrName>stroke.color</p:attrName>
                                        </p:attrNameLst>
                                      </p:cBhvr>
                                      <p:by>
                                        <p:hsl h="0" s="12549" l="25098"/>
                                      </p:by>
                                    </p:animClr>
                                    <p:set>
                                      <p:cBhvr>
                                        <p:cTn id="21" dur="500" fill="hold"/>
                                        <p:tgtEl>
                                          <p:spTgt spid="2458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76375" y="304800"/>
            <a:ext cx="5903913" cy="1143000"/>
          </a:xfrm>
        </p:spPr>
        <p:txBody>
          <a:bodyPr/>
          <a:lstStyle/>
          <a:p>
            <a:pPr eaLnBrk="1" hangingPunct="1"/>
            <a:r>
              <a:rPr lang="ru-RU" b="1" smtClean="0"/>
              <a:t>С чего все начиналось?</a:t>
            </a:r>
          </a:p>
        </p:txBody>
      </p:sp>
      <p:sp>
        <p:nvSpPr>
          <p:cNvPr id="29699" name="Rectangle 3"/>
          <p:cNvSpPr>
            <a:spLocks noGrp="1" noChangeArrowheads="1"/>
          </p:cNvSpPr>
          <p:nvPr>
            <p:ph type="body" idx="1"/>
          </p:nvPr>
        </p:nvSpPr>
        <p:spPr>
          <a:xfrm>
            <a:off x="1476375" y="1981200"/>
            <a:ext cx="7521575" cy="4876800"/>
          </a:xfrm>
        </p:spPr>
        <p:txBody>
          <a:bodyPr/>
          <a:lstStyle/>
          <a:p>
            <a:pPr eaLnBrk="1" hangingPunct="1">
              <a:lnSpc>
                <a:spcPct val="90000"/>
              </a:lnSpc>
              <a:buFontTx/>
              <a:buNone/>
            </a:pPr>
            <a:r>
              <a:rPr lang="ru-RU" sz="2800" b="1" i="1" smtClean="0">
                <a:solidFill>
                  <a:schemeClr val="tx2"/>
                </a:solidFill>
              </a:rPr>
              <a:t>          Открывателями числа </a:t>
            </a:r>
            <a:r>
              <a:rPr lang="ru-RU" sz="2800" b="1" i="1" smtClean="0">
                <a:solidFill>
                  <a:schemeClr val="tx2"/>
                </a:solidFill>
                <a:sym typeface="Symbol" pitchFamily="18" charset="2"/>
              </a:rPr>
              <a:t> можно</a:t>
            </a:r>
          </a:p>
          <a:p>
            <a:pPr eaLnBrk="1" hangingPunct="1">
              <a:lnSpc>
                <a:spcPct val="90000"/>
              </a:lnSpc>
              <a:buFontTx/>
              <a:buNone/>
            </a:pPr>
            <a:r>
              <a:rPr lang="ru-RU" sz="2800" b="1" i="1" smtClean="0">
                <a:solidFill>
                  <a:schemeClr val="tx2"/>
                </a:solidFill>
                <a:sym typeface="Symbol" pitchFamily="18" charset="2"/>
              </a:rPr>
              <a:t>    считать людей доисторического  времени, которые </a:t>
            </a:r>
            <a:r>
              <a:rPr lang="ru-RU" sz="2800" b="1" i="1" u="sng" smtClean="0">
                <a:solidFill>
                  <a:srgbClr val="6600CC"/>
                </a:solidFill>
                <a:sym typeface="Symbol" pitchFamily="18" charset="2"/>
              </a:rPr>
              <a:t>при плетении корзин заметили, что для того, чтобы получить корзину нужного диаметра, необходимо брать прутья в 3 раза длиннее его</a:t>
            </a:r>
            <a:r>
              <a:rPr lang="ru-RU" sz="2800" b="1" i="1" smtClean="0">
                <a:solidFill>
                  <a:srgbClr val="6600CC"/>
                </a:solidFill>
                <a:sym typeface="Symbol" pitchFamily="18" charset="2"/>
              </a:rPr>
              <a:t>.             </a:t>
            </a:r>
          </a:p>
          <a:p>
            <a:pPr eaLnBrk="1" hangingPunct="1">
              <a:lnSpc>
                <a:spcPct val="90000"/>
              </a:lnSpc>
              <a:buFontTx/>
              <a:buNone/>
            </a:pPr>
            <a:r>
              <a:rPr lang="ru-RU" sz="2800" b="1" i="1" smtClean="0">
                <a:solidFill>
                  <a:srgbClr val="6600CC"/>
                </a:solidFill>
                <a:sym typeface="Symbol" pitchFamily="18" charset="2"/>
              </a:rPr>
              <a:t>     </a:t>
            </a:r>
            <a:endParaRPr lang="ru-RU" sz="2800" b="1" i="1" smtClean="0">
              <a:solidFill>
                <a:schemeClr val="tx2"/>
              </a:solidFill>
              <a:sym typeface="Symbol" pitchFamily="18" charset="2"/>
            </a:endParaRPr>
          </a:p>
        </p:txBody>
      </p:sp>
      <p:pic>
        <p:nvPicPr>
          <p:cNvPr id="10244" name="Picture 4" descr="MMj01782990000[1]"/>
          <p:cNvPicPr>
            <a:picLocks noChangeAspect="1" noChangeArrowheads="1" noCrop="1"/>
          </p:cNvPicPr>
          <p:nvPr/>
        </p:nvPicPr>
        <p:blipFill>
          <a:blip r:embed="rId2" cstate="print"/>
          <a:srcRect/>
          <a:stretch>
            <a:fillRect/>
          </a:stretch>
        </p:blipFill>
        <p:spPr bwMode="auto">
          <a:xfrm>
            <a:off x="500063" y="1857375"/>
            <a:ext cx="647700" cy="720725"/>
          </a:xfrm>
          <a:prstGeom prst="rect">
            <a:avLst/>
          </a:prstGeom>
          <a:noFill/>
          <a:ln w="9525">
            <a:noFill/>
            <a:miter lim="800000"/>
            <a:headEnd/>
            <a:tailEnd/>
          </a:ln>
        </p:spPr>
      </p:pic>
      <p:pic>
        <p:nvPicPr>
          <p:cNvPr id="10245" name="Picture 5" descr="CG11"/>
          <p:cNvPicPr>
            <a:picLocks noChangeAspect="1" noChangeArrowheads="1" noCrop="1"/>
          </p:cNvPicPr>
          <p:nvPr/>
        </p:nvPicPr>
        <p:blipFill>
          <a:blip r:embed="rId3" cstate="print"/>
          <a:srcRect/>
          <a:stretch>
            <a:fillRect/>
          </a:stretch>
        </p:blipFill>
        <p:spPr bwMode="auto">
          <a:xfrm>
            <a:off x="428625" y="3929063"/>
            <a:ext cx="649288" cy="649287"/>
          </a:xfrm>
          <a:prstGeom prst="rect">
            <a:avLst/>
          </a:prstGeom>
          <a:noFill/>
          <a:ln w="9525">
            <a:noFill/>
            <a:miter lim="800000"/>
            <a:headEnd/>
            <a:tailEnd/>
          </a:ln>
        </p:spPr>
      </p:pic>
      <p:pic>
        <p:nvPicPr>
          <p:cNvPr id="10246" name="Picture 6"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sp>
        <p:nvSpPr>
          <p:cNvPr id="10247" name="Rectangle 7"/>
          <p:cNvSpPr>
            <a:spLocks noChangeArrowheads="1"/>
          </p:cNvSpPr>
          <p:nvPr/>
        </p:nvSpPr>
        <p:spPr bwMode="auto">
          <a:xfrm>
            <a:off x="571500" y="2357438"/>
            <a:ext cx="438150" cy="1323975"/>
          </a:xfrm>
          <a:prstGeom prst="rect">
            <a:avLst/>
          </a:prstGeom>
          <a:noFill/>
          <a:ln w="9525">
            <a:noFill/>
            <a:miter lim="800000"/>
            <a:headEnd/>
            <a:tailEnd/>
          </a:ln>
        </p:spPr>
        <p:txBody>
          <a:bodyPr>
            <a:spAutoFit/>
          </a:bodyPr>
          <a:lstStyle/>
          <a:p>
            <a:r>
              <a:rPr lang="ru-RU" sz="8000">
                <a:solidFill>
                  <a:srgbClr val="990000"/>
                </a:solidFill>
              </a:rPr>
              <a:t>,</a:t>
            </a:r>
          </a:p>
        </p:txBody>
      </p:sp>
      <p:pic>
        <p:nvPicPr>
          <p:cNvPr id="29704" name="Picture 8" descr="7107">
            <a:hlinkClick r:id="rId5"/>
          </p:cNvPr>
          <p:cNvPicPr>
            <a:picLocks noChangeAspect="1" noChangeArrowheads="1"/>
          </p:cNvPicPr>
          <p:nvPr/>
        </p:nvPicPr>
        <p:blipFill>
          <a:blip r:embed="rId6" cstate="print"/>
          <a:srcRect/>
          <a:stretch>
            <a:fillRect/>
          </a:stretch>
        </p:blipFill>
        <p:spPr bwMode="auto">
          <a:xfrm>
            <a:off x="7380288" y="42863"/>
            <a:ext cx="1584325" cy="15843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amond(in)">
                                      <p:cBhvr>
                                        <p:cTn id="7" dur="1000"/>
                                        <p:tgtEl>
                                          <p:spTgt spid="29698"/>
                                        </p:tgtEl>
                                      </p:cBhvr>
                                    </p:animEffect>
                                  </p:childTnLst>
                                </p:cTn>
                              </p:par>
                            </p:childTnLst>
                          </p:cTn>
                        </p:par>
                        <p:par>
                          <p:cTn id="8" fill="hold">
                            <p:stCondLst>
                              <p:cond delay="1000"/>
                            </p:stCondLst>
                            <p:childTnLst>
                              <p:par>
                                <p:cTn id="9" presetID="8" presetClass="emph" presetSubtype="0" fill="hold" nodeType="afterEffect">
                                  <p:stCondLst>
                                    <p:cond delay="0"/>
                                  </p:stCondLst>
                                  <p:childTnLst>
                                    <p:animRot by="21600000">
                                      <p:cBhvr>
                                        <p:cTn id="10" dur="2000" fill="hold"/>
                                        <p:tgtEl>
                                          <p:spTgt spid="29704"/>
                                        </p:tgtEl>
                                        <p:attrNameLst>
                                          <p:attrName>r</p:attrName>
                                        </p:attrNameLst>
                                      </p:cBhvr>
                                    </p:animRot>
                                  </p:childTnLst>
                                </p:cTn>
                              </p:par>
                            </p:childTnLst>
                          </p:cTn>
                        </p:par>
                        <p:par>
                          <p:cTn id="11" fill="hold">
                            <p:stCondLst>
                              <p:cond delay="3000"/>
                            </p:stCondLst>
                            <p:childTnLst>
                              <p:par>
                                <p:cTn id="12" presetID="3" presetClass="entr" presetSubtype="10" fill="hold" grpId="0" nodeType="afterEffect">
                                  <p:stCondLst>
                                    <p:cond delay="0"/>
                                  </p:stCondLst>
                                  <p:childTnLst>
                                    <p:set>
                                      <p:cBhvr>
                                        <p:cTn id="13"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14" dur="500"/>
                                        <p:tgtEl>
                                          <p:spTgt spid="29699">
                                            <p:txEl>
                                              <p:pRg st="0" end="0"/>
                                            </p:txEl>
                                          </p:spTgt>
                                        </p:tgtEl>
                                      </p:cBhvr>
                                    </p:animEffect>
                                  </p:childTnLst>
                                </p:cTn>
                              </p:par>
                            </p:childTnLst>
                          </p:cTn>
                        </p:par>
                        <p:par>
                          <p:cTn id="15" fill="hold">
                            <p:stCondLst>
                              <p:cond delay="3500"/>
                            </p:stCondLst>
                            <p:childTnLst>
                              <p:par>
                                <p:cTn id="16" presetID="3" presetClass="entr" presetSubtype="10" fill="hold" grpId="0" nodeType="afterEffect">
                                  <p:stCondLst>
                                    <p:cond delay="0"/>
                                  </p:stCondLst>
                                  <p:childTnLst>
                                    <p:set>
                                      <p:cBhvr>
                                        <p:cTn id="17"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8" dur="500"/>
                                        <p:tgtEl>
                                          <p:spTgt spid="29699">
                                            <p:txEl>
                                              <p:pRg st="1" end="1"/>
                                            </p:txEl>
                                          </p:spTgt>
                                        </p:tgtEl>
                                      </p:cBhvr>
                                    </p:animEffect>
                                  </p:childTnLst>
                                </p:cTn>
                              </p:par>
                            </p:childTnLst>
                          </p:cTn>
                        </p:par>
                        <p:par>
                          <p:cTn id="19" fill="hold">
                            <p:stCondLst>
                              <p:cond delay="4000"/>
                            </p:stCondLst>
                            <p:childTnLst>
                              <p:par>
                                <p:cTn id="20" presetID="3" presetClass="entr" presetSubtype="10" fill="hold" grpId="0" nodeType="afterEffect">
                                  <p:stCondLst>
                                    <p:cond delay="0"/>
                                  </p:stCondLst>
                                  <p:childTnLst>
                                    <p:set>
                                      <p:cBhvr>
                                        <p:cTn id="21"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22" dur="5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547813" y="304800"/>
            <a:ext cx="5616575" cy="1143000"/>
          </a:xfrm>
        </p:spPr>
        <p:txBody>
          <a:bodyPr/>
          <a:lstStyle/>
          <a:p>
            <a:pPr eaLnBrk="1" hangingPunct="1"/>
            <a:r>
              <a:rPr lang="ru-RU" b="1" smtClean="0"/>
              <a:t>Обозначение числа </a:t>
            </a:r>
            <a:r>
              <a:rPr lang="ru-RU" b="1" smtClean="0">
                <a:sym typeface="Symbol" pitchFamily="18" charset="2"/>
              </a:rPr>
              <a:t></a:t>
            </a:r>
          </a:p>
        </p:txBody>
      </p:sp>
      <p:sp>
        <p:nvSpPr>
          <p:cNvPr id="32771" name="Rectangle 3"/>
          <p:cNvSpPr>
            <a:spLocks noGrp="1" noChangeArrowheads="1"/>
          </p:cNvSpPr>
          <p:nvPr>
            <p:ph type="body" idx="1"/>
          </p:nvPr>
        </p:nvSpPr>
        <p:spPr>
          <a:xfrm>
            <a:off x="1547813" y="1981200"/>
            <a:ext cx="7594600" cy="4876800"/>
          </a:xfrm>
        </p:spPr>
        <p:txBody>
          <a:bodyPr/>
          <a:lstStyle/>
          <a:p>
            <a:pPr eaLnBrk="1" hangingPunct="1"/>
            <a:r>
              <a:rPr lang="ru-RU" sz="2800" smtClean="0">
                <a:solidFill>
                  <a:srgbClr val="6600CC"/>
                </a:solidFill>
              </a:rPr>
              <a:t>Обозначение числа «Пи» происходит от греческого слова perijerio «периферия», что означает «окружность». </a:t>
            </a:r>
          </a:p>
          <a:p>
            <a:pPr eaLnBrk="1" hangingPunct="1"/>
            <a:r>
              <a:rPr lang="ru-RU" sz="2800" smtClean="0">
                <a:solidFill>
                  <a:schemeClr val="tx2"/>
                </a:solidFill>
              </a:rPr>
              <a:t>Впервые это обозначение использовал в 1706 году английский математик Уильям Джонс, но общепринятым оно стало после того, как его стал систематически употреблять Леонард Эйлер, начиная с 1736 года </a:t>
            </a:r>
          </a:p>
        </p:txBody>
      </p:sp>
      <p:sp>
        <p:nvSpPr>
          <p:cNvPr id="11268" name="Text Box 5"/>
          <p:cNvSpPr txBox="1">
            <a:spLocks noChangeArrowheads="1"/>
          </p:cNvSpPr>
          <p:nvPr/>
        </p:nvSpPr>
        <p:spPr bwMode="auto">
          <a:xfrm>
            <a:off x="468313" y="2060575"/>
            <a:ext cx="438150" cy="1311275"/>
          </a:xfrm>
          <a:prstGeom prst="rect">
            <a:avLst/>
          </a:prstGeom>
          <a:noFill/>
          <a:ln w="9525">
            <a:noFill/>
            <a:miter lim="800000"/>
            <a:headEnd/>
            <a:tailEnd/>
          </a:ln>
        </p:spPr>
        <p:txBody>
          <a:bodyPr>
            <a:spAutoFit/>
          </a:bodyPr>
          <a:lstStyle/>
          <a:p>
            <a:r>
              <a:rPr lang="ru-RU" sz="8000">
                <a:solidFill>
                  <a:srgbClr val="990000"/>
                </a:solidFill>
              </a:rPr>
              <a:t>,</a:t>
            </a:r>
          </a:p>
        </p:txBody>
      </p:sp>
      <p:pic>
        <p:nvPicPr>
          <p:cNvPr id="11269" name="Picture 6"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11270" name="Picture 7" descr="CG11"/>
          <p:cNvPicPr>
            <a:picLocks noChangeAspect="1" noChangeArrowheads="1" noCrop="1"/>
          </p:cNvPicPr>
          <p:nvPr/>
        </p:nvPicPr>
        <p:blipFill>
          <a:blip r:embed="rId3" cstate="print"/>
          <a:srcRect/>
          <a:stretch>
            <a:fillRect/>
          </a:stretch>
        </p:blipFill>
        <p:spPr bwMode="auto">
          <a:xfrm>
            <a:off x="395288" y="3716338"/>
            <a:ext cx="576262" cy="649287"/>
          </a:xfrm>
          <a:prstGeom prst="rect">
            <a:avLst/>
          </a:prstGeom>
          <a:noFill/>
          <a:ln w="9525">
            <a:noFill/>
            <a:miter lim="800000"/>
            <a:headEnd/>
            <a:tailEnd/>
          </a:ln>
        </p:spPr>
      </p:pic>
      <p:pic>
        <p:nvPicPr>
          <p:cNvPr id="11271" name="Picture 8"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pic>
        <p:nvPicPr>
          <p:cNvPr id="32778" name="Picture 10" descr="пи3"/>
          <p:cNvPicPr>
            <a:picLocks noChangeAspect="1" noChangeArrowheads="1"/>
          </p:cNvPicPr>
          <p:nvPr/>
        </p:nvPicPr>
        <p:blipFill>
          <a:blip r:embed="rId5" cstate="print"/>
          <a:srcRect/>
          <a:stretch>
            <a:fillRect/>
          </a:stretch>
        </p:blipFill>
        <p:spPr bwMode="auto">
          <a:xfrm>
            <a:off x="7308850" y="0"/>
            <a:ext cx="1657350" cy="16287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plus(in)">
                                      <p:cBhvr>
                                        <p:cTn id="7" dur="2000"/>
                                        <p:tgtEl>
                                          <p:spTgt spid="3277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2771">
                                            <p:txEl>
                                              <p:pRg st="0" end="0"/>
                                            </p:txEl>
                                          </p:spTgt>
                                        </p:tgtEl>
                                        <p:attrNameLst>
                                          <p:attrName>style.visibility</p:attrName>
                                        </p:attrNameLst>
                                      </p:cBhvr>
                                      <p:to>
                                        <p:strVal val="visible"/>
                                      </p:to>
                                    </p:set>
                                    <p:animEffect transition="in" filter="diamond(in)">
                                      <p:cBhvr>
                                        <p:cTn id="11" dur="2000"/>
                                        <p:tgtEl>
                                          <p:spTgt spid="32771">
                                            <p:txEl>
                                              <p:pRg st="0" end="0"/>
                                            </p:txEl>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32771">
                                            <p:txEl>
                                              <p:pRg st="1" end="1"/>
                                            </p:txEl>
                                          </p:spTgt>
                                        </p:tgtEl>
                                        <p:attrNameLst>
                                          <p:attrName>style.visibility</p:attrName>
                                        </p:attrNameLst>
                                      </p:cBhvr>
                                      <p:to>
                                        <p:strVal val="visible"/>
                                      </p:to>
                                    </p:set>
                                    <p:animEffect transition="in" filter="diamond(in)">
                                      <p:cBhvr>
                                        <p:cTn id="15" dur="2000"/>
                                        <p:tgtEl>
                                          <p:spTgt spid="32771">
                                            <p:txEl>
                                              <p:pRg st="1" end="1"/>
                                            </p:txEl>
                                          </p:spTgt>
                                        </p:tgtEl>
                                      </p:cBhvr>
                                    </p:animEffect>
                                  </p:childTnLst>
                                </p:cTn>
                              </p:par>
                            </p:childTnLst>
                          </p:cTn>
                        </p:par>
                        <p:par>
                          <p:cTn id="16" fill="hold">
                            <p:stCondLst>
                              <p:cond delay="6000"/>
                            </p:stCondLst>
                            <p:childTnLst>
                              <p:par>
                                <p:cTn id="17" presetID="24" presetClass="entr" presetSubtype="0" fill="hold" nodeType="afterEffect">
                                  <p:stCondLst>
                                    <p:cond delay="0"/>
                                  </p:stCondLst>
                                  <p:childTnLst>
                                    <p:set>
                                      <p:cBhvr>
                                        <p:cTn id="18" dur="1" fill="hold">
                                          <p:stCondLst>
                                            <p:cond delay="0"/>
                                          </p:stCondLst>
                                        </p:cTn>
                                        <p:tgtEl>
                                          <p:spTgt spid="32778"/>
                                        </p:tgtEl>
                                        <p:attrNameLst>
                                          <p:attrName>style.visibility</p:attrName>
                                        </p:attrNameLst>
                                      </p:cBhvr>
                                      <p:to>
                                        <p:strVal val="visible"/>
                                      </p:to>
                                    </p:set>
                                    <p:anim to="" calcmode="lin" valueType="num">
                                      <p:cBhvr>
                                        <p:cTn id="19" dur="1" fill="hold"/>
                                        <p:tgtEl>
                                          <p:spTgt spid="3277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63713" y="304800"/>
            <a:ext cx="5545137" cy="1143000"/>
          </a:xfrm>
        </p:spPr>
        <p:txBody>
          <a:bodyPr/>
          <a:lstStyle/>
          <a:p>
            <a:pPr eaLnBrk="1" hangingPunct="1"/>
            <a:r>
              <a:rPr lang="ru-RU" b="1" smtClean="0"/>
              <a:t>Поэзия цифр числа </a:t>
            </a:r>
            <a:r>
              <a:rPr lang="ru-RU" sz="4800" b="1" smtClean="0">
                <a:sym typeface="Symbol" pitchFamily="18" charset="2"/>
              </a:rPr>
              <a:t></a:t>
            </a:r>
          </a:p>
        </p:txBody>
      </p:sp>
      <p:sp>
        <p:nvSpPr>
          <p:cNvPr id="16387" name="Rectangle 3"/>
          <p:cNvSpPr>
            <a:spLocks noGrp="1" noChangeArrowheads="1"/>
          </p:cNvSpPr>
          <p:nvPr>
            <p:ph type="body" idx="1"/>
          </p:nvPr>
        </p:nvSpPr>
        <p:spPr>
          <a:xfrm>
            <a:off x="1403350" y="1962150"/>
            <a:ext cx="7740650" cy="4895850"/>
          </a:xfrm>
        </p:spPr>
        <p:txBody>
          <a:bodyPr/>
          <a:lstStyle/>
          <a:p>
            <a:pPr eaLnBrk="1" hangingPunct="1">
              <a:lnSpc>
                <a:spcPct val="80000"/>
              </a:lnSpc>
              <a:buFontTx/>
              <a:buNone/>
            </a:pPr>
            <a:r>
              <a:rPr lang="ru-RU" sz="1800" i="1" smtClean="0"/>
              <a:t>         Рассмотрите внимательно его первую тысячу знаков, проникнитесь поэзией этих цифр, ведь за ними стоят тени величайших мыслителей </a:t>
            </a:r>
            <a:r>
              <a:rPr lang="ru-RU" sz="1800" i="1" smtClean="0">
                <a:solidFill>
                  <a:srgbClr val="6600CC"/>
                </a:solidFill>
              </a:rPr>
              <a:t>Древнего мира и Средневековья,</a:t>
            </a:r>
            <a:r>
              <a:rPr lang="ru-RU" sz="1800" i="1" smtClean="0"/>
              <a:t> </a:t>
            </a:r>
            <a:r>
              <a:rPr lang="ru-RU" sz="1800" i="1" smtClean="0">
                <a:solidFill>
                  <a:schemeClr val="accent2"/>
                </a:solidFill>
              </a:rPr>
              <a:t>Нового и настоящего времени</a:t>
            </a:r>
            <a:r>
              <a:rPr lang="ru-RU" sz="1800" i="1" smtClean="0"/>
              <a:t>.</a:t>
            </a:r>
          </a:p>
          <a:p>
            <a:pPr eaLnBrk="1" hangingPunct="1">
              <a:lnSpc>
                <a:spcPct val="80000"/>
              </a:lnSpc>
              <a:buFontTx/>
              <a:buNone/>
            </a:pPr>
            <a:r>
              <a:rPr lang="ru-RU" sz="1800" smtClean="0">
                <a:sym typeface="Symbol" pitchFamily="18" charset="2"/>
              </a:rPr>
              <a:t> </a:t>
            </a:r>
            <a:r>
              <a:rPr lang="ru-RU" sz="1800" smtClean="0"/>
              <a:t>= 3,</a:t>
            </a:r>
            <a:br>
              <a:rPr lang="ru-RU" sz="1800" smtClean="0"/>
            </a:br>
            <a:r>
              <a:rPr lang="ru-RU" sz="1800" smtClean="0"/>
              <a:t>1415926535 8979323846 2643383279 5028841971 6939937510 5820974944 5923078164 0628620899 8628034825 3421170679 8214808651 3282306647 0938446095 5058223172 5359408128 4811174502 8410270193 8521105559 6446229489 5493038196 4428810975 6659334461 2847564823 3786783165 2712019091 4564856692 3460348610 4543266482 1339360726 0249141273 7245870066 0631558817 4881520920 9628292540 9171536436 7892590360 0113305305 4882046652 1384146951 9415116094 3305727036 5759591953 0921861173 8193261179 3105118548 0744623799 6274956735 1885752724 8912279381 8301194912 9833673362 4406566430 8602139494 6395224737 1907021798 6094370277 0539217176 2931767523 8467481846 7669405132 0005681271 4526356082 7785771342 7577896091 7363717872 1468440901 2249534301 4654958537 1050792279 6892589235 4201995611 2129021960 8640344181 5981362977 4771309960 5187072113 4999999837 2978049951 0597317328 1609631859 5024459455 3469083026 4252230825 3344685035 2619311881 7101000313 7838752886 5875332083 8142061717 7669147303 5982534904 2875546873 1159562863 8823537875 9375195778 1857780532 1712268066 1300192787 6611195909 2164201989</a:t>
            </a:r>
          </a:p>
        </p:txBody>
      </p:sp>
      <p:pic>
        <p:nvPicPr>
          <p:cNvPr id="12292" name="Picture 5"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12293" name="Picture 6" descr="CG11"/>
          <p:cNvPicPr>
            <a:picLocks noChangeAspect="1" noChangeArrowheads="1" noCrop="1"/>
          </p:cNvPicPr>
          <p:nvPr/>
        </p:nvPicPr>
        <p:blipFill>
          <a:blip r:embed="rId3" cstate="print"/>
          <a:srcRect/>
          <a:stretch>
            <a:fillRect/>
          </a:stretch>
        </p:blipFill>
        <p:spPr bwMode="auto">
          <a:xfrm>
            <a:off x="468313" y="3644900"/>
            <a:ext cx="576262" cy="720725"/>
          </a:xfrm>
          <a:prstGeom prst="rect">
            <a:avLst/>
          </a:prstGeom>
          <a:noFill/>
          <a:ln w="9525">
            <a:noFill/>
            <a:miter lim="800000"/>
            <a:headEnd/>
            <a:tailEnd/>
          </a:ln>
        </p:spPr>
      </p:pic>
      <p:pic>
        <p:nvPicPr>
          <p:cNvPr id="12294" name="Picture 7"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sp>
        <p:nvSpPr>
          <p:cNvPr id="12295" name="Rectangle 8"/>
          <p:cNvSpPr>
            <a:spLocks noChangeArrowheads="1"/>
          </p:cNvSpPr>
          <p:nvPr/>
        </p:nvSpPr>
        <p:spPr bwMode="auto">
          <a:xfrm>
            <a:off x="468313" y="220503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12296" name="Picture 11" descr="п4"/>
          <p:cNvPicPr>
            <a:picLocks noChangeAspect="1" noChangeArrowheads="1" noCrop="1"/>
          </p:cNvPicPr>
          <p:nvPr/>
        </p:nvPicPr>
        <p:blipFill>
          <a:blip r:embed="rId5" cstate="print"/>
          <a:srcRect/>
          <a:stretch>
            <a:fillRect/>
          </a:stretch>
        </p:blipFill>
        <p:spPr bwMode="auto">
          <a:xfrm>
            <a:off x="7235825" y="0"/>
            <a:ext cx="1800225" cy="18002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16387">
                                            <p:txEl>
                                              <p:pRg st="0" end="0"/>
                                            </p:txEl>
                                          </p:spTgt>
                                        </p:tgtEl>
                                        <p:attrNameLst>
                                          <p:attrName>ppt_x</p:attrName>
                                        </p:attrNameLst>
                                      </p:cBhvr>
                                    </p:anim>
                                    <p:anim from="0" to="-1.0" calcmode="lin" valueType="num">
                                      <p:cBhvr>
                                        <p:cTn id="8" dur="200" decel="50000" autoRev="1" fill="hold">
                                          <p:stCondLst>
                                            <p:cond delay="600"/>
                                          </p:stCondLst>
                                        </p:cTn>
                                        <p:tgtEl>
                                          <p:spTgt spid="16387">
                                            <p:txEl>
                                              <p:pRg st="0" end="0"/>
                                            </p:txEl>
                                          </p:spTgt>
                                        </p:tgtEl>
                                        <p:attrNameLst>
                                          <p:attrName>xshear</p:attrName>
                                        </p:attrNameLst>
                                      </p:cBhvr>
                                    </p:anim>
                                    <p:animScale>
                                      <p:cBhvr>
                                        <p:cTn id="9" dur="200" decel="100000" autoRev="1" fill="hold">
                                          <p:stCondLst>
                                            <p:cond delay="600"/>
                                          </p:stCondLst>
                                        </p:cTn>
                                        <p:tgtEl>
                                          <p:spTgt spid="16387">
                                            <p:txEl>
                                              <p:pRg st="0" end="0"/>
                                            </p:txEl>
                                          </p:spTgt>
                                        </p:tgtEl>
                                      </p:cBhvr>
                                      <p:from x="100000" y="100000"/>
                                      <p:to x="80000" y="100000"/>
                                    </p:animScale>
                                    <p:anim by="(#ppt_h/3+#ppt_w*0.1)" calcmode="lin" valueType="num">
                                      <p:cBhvr additive="sum">
                                        <p:cTn id="10" dur="200" decel="100000" autoRev="1" fill="hold">
                                          <p:stCondLst>
                                            <p:cond delay="600"/>
                                          </p:stCondLst>
                                        </p:cTn>
                                        <p:tgtEl>
                                          <p:spTgt spid="16387">
                                            <p:txEl>
                                              <p:pRg st="0" end="0"/>
                                            </p:txEl>
                                          </p:spTgt>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16387">
                                            <p:txEl>
                                              <p:pRg st="1" end="1"/>
                                            </p:txEl>
                                          </p:spTgt>
                                        </p:tgtEl>
                                        <p:attrNameLst>
                                          <p:attrName>style.visibility</p:attrName>
                                        </p:attrNameLst>
                                      </p:cBhvr>
                                      <p:to>
                                        <p:strVal val="visible"/>
                                      </p:to>
                                    </p:set>
                                    <p:anim from="(-#ppt_w/2)" to="(#ppt_x)" calcmode="lin" valueType="num">
                                      <p:cBhvr>
                                        <p:cTn id="14" dur="600" fill="hold">
                                          <p:stCondLst>
                                            <p:cond delay="0"/>
                                          </p:stCondLst>
                                        </p:cTn>
                                        <p:tgtEl>
                                          <p:spTgt spid="16387">
                                            <p:txEl>
                                              <p:pRg st="1" end="1"/>
                                            </p:txEl>
                                          </p:spTgt>
                                        </p:tgtEl>
                                        <p:attrNameLst>
                                          <p:attrName>ppt_x</p:attrName>
                                        </p:attrNameLst>
                                      </p:cBhvr>
                                    </p:anim>
                                    <p:anim from="0" to="-1.0" calcmode="lin" valueType="num">
                                      <p:cBhvr>
                                        <p:cTn id="15" dur="200" decel="50000" autoRev="1" fill="hold">
                                          <p:stCondLst>
                                            <p:cond delay="600"/>
                                          </p:stCondLst>
                                        </p:cTn>
                                        <p:tgtEl>
                                          <p:spTgt spid="16387">
                                            <p:txEl>
                                              <p:pRg st="1" end="1"/>
                                            </p:txEl>
                                          </p:spTgt>
                                        </p:tgtEl>
                                        <p:attrNameLst>
                                          <p:attrName>xshear</p:attrName>
                                        </p:attrNameLst>
                                      </p:cBhvr>
                                    </p:anim>
                                    <p:animScale>
                                      <p:cBhvr>
                                        <p:cTn id="16" dur="200" decel="100000" autoRev="1" fill="hold">
                                          <p:stCondLst>
                                            <p:cond delay="600"/>
                                          </p:stCondLst>
                                        </p:cTn>
                                        <p:tgtEl>
                                          <p:spTgt spid="16387">
                                            <p:txEl>
                                              <p:pRg st="1" end="1"/>
                                            </p:txEl>
                                          </p:spTgt>
                                        </p:tgtEl>
                                      </p:cBhvr>
                                      <p:from x="100000" y="100000"/>
                                      <p:to x="80000" y="100000"/>
                                    </p:animScale>
                                    <p:anim by="(#ppt_h/3+#ppt_w*0.1)" calcmode="lin" valueType="num">
                                      <p:cBhvr additive="sum">
                                        <p:cTn id="17" dur="200" decel="100000" autoRev="1" fill="hold">
                                          <p:stCondLst>
                                            <p:cond delay="600"/>
                                          </p:stCondLst>
                                        </p:cTn>
                                        <p:tgtEl>
                                          <p:spTgt spid="16387">
                                            <p:txEl>
                                              <p:pRg st="1" end="1"/>
                                            </p:txEl>
                                          </p:spTgt>
                                        </p:tgtEl>
                                        <p:attrNameLst>
                                          <p:attrName>ppt_x</p:attrName>
                                        </p:attrNameLst>
                                      </p:cBhvr>
                                    </p:anim>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16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333500" y="571500"/>
            <a:ext cx="7810500" cy="3097213"/>
          </a:xfrm>
        </p:spPr>
        <p:txBody>
          <a:bodyPr/>
          <a:lstStyle/>
          <a:p>
            <a:pPr eaLnBrk="1" hangingPunct="1">
              <a:lnSpc>
                <a:spcPct val="130000"/>
              </a:lnSpc>
            </a:pPr>
            <a:r>
              <a:rPr lang="ru-RU" sz="3200" b="1" smtClean="0"/>
              <a:t>Как родился день рождения числа </a:t>
            </a:r>
            <a:r>
              <a:rPr lang="ru-RU" sz="3200" b="1" smtClean="0">
                <a:sym typeface="Symbol" pitchFamily="18" charset="2"/>
              </a:rPr>
              <a:t>?</a:t>
            </a:r>
            <a:r>
              <a:rPr lang="ru-RU" sz="3600" b="1" smtClean="0">
                <a:sym typeface="Symbol" pitchFamily="18" charset="2"/>
              </a:rPr>
              <a:t/>
            </a:r>
            <a:br>
              <a:rPr lang="ru-RU" sz="3600" b="1" smtClean="0">
                <a:sym typeface="Symbol" pitchFamily="18" charset="2"/>
              </a:rPr>
            </a:br>
            <a:r>
              <a:rPr lang="ru-RU" smtClean="0">
                <a:sym typeface="Symbol" pitchFamily="18" charset="2"/>
              </a:rPr>
              <a:t> </a:t>
            </a:r>
            <a:r>
              <a:rPr lang="ru-RU" smtClean="0">
                <a:solidFill>
                  <a:schemeClr val="accent2"/>
                </a:solidFill>
                <a:sym typeface="Symbol" pitchFamily="18" charset="2"/>
              </a:rPr>
              <a:t>3.14 </a:t>
            </a:r>
            <a:r>
              <a:rPr lang="ru-RU" smtClean="0">
                <a:sym typeface="Symbol" pitchFamily="18" charset="2"/>
              </a:rPr>
              <a:t>или </a:t>
            </a:r>
            <a:r>
              <a:rPr lang="ru-RU" smtClean="0">
                <a:solidFill>
                  <a:schemeClr val="accent2"/>
                </a:solidFill>
                <a:sym typeface="Symbol" pitchFamily="18" charset="2"/>
              </a:rPr>
              <a:t>22.</a:t>
            </a:r>
            <a:r>
              <a:rPr lang="en-US" smtClean="0">
                <a:solidFill>
                  <a:schemeClr val="accent2"/>
                </a:solidFill>
                <a:sym typeface="Symbol" pitchFamily="18" charset="2"/>
              </a:rPr>
              <a:t>7</a:t>
            </a:r>
            <a:r>
              <a:rPr lang="ru-RU" sz="2400" smtClean="0">
                <a:sym typeface="Symbol" pitchFamily="18" charset="2"/>
              </a:rPr>
              <a:t>(день приближенного значения )</a:t>
            </a:r>
            <a:r>
              <a:rPr lang="en-US" sz="2400" smtClean="0">
                <a:sym typeface="Symbol" pitchFamily="18" charset="2"/>
              </a:rPr>
              <a:t/>
            </a:r>
            <a:br>
              <a:rPr lang="en-US" sz="2400" smtClean="0">
                <a:sym typeface="Symbol" pitchFamily="18" charset="2"/>
              </a:rPr>
            </a:br>
            <a:r>
              <a:rPr lang="ru-RU" sz="2400" smtClean="0">
                <a:sym typeface="Symbol" pitchFamily="18" charset="2"/>
              </a:rPr>
              <a:t>«Отцом» праздника стал Ларри Шоу</a:t>
            </a:r>
            <a:r>
              <a:rPr lang="ru-RU" sz="2400" smtClean="0">
                <a:solidFill>
                  <a:schemeClr val="accent2"/>
                </a:solidFill>
                <a:sym typeface="Symbol" pitchFamily="18" charset="2"/>
              </a:rPr>
              <a:t/>
            </a:r>
            <a:br>
              <a:rPr lang="ru-RU" sz="2400" smtClean="0">
                <a:solidFill>
                  <a:schemeClr val="accent2"/>
                </a:solidFill>
                <a:sym typeface="Symbol" pitchFamily="18" charset="2"/>
              </a:rPr>
            </a:br>
            <a:r>
              <a:rPr lang="ru-RU" sz="2400" smtClean="0">
                <a:solidFill>
                  <a:schemeClr val="accent2"/>
                </a:solidFill>
                <a:sym typeface="Symbol" pitchFamily="18" charset="2"/>
              </a:rPr>
              <a:t>   </a:t>
            </a:r>
            <a:r>
              <a:rPr lang="ru-RU" sz="2800" smtClean="0">
                <a:solidFill>
                  <a:srgbClr val="6600CC"/>
                </a:solidFill>
                <a:sym typeface="Symbol" pitchFamily="18" charset="2"/>
              </a:rPr>
              <a:t>20 лет назад в музее Эксплораториуме </a:t>
            </a:r>
            <a:br>
              <a:rPr lang="ru-RU" sz="2800" smtClean="0">
                <a:solidFill>
                  <a:srgbClr val="6600CC"/>
                </a:solidFill>
                <a:sym typeface="Symbol" pitchFamily="18" charset="2"/>
              </a:rPr>
            </a:br>
            <a:r>
              <a:rPr lang="ru-RU" sz="2800" smtClean="0">
                <a:solidFill>
                  <a:srgbClr val="6600CC"/>
                </a:solidFill>
                <a:sym typeface="Symbol" pitchFamily="18" charset="2"/>
              </a:rPr>
              <a:t>   (Сан-Франциско) устроили Праздник числа </a:t>
            </a:r>
          </a:p>
        </p:txBody>
      </p:sp>
      <p:sp>
        <p:nvSpPr>
          <p:cNvPr id="36867" name="Rectangle 3"/>
          <p:cNvSpPr>
            <a:spLocks noGrp="1" noChangeArrowheads="1"/>
          </p:cNvSpPr>
          <p:nvPr>
            <p:ph type="body" idx="1"/>
          </p:nvPr>
        </p:nvSpPr>
        <p:spPr>
          <a:xfrm>
            <a:off x="928688" y="4214813"/>
            <a:ext cx="8213725" cy="2454275"/>
          </a:xfrm>
        </p:spPr>
        <p:txBody>
          <a:bodyPr/>
          <a:lstStyle/>
          <a:p>
            <a:pPr marL="812800" indent="-812800" eaLnBrk="1" hangingPunct="1">
              <a:buFontTx/>
              <a:buNone/>
            </a:pPr>
            <a:r>
              <a:rPr lang="ru-RU" sz="2800" smtClean="0">
                <a:solidFill>
                  <a:schemeClr val="tx2"/>
                </a:solidFill>
                <a:latin typeface="Arial Black" pitchFamily="34" charset="0"/>
                <a:sym typeface="Symbol" pitchFamily="18" charset="2"/>
              </a:rPr>
              <a:t>Эта дата совпала </a:t>
            </a:r>
          </a:p>
          <a:p>
            <a:pPr marL="812800" indent="-812800" eaLnBrk="1" hangingPunct="1">
              <a:buFontTx/>
              <a:buNone/>
            </a:pPr>
            <a:r>
              <a:rPr lang="ru-RU" sz="2800" smtClean="0">
                <a:solidFill>
                  <a:schemeClr val="tx2"/>
                </a:solidFill>
                <a:latin typeface="Arial Black" pitchFamily="34" charset="0"/>
                <a:sym typeface="Symbol" pitchFamily="18" charset="2"/>
              </a:rPr>
              <a:t>с днем рождения</a:t>
            </a:r>
          </a:p>
          <a:p>
            <a:pPr marL="812800" indent="-812800" eaLnBrk="1" hangingPunct="1">
              <a:buFontTx/>
              <a:buNone/>
            </a:pPr>
            <a:r>
              <a:rPr lang="ru-RU" sz="2800" smtClean="0">
                <a:solidFill>
                  <a:schemeClr val="tx2"/>
                </a:solidFill>
                <a:latin typeface="Arial Black" pitchFamily="34" charset="0"/>
                <a:sym typeface="Symbol" pitchFamily="18" charset="2"/>
              </a:rPr>
              <a:t>Альберта Эйнштейна –</a:t>
            </a:r>
          </a:p>
          <a:p>
            <a:pPr marL="812800" indent="-812800" eaLnBrk="1" hangingPunct="1">
              <a:buFontTx/>
              <a:buNone/>
            </a:pPr>
            <a:r>
              <a:rPr lang="ru-RU" sz="2800" smtClean="0">
                <a:solidFill>
                  <a:schemeClr val="tx2"/>
                </a:solidFill>
                <a:latin typeface="Arial Black" pitchFamily="34" charset="0"/>
                <a:sym typeface="Symbol" pitchFamily="18" charset="2"/>
              </a:rPr>
              <a:t>выдающегося ученого </a:t>
            </a:r>
          </a:p>
          <a:p>
            <a:pPr marL="812800" indent="-812800" eaLnBrk="1" hangingPunct="1">
              <a:buFontTx/>
              <a:buNone/>
            </a:pPr>
            <a:r>
              <a:rPr lang="ru-RU" sz="2800" smtClean="0">
                <a:solidFill>
                  <a:schemeClr val="tx2"/>
                </a:solidFill>
                <a:latin typeface="Arial Black" pitchFamily="34" charset="0"/>
                <a:sym typeface="Symbol" pitchFamily="18" charset="2"/>
              </a:rPr>
              <a:t>ХХ столетия.</a:t>
            </a:r>
          </a:p>
        </p:txBody>
      </p:sp>
      <p:pic>
        <p:nvPicPr>
          <p:cNvPr id="13316" name="Picture 5"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13317" name="Picture 6" descr="CG11"/>
          <p:cNvPicPr>
            <a:picLocks noChangeAspect="1" noChangeArrowheads="1" noCrop="1"/>
          </p:cNvPicPr>
          <p:nvPr/>
        </p:nvPicPr>
        <p:blipFill>
          <a:blip r:embed="rId3" cstate="print"/>
          <a:srcRect/>
          <a:stretch>
            <a:fillRect/>
          </a:stretch>
        </p:blipFill>
        <p:spPr bwMode="auto">
          <a:xfrm>
            <a:off x="468313" y="3644900"/>
            <a:ext cx="576262" cy="720725"/>
          </a:xfrm>
          <a:prstGeom prst="rect">
            <a:avLst/>
          </a:prstGeom>
          <a:noFill/>
          <a:ln w="9525">
            <a:noFill/>
            <a:miter lim="800000"/>
            <a:headEnd/>
            <a:tailEnd/>
          </a:ln>
        </p:spPr>
      </p:pic>
      <p:pic>
        <p:nvPicPr>
          <p:cNvPr id="13318" name="Picture 7"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sp>
        <p:nvSpPr>
          <p:cNvPr id="13319" name="Rectangle 8"/>
          <p:cNvSpPr>
            <a:spLocks noChangeArrowheads="1"/>
          </p:cNvSpPr>
          <p:nvPr/>
        </p:nvSpPr>
        <p:spPr bwMode="auto">
          <a:xfrm>
            <a:off x="539750" y="223678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36874" name="Picture 10" descr="22809656_einsteinshow">
            <a:hlinkClick r:id="rId5"/>
          </p:cNvPr>
          <p:cNvPicPr>
            <a:picLocks noChangeAspect="1" noChangeArrowheads="1"/>
          </p:cNvPicPr>
          <p:nvPr/>
        </p:nvPicPr>
        <p:blipFill>
          <a:blip r:embed="rId6" cstate="print"/>
          <a:srcRect/>
          <a:stretch>
            <a:fillRect/>
          </a:stretch>
        </p:blipFill>
        <p:spPr bwMode="auto">
          <a:xfrm>
            <a:off x="5795963" y="3716338"/>
            <a:ext cx="3240087" cy="25257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strips(downLeft)">
                                      <p:cBhvr>
                                        <p:cTn id="7" dur="500"/>
                                        <p:tgtEl>
                                          <p:spTgt spid="36866"/>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1000" fill="hold"/>
                                        <p:tgtEl>
                                          <p:spTgt spid="36874"/>
                                        </p:tgtEl>
                                        <p:attrNameLst>
                                          <p:attrName>r</p:attrName>
                                        </p:attrNameLst>
                                      </p:cBhvr>
                                    </p:animRot>
                                  </p:childTnLst>
                                </p:cTn>
                              </p:par>
                            </p:childTnLst>
                          </p:cTn>
                        </p:par>
                        <p:par>
                          <p:cTn id="11" fill="hold">
                            <p:stCondLst>
                              <p:cond delay="1500"/>
                            </p:stCondLst>
                            <p:childTnLst>
                              <p:par>
                                <p:cTn id="12" presetID="8" presetClass="entr" presetSubtype="16" fill="hold" grpId="0" nodeType="afterEffect">
                                  <p:stCondLst>
                                    <p:cond delay="0"/>
                                  </p:stCondLst>
                                  <p:childTnLst>
                                    <p:set>
                                      <p:cBhvr>
                                        <p:cTn id="13" dur="1" fill="hold">
                                          <p:stCondLst>
                                            <p:cond delay="0"/>
                                          </p:stCondLst>
                                        </p:cTn>
                                        <p:tgtEl>
                                          <p:spTgt spid="36867">
                                            <p:txEl>
                                              <p:pRg st="0" end="0"/>
                                            </p:txEl>
                                          </p:spTgt>
                                        </p:tgtEl>
                                        <p:attrNameLst>
                                          <p:attrName>style.visibility</p:attrName>
                                        </p:attrNameLst>
                                      </p:cBhvr>
                                      <p:to>
                                        <p:strVal val="visible"/>
                                      </p:to>
                                    </p:set>
                                    <p:animEffect transition="in" filter="diamond(in)">
                                      <p:cBhvr>
                                        <p:cTn id="14" dur="1000"/>
                                        <p:tgtEl>
                                          <p:spTgt spid="36867">
                                            <p:txEl>
                                              <p:pRg st="0" end="0"/>
                                            </p:txEl>
                                          </p:spTgt>
                                        </p:tgtEl>
                                      </p:cBhvr>
                                    </p:animEffect>
                                  </p:childTnLst>
                                </p:cTn>
                              </p:par>
                            </p:childTnLst>
                          </p:cTn>
                        </p:par>
                        <p:par>
                          <p:cTn id="15" fill="hold">
                            <p:stCondLst>
                              <p:cond delay="2500"/>
                            </p:stCondLst>
                            <p:childTnLst>
                              <p:par>
                                <p:cTn id="16" presetID="8" presetClass="entr" presetSubtype="16" fill="hold" grpId="0" nodeType="afterEffect">
                                  <p:stCondLst>
                                    <p:cond delay="0"/>
                                  </p:stCondLst>
                                  <p:childTnLst>
                                    <p:set>
                                      <p:cBhvr>
                                        <p:cTn id="17" dur="1" fill="hold">
                                          <p:stCondLst>
                                            <p:cond delay="0"/>
                                          </p:stCondLst>
                                        </p:cTn>
                                        <p:tgtEl>
                                          <p:spTgt spid="36867">
                                            <p:txEl>
                                              <p:pRg st="1" end="1"/>
                                            </p:txEl>
                                          </p:spTgt>
                                        </p:tgtEl>
                                        <p:attrNameLst>
                                          <p:attrName>style.visibility</p:attrName>
                                        </p:attrNameLst>
                                      </p:cBhvr>
                                      <p:to>
                                        <p:strVal val="visible"/>
                                      </p:to>
                                    </p:set>
                                    <p:animEffect transition="in" filter="diamond(in)">
                                      <p:cBhvr>
                                        <p:cTn id="18" dur="1000"/>
                                        <p:tgtEl>
                                          <p:spTgt spid="36867">
                                            <p:txEl>
                                              <p:pRg st="1" end="1"/>
                                            </p:txEl>
                                          </p:spTgt>
                                        </p:tgtEl>
                                      </p:cBhvr>
                                    </p:animEffect>
                                  </p:childTnLst>
                                </p:cTn>
                              </p:par>
                            </p:childTnLst>
                          </p:cTn>
                        </p:par>
                        <p:par>
                          <p:cTn id="19" fill="hold">
                            <p:stCondLst>
                              <p:cond delay="3500"/>
                            </p:stCondLst>
                            <p:childTnLst>
                              <p:par>
                                <p:cTn id="20" presetID="8" presetClass="entr" presetSubtype="16" fill="hold" grpId="0" nodeType="after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diamond(in)">
                                      <p:cBhvr>
                                        <p:cTn id="22" dur="1000"/>
                                        <p:tgtEl>
                                          <p:spTgt spid="36867">
                                            <p:txEl>
                                              <p:pRg st="2" end="2"/>
                                            </p:txEl>
                                          </p:spTgt>
                                        </p:tgtEl>
                                      </p:cBhvr>
                                    </p:animEffect>
                                  </p:childTnLst>
                                </p:cTn>
                              </p:par>
                            </p:childTnLst>
                          </p:cTn>
                        </p:par>
                        <p:par>
                          <p:cTn id="23" fill="hold">
                            <p:stCondLst>
                              <p:cond delay="4500"/>
                            </p:stCondLst>
                            <p:childTnLst>
                              <p:par>
                                <p:cTn id="24" presetID="8" presetClass="entr" presetSubtype="16" fill="hold" grpId="0" nodeType="afterEffect">
                                  <p:stCondLst>
                                    <p:cond delay="0"/>
                                  </p:stCondLst>
                                  <p:childTnLst>
                                    <p:set>
                                      <p:cBhvr>
                                        <p:cTn id="25" dur="1" fill="hold">
                                          <p:stCondLst>
                                            <p:cond delay="0"/>
                                          </p:stCondLst>
                                        </p:cTn>
                                        <p:tgtEl>
                                          <p:spTgt spid="36867">
                                            <p:txEl>
                                              <p:pRg st="3" end="3"/>
                                            </p:txEl>
                                          </p:spTgt>
                                        </p:tgtEl>
                                        <p:attrNameLst>
                                          <p:attrName>style.visibility</p:attrName>
                                        </p:attrNameLst>
                                      </p:cBhvr>
                                      <p:to>
                                        <p:strVal val="visible"/>
                                      </p:to>
                                    </p:set>
                                    <p:animEffect transition="in" filter="diamond(in)">
                                      <p:cBhvr>
                                        <p:cTn id="26" dur="1000"/>
                                        <p:tgtEl>
                                          <p:spTgt spid="36867">
                                            <p:txEl>
                                              <p:pRg st="3" end="3"/>
                                            </p:txEl>
                                          </p:spTgt>
                                        </p:tgtEl>
                                      </p:cBhvr>
                                    </p:animEffect>
                                  </p:childTnLst>
                                </p:cTn>
                              </p:par>
                            </p:childTnLst>
                          </p:cTn>
                        </p:par>
                        <p:par>
                          <p:cTn id="27" fill="hold">
                            <p:stCondLst>
                              <p:cond delay="5500"/>
                            </p:stCondLst>
                            <p:childTnLst>
                              <p:par>
                                <p:cTn id="28" presetID="8" presetClass="entr" presetSubtype="16" fill="hold" grpId="0" nodeType="afterEffect">
                                  <p:stCondLst>
                                    <p:cond delay="0"/>
                                  </p:stCondLst>
                                  <p:childTnLst>
                                    <p:set>
                                      <p:cBhvr>
                                        <p:cTn id="29" dur="1" fill="hold">
                                          <p:stCondLst>
                                            <p:cond delay="0"/>
                                          </p:stCondLst>
                                        </p:cTn>
                                        <p:tgtEl>
                                          <p:spTgt spid="36867">
                                            <p:txEl>
                                              <p:pRg st="4" end="4"/>
                                            </p:txEl>
                                          </p:spTgt>
                                        </p:tgtEl>
                                        <p:attrNameLst>
                                          <p:attrName>style.visibility</p:attrName>
                                        </p:attrNameLst>
                                      </p:cBhvr>
                                      <p:to>
                                        <p:strVal val="visible"/>
                                      </p:to>
                                    </p:set>
                                    <p:animEffect transition="in" filter="diamond(in)">
                                      <p:cBhvr>
                                        <p:cTn id="30" dur="1000"/>
                                        <p:tgtEl>
                                          <p:spTgt spid="36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051050" y="333375"/>
            <a:ext cx="4968875" cy="1143000"/>
          </a:xfrm>
        </p:spPr>
        <p:txBody>
          <a:bodyPr/>
          <a:lstStyle/>
          <a:p>
            <a:pPr eaLnBrk="1" hangingPunct="1"/>
            <a:r>
              <a:rPr lang="ru-RU" b="1" smtClean="0"/>
              <a:t>День рождения </a:t>
            </a:r>
            <a:br>
              <a:rPr lang="ru-RU" b="1" smtClean="0"/>
            </a:br>
            <a:r>
              <a:rPr lang="ru-RU" b="1" smtClean="0"/>
              <a:t>числа </a:t>
            </a:r>
            <a:r>
              <a:rPr lang="ru-RU" b="1" smtClean="0">
                <a:sym typeface="Symbol" pitchFamily="18" charset="2"/>
              </a:rPr>
              <a:t></a:t>
            </a:r>
          </a:p>
        </p:txBody>
      </p:sp>
      <p:sp>
        <p:nvSpPr>
          <p:cNvPr id="41987" name="Rectangle 3"/>
          <p:cNvSpPr>
            <a:spLocks noGrp="1" noChangeArrowheads="1"/>
          </p:cNvSpPr>
          <p:nvPr>
            <p:ph type="body" idx="1"/>
          </p:nvPr>
        </p:nvSpPr>
        <p:spPr>
          <a:xfrm>
            <a:off x="1547813" y="1773238"/>
            <a:ext cx="7596187" cy="5084762"/>
          </a:xfrm>
        </p:spPr>
        <p:txBody>
          <a:bodyPr/>
          <a:lstStyle/>
          <a:p>
            <a:pPr eaLnBrk="1" hangingPunct="1">
              <a:buFontTx/>
              <a:buNone/>
            </a:pPr>
            <a:r>
              <a:rPr lang="ru-RU" sz="2400" smtClean="0">
                <a:solidFill>
                  <a:schemeClr val="tx2"/>
                </a:solidFill>
              </a:rPr>
              <a:t>Главная церемония проходит в музее. </a:t>
            </a:r>
            <a:r>
              <a:rPr lang="ru-RU" sz="2400" smtClean="0">
                <a:solidFill>
                  <a:srgbClr val="6600CC"/>
                </a:solidFill>
              </a:rPr>
              <a:t>Кульминация</a:t>
            </a:r>
          </a:p>
          <a:p>
            <a:pPr eaLnBrk="1" hangingPunct="1">
              <a:buFontTx/>
              <a:buNone/>
            </a:pPr>
            <a:r>
              <a:rPr lang="ru-RU" sz="2400" smtClean="0">
                <a:solidFill>
                  <a:srgbClr val="6600CC"/>
                </a:solidFill>
              </a:rPr>
              <a:t>приходится</a:t>
            </a:r>
            <a:r>
              <a:rPr lang="ru-RU" sz="2800" smtClean="0">
                <a:solidFill>
                  <a:srgbClr val="6600CC"/>
                </a:solidFill>
              </a:rPr>
              <a:t> </a:t>
            </a:r>
            <a:r>
              <a:rPr lang="ru-RU" sz="2400" smtClean="0">
                <a:solidFill>
                  <a:srgbClr val="6600CC"/>
                </a:solidFill>
              </a:rPr>
              <a:t>на 1час 59 минут 26 секунд</a:t>
            </a:r>
            <a:r>
              <a:rPr lang="ru-RU" sz="2800" smtClean="0">
                <a:solidFill>
                  <a:srgbClr val="6600CC"/>
                </a:solidFill>
              </a:rPr>
              <a:t> </a:t>
            </a:r>
            <a:r>
              <a:rPr lang="ru-RU" sz="2400" smtClean="0">
                <a:solidFill>
                  <a:srgbClr val="6600CC"/>
                </a:solidFill>
              </a:rPr>
              <a:t>после</a:t>
            </a:r>
          </a:p>
          <a:p>
            <a:pPr eaLnBrk="1" hangingPunct="1">
              <a:buFontTx/>
              <a:buNone/>
            </a:pPr>
            <a:r>
              <a:rPr lang="ru-RU" sz="2400" smtClean="0">
                <a:solidFill>
                  <a:srgbClr val="6600CC"/>
                </a:solidFill>
              </a:rPr>
              <a:t>полудня.</a:t>
            </a:r>
            <a:r>
              <a:rPr lang="ru-RU" sz="2800" smtClean="0">
                <a:solidFill>
                  <a:srgbClr val="6600CC"/>
                </a:solidFill>
              </a:rPr>
              <a:t> </a:t>
            </a:r>
            <a:r>
              <a:rPr lang="ru-RU" sz="2400" smtClean="0">
                <a:solidFill>
                  <a:schemeClr val="tx2"/>
                </a:solidFill>
              </a:rPr>
              <a:t>Участники праздника маршируют вдоль </a:t>
            </a:r>
          </a:p>
          <a:p>
            <a:pPr eaLnBrk="1" hangingPunct="1">
              <a:buFontTx/>
              <a:buNone/>
            </a:pPr>
            <a:r>
              <a:rPr lang="ru-RU" sz="2400" smtClean="0">
                <a:solidFill>
                  <a:schemeClr val="tx2"/>
                </a:solidFill>
              </a:rPr>
              <a:t>стен Круглого зала, распевая песни о числе. а потом</a:t>
            </a:r>
          </a:p>
          <a:p>
            <a:pPr eaLnBrk="1" hangingPunct="1">
              <a:buFontTx/>
              <a:buNone/>
            </a:pPr>
            <a:r>
              <a:rPr lang="ru-RU" sz="2400" smtClean="0">
                <a:solidFill>
                  <a:schemeClr val="tx2"/>
                </a:solidFill>
              </a:rPr>
              <a:t>едят и  пьют на-</a:t>
            </a:r>
            <a:r>
              <a:rPr lang="ru-RU" sz="2400" smtClean="0">
                <a:solidFill>
                  <a:srgbClr val="6600CC"/>
                </a:solidFill>
              </a:rPr>
              <a:t>Пи</a:t>
            </a:r>
            <a:r>
              <a:rPr lang="ru-RU" sz="2400" smtClean="0">
                <a:solidFill>
                  <a:schemeClr val="tx2"/>
                </a:solidFill>
              </a:rPr>
              <a:t>-тки и играют в </a:t>
            </a:r>
          </a:p>
          <a:p>
            <a:pPr eaLnBrk="1" hangingPunct="1">
              <a:buFontTx/>
              <a:buNone/>
            </a:pPr>
            <a:r>
              <a:rPr lang="ru-RU" sz="2400" smtClean="0">
                <a:solidFill>
                  <a:schemeClr val="tx2"/>
                </a:solidFill>
              </a:rPr>
              <a:t>игры со словами </a:t>
            </a:r>
            <a:r>
              <a:rPr lang="ru-RU" sz="2400" smtClean="0">
                <a:solidFill>
                  <a:srgbClr val="6600CC"/>
                </a:solidFill>
              </a:rPr>
              <a:t>Пи</a:t>
            </a:r>
            <a:r>
              <a:rPr lang="ru-RU" sz="2400" smtClean="0">
                <a:solidFill>
                  <a:schemeClr val="tx2"/>
                </a:solidFill>
              </a:rPr>
              <a:t>.</a:t>
            </a:r>
          </a:p>
          <a:p>
            <a:pPr eaLnBrk="1" hangingPunct="1">
              <a:buFontTx/>
              <a:buNone/>
            </a:pPr>
            <a:r>
              <a:rPr lang="ru-RU" sz="2400" smtClean="0">
                <a:solidFill>
                  <a:srgbClr val="6600CC"/>
                </a:solidFill>
              </a:rPr>
              <a:t>В центре зала размещают </a:t>
            </a:r>
          </a:p>
          <a:p>
            <a:pPr eaLnBrk="1" hangingPunct="1">
              <a:buFontTx/>
              <a:buNone/>
            </a:pPr>
            <a:r>
              <a:rPr lang="ru-RU" sz="2400" smtClean="0">
                <a:solidFill>
                  <a:srgbClr val="6600CC"/>
                </a:solidFill>
              </a:rPr>
              <a:t>латунную тарелку, на которой </a:t>
            </a:r>
          </a:p>
          <a:p>
            <a:pPr eaLnBrk="1" hangingPunct="1">
              <a:buFontTx/>
              <a:buNone/>
            </a:pPr>
            <a:r>
              <a:rPr lang="ru-RU" sz="2400" smtClean="0">
                <a:solidFill>
                  <a:srgbClr val="6600CC"/>
                </a:solidFill>
              </a:rPr>
              <a:t>выгравировано число </a:t>
            </a:r>
            <a:r>
              <a:rPr lang="ru-RU" sz="2400" smtClean="0">
                <a:solidFill>
                  <a:srgbClr val="6600CC"/>
                </a:solidFill>
                <a:sym typeface="Symbol" pitchFamily="18" charset="2"/>
              </a:rPr>
              <a:t> с первыми </a:t>
            </a:r>
          </a:p>
          <a:p>
            <a:pPr eaLnBrk="1" hangingPunct="1">
              <a:buFontTx/>
              <a:buNone/>
            </a:pPr>
            <a:r>
              <a:rPr lang="ru-RU" sz="2400" smtClean="0">
                <a:solidFill>
                  <a:srgbClr val="6600CC"/>
                </a:solidFill>
                <a:sym typeface="Symbol" pitchFamily="18" charset="2"/>
              </a:rPr>
              <a:t>100 знаками после запятой.</a:t>
            </a:r>
          </a:p>
        </p:txBody>
      </p:sp>
      <p:pic>
        <p:nvPicPr>
          <p:cNvPr id="14340" name="Picture 4"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14341" name="Picture 5" descr="CG11"/>
          <p:cNvPicPr>
            <a:picLocks noChangeAspect="1" noChangeArrowheads="1" noCrop="1"/>
          </p:cNvPicPr>
          <p:nvPr/>
        </p:nvPicPr>
        <p:blipFill>
          <a:blip r:embed="rId3" cstate="print"/>
          <a:srcRect/>
          <a:stretch>
            <a:fillRect/>
          </a:stretch>
        </p:blipFill>
        <p:spPr bwMode="auto">
          <a:xfrm>
            <a:off x="395288" y="3716338"/>
            <a:ext cx="649287" cy="649287"/>
          </a:xfrm>
          <a:prstGeom prst="rect">
            <a:avLst/>
          </a:prstGeom>
          <a:noFill/>
          <a:ln w="9525">
            <a:noFill/>
            <a:miter lim="800000"/>
            <a:headEnd/>
            <a:tailEnd/>
          </a:ln>
        </p:spPr>
      </p:pic>
      <p:pic>
        <p:nvPicPr>
          <p:cNvPr id="14342" name="Picture 6"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sp>
        <p:nvSpPr>
          <p:cNvPr id="14343" name="Rectangle 7"/>
          <p:cNvSpPr>
            <a:spLocks noChangeArrowheads="1"/>
          </p:cNvSpPr>
          <p:nvPr/>
        </p:nvSpPr>
        <p:spPr bwMode="auto">
          <a:xfrm>
            <a:off x="539750" y="223678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41999" name="Picture 15" descr="20418309_1205581244_0pa">
            <a:hlinkClick r:id="rId5"/>
          </p:cNvPr>
          <p:cNvPicPr>
            <a:picLocks noChangeAspect="1" noChangeArrowheads="1"/>
          </p:cNvPicPr>
          <p:nvPr/>
        </p:nvPicPr>
        <p:blipFill>
          <a:blip r:embed="rId6" cstate="print"/>
          <a:srcRect/>
          <a:stretch>
            <a:fillRect/>
          </a:stretch>
        </p:blipFill>
        <p:spPr bwMode="auto">
          <a:xfrm>
            <a:off x="7605713" y="0"/>
            <a:ext cx="1538287" cy="1628775"/>
          </a:xfrm>
          <a:prstGeom prst="rect">
            <a:avLst/>
          </a:prstGeom>
          <a:noFill/>
          <a:ln w="9525">
            <a:noFill/>
            <a:miter lim="800000"/>
            <a:headEnd/>
            <a:tailEnd/>
          </a:ln>
        </p:spPr>
      </p:pic>
      <p:pic>
        <p:nvPicPr>
          <p:cNvPr id="42000" name="Picture 16" descr="KFZKAGCA9HKQOVCA55NIDZCA7IX0S6CAGPA6P6CABL4207CA31Z30KCA30U3UJCAAG26G8CA9UR9PSCAAIJYTECA6SODPVCA9XWM9RCA1T56KBCANMFQDFCA0LPA0ECANDO7M5CAXNQCJXCAL164BXCAGY7K19"/>
          <p:cNvPicPr>
            <a:picLocks noChangeAspect="1" noChangeArrowheads="1"/>
          </p:cNvPicPr>
          <p:nvPr/>
        </p:nvPicPr>
        <p:blipFill>
          <a:blip r:embed="rId7" cstate="print"/>
          <a:srcRect/>
          <a:stretch>
            <a:fillRect/>
          </a:stretch>
        </p:blipFill>
        <p:spPr bwMode="auto">
          <a:xfrm>
            <a:off x="6510338" y="4503738"/>
            <a:ext cx="2633662" cy="23542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1000" fill="hold"/>
                                        <p:tgtEl>
                                          <p:spTgt spid="41986"/>
                                        </p:tgtEl>
                                        <p:attrNameLst>
                                          <p:attrName>ppt_x</p:attrName>
                                        </p:attrNameLst>
                                      </p:cBhvr>
                                      <p:tavLst>
                                        <p:tav tm="0">
                                          <p:val>
                                            <p:strVal val="#ppt_x"/>
                                          </p:val>
                                        </p:tav>
                                        <p:tav tm="100000">
                                          <p:val>
                                            <p:strVal val="#ppt_x"/>
                                          </p:val>
                                        </p:tav>
                                      </p:tavLst>
                                    </p:anim>
                                    <p:anim calcmode="lin" valueType="num">
                                      <p:cBhvr additive="base">
                                        <p:cTn id="8" dur="1000" fill="hold"/>
                                        <p:tgtEl>
                                          <p:spTgt spid="4198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8" presetClass="emph" presetSubtype="0" fill="hold" nodeType="afterEffect">
                                  <p:stCondLst>
                                    <p:cond delay="0"/>
                                  </p:stCondLst>
                                  <p:childTnLst>
                                    <p:animRot by="21600000">
                                      <p:cBhvr>
                                        <p:cTn id="11" dur="1000" fill="hold"/>
                                        <p:tgtEl>
                                          <p:spTgt spid="41999"/>
                                        </p:tgtEl>
                                        <p:attrNameLst>
                                          <p:attrName>r</p:attrName>
                                        </p:attrNameLst>
                                      </p:cBhvr>
                                    </p:animRo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41987">
                                            <p:txEl>
                                              <p:pRg st="0" end="0"/>
                                            </p:txEl>
                                          </p:spTgt>
                                        </p:tgtEl>
                                        <p:attrNameLst>
                                          <p:attrName>style.visibility</p:attrName>
                                        </p:attrNameLst>
                                      </p:cBhvr>
                                      <p:to>
                                        <p:strVal val="visible"/>
                                      </p:to>
                                    </p:set>
                                    <p:animEffect transition="in" filter="strips(downLeft)">
                                      <p:cBhvr>
                                        <p:cTn id="15" dur="500"/>
                                        <p:tgtEl>
                                          <p:spTgt spid="41987">
                                            <p:txEl>
                                              <p:pRg st="0" end="0"/>
                                            </p:txEl>
                                          </p:spTgt>
                                        </p:tgtEl>
                                      </p:cBhvr>
                                    </p:animEffect>
                                  </p:childTnLst>
                                </p:cTn>
                              </p:par>
                            </p:childTnLst>
                          </p:cTn>
                        </p:par>
                        <p:par>
                          <p:cTn id="16" fill="hold">
                            <p:stCondLst>
                              <p:cond delay="2500"/>
                            </p:stCondLst>
                            <p:childTnLst>
                              <p:par>
                                <p:cTn id="17" presetID="18" presetClass="entr" presetSubtype="12" fill="hold" grpId="0" nodeType="afterEffect">
                                  <p:stCondLst>
                                    <p:cond delay="0"/>
                                  </p:stCondLst>
                                  <p:childTnLst>
                                    <p:set>
                                      <p:cBhvr>
                                        <p:cTn id="18" dur="1" fill="hold">
                                          <p:stCondLst>
                                            <p:cond delay="0"/>
                                          </p:stCondLst>
                                        </p:cTn>
                                        <p:tgtEl>
                                          <p:spTgt spid="41987">
                                            <p:txEl>
                                              <p:pRg st="1" end="1"/>
                                            </p:txEl>
                                          </p:spTgt>
                                        </p:tgtEl>
                                        <p:attrNameLst>
                                          <p:attrName>style.visibility</p:attrName>
                                        </p:attrNameLst>
                                      </p:cBhvr>
                                      <p:to>
                                        <p:strVal val="visible"/>
                                      </p:to>
                                    </p:set>
                                    <p:animEffect transition="in" filter="strips(downLeft)">
                                      <p:cBhvr>
                                        <p:cTn id="19" dur="500"/>
                                        <p:tgtEl>
                                          <p:spTgt spid="41987">
                                            <p:txEl>
                                              <p:pRg st="1" end="1"/>
                                            </p:txEl>
                                          </p:spTgt>
                                        </p:tgtEl>
                                      </p:cBhvr>
                                    </p:animEffect>
                                  </p:childTnLst>
                                </p:cTn>
                              </p:par>
                            </p:childTnLst>
                          </p:cTn>
                        </p:par>
                        <p:par>
                          <p:cTn id="20" fill="hold">
                            <p:stCondLst>
                              <p:cond delay="3000"/>
                            </p:stCondLst>
                            <p:childTnLst>
                              <p:par>
                                <p:cTn id="21" presetID="18" presetClass="entr" presetSubtype="12" fill="hold" grpId="0" nodeType="afterEffect">
                                  <p:stCondLst>
                                    <p:cond delay="0"/>
                                  </p:stCondLst>
                                  <p:childTnLst>
                                    <p:set>
                                      <p:cBhvr>
                                        <p:cTn id="22" dur="1" fill="hold">
                                          <p:stCondLst>
                                            <p:cond delay="0"/>
                                          </p:stCondLst>
                                        </p:cTn>
                                        <p:tgtEl>
                                          <p:spTgt spid="41987">
                                            <p:txEl>
                                              <p:pRg st="2" end="2"/>
                                            </p:txEl>
                                          </p:spTgt>
                                        </p:tgtEl>
                                        <p:attrNameLst>
                                          <p:attrName>style.visibility</p:attrName>
                                        </p:attrNameLst>
                                      </p:cBhvr>
                                      <p:to>
                                        <p:strVal val="visible"/>
                                      </p:to>
                                    </p:set>
                                    <p:animEffect transition="in" filter="strips(downLeft)">
                                      <p:cBhvr>
                                        <p:cTn id="23" dur="500"/>
                                        <p:tgtEl>
                                          <p:spTgt spid="41987">
                                            <p:txEl>
                                              <p:pRg st="2" end="2"/>
                                            </p:txEl>
                                          </p:spTgt>
                                        </p:tgtEl>
                                      </p:cBhvr>
                                    </p:animEffect>
                                  </p:childTnLst>
                                </p:cTn>
                              </p:par>
                            </p:childTnLst>
                          </p:cTn>
                        </p:par>
                        <p:par>
                          <p:cTn id="24" fill="hold">
                            <p:stCondLst>
                              <p:cond delay="3500"/>
                            </p:stCondLst>
                            <p:childTnLst>
                              <p:par>
                                <p:cTn id="25" presetID="18" presetClass="entr" presetSubtype="12" fill="hold" grpId="0" nodeType="afterEffect">
                                  <p:stCondLst>
                                    <p:cond delay="0"/>
                                  </p:stCondLst>
                                  <p:childTnLst>
                                    <p:set>
                                      <p:cBhvr>
                                        <p:cTn id="26" dur="1" fill="hold">
                                          <p:stCondLst>
                                            <p:cond delay="0"/>
                                          </p:stCondLst>
                                        </p:cTn>
                                        <p:tgtEl>
                                          <p:spTgt spid="41987">
                                            <p:txEl>
                                              <p:pRg st="3" end="3"/>
                                            </p:txEl>
                                          </p:spTgt>
                                        </p:tgtEl>
                                        <p:attrNameLst>
                                          <p:attrName>style.visibility</p:attrName>
                                        </p:attrNameLst>
                                      </p:cBhvr>
                                      <p:to>
                                        <p:strVal val="visible"/>
                                      </p:to>
                                    </p:set>
                                    <p:animEffect transition="in" filter="strips(downLeft)">
                                      <p:cBhvr>
                                        <p:cTn id="27" dur="500"/>
                                        <p:tgtEl>
                                          <p:spTgt spid="41987">
                                            <p:txEl>
                                              <p:pRg st="3" end="3"/>
                                            </p:txEl>
                                          </p:spTgt>
                                        </p:tgtEl>
                                      </p:cBhvr>
                                    </p:animEffect>
                                  </p:childTnLst>
                                </p:cTn>
                              </p:par>
                            </p:childTnLst>
                          </p:cTn>
                        </p:par>
                        <p:par>
                          <p:cTn id="28" fill="hold">
                            <p:stCondLst>
                              <p:cond delay="4000"/>
                            </p:stCondLst>
                            <p:childTnLst>
                              <p:par>
                                <p:cTn id="29" presetID="18" presetClass="entr" presetSubtype="12" fill="hold" grpId="0" nodeType="afterEffect">
                                  <p:stCondLst>
                                    <p:cond delay="0"/>
                                  </p:stCondLst>
                                  <p:childTnLst>
                                    <p:set>
                                      <p:cBhvr>
                                        <p:cTn id="30" dur="1" fill="hold">
                                          <p:stCondLst>
                                            <p:cond delay="0"/>
                                          </p:stCondLst>
                                        </p:cTn>
                                        <p:tgtEl>
                                          <p:spTgt spid="41987">
                                            <p:txEl>
                                              <p:pRg st="4" end="4"/>
                                            </p:txEl>
                                          </p:spTgt>
                                        </p:tgtEl>
                                        <p:attrNameLst>
                                          <p:attrName>style.visibility</p:attrName>
                                        </p:attrNameLst>
                                      </p:cBhvr>
                                      <p:to>
                                        <p:strVal val="visible"/>
                                      </p:to>
                                    </p:set>
                                    <p:animEffect transition="in" filter="strips(downLeft)">
                                      <p:cBhvr>
                                        <p:cTn id="31" dur="500"/>
                                        <p:tgtEl>
                                          <p:spTgt spid="41987">
                                            <p:txEl>
                                              <p:pRg st="4" end="4"/>
                                            </p:txEl>
                                          </p:spTgt>
                                        </p:tgtEl>
                                      </p:cBhvr>
                                    </p:animEffect>
                                  </p:childTnLst>
                                </p:cTn>
                              </p:par>
                            </p:childTnLst>
                          </p:cTn>
                        </p:par>
                        <p:par>
                          <p:cTn id="32" fill="hold">
                            <p:stCondLst>
                              <p:cond delay="4500"/>
                            </p:stCondLst>
                            <p:childTnLst>
                              <p:par>
                                <p:cTn id="33" presetID="18" presetClass="entr" presetSubtype="12" fill="hold" grpId="0" nodeType="afterEffect">
                                  <p:stCondLst>
                                    <p:cond delay="0"/>
                                  </p:stCondLst>
                                  <p:childTnLst>
                                    <p:set>
                                      <p:cBhvr>
                                        <p:cTn id="34" dur="1" fill="hold">
                                          <p:stCondLst>
                                            <p:cond delay="0"/>
                                          </p:stCondLst>
                                        </p:cTn>
                                        <p:tgtEl>
                                          <p:spTgt spid="41987">
                                            <p:txEl>
                                              <p:pRg st="5" end="5"/>
                                            </p:txEl>
                                          </p:spTgt>
                                        </p:tgtEl>
                                        <p:attrNameLst>
                                          <p:attrName>style.visibility</p:attrName>
                                        </p:attrNameLst>
                                      </p:cBhvr>
                                      <p:to>
                                        <p:strVal val="visible"/>
                                      </p:to>
                                    </p:set>
                                    <p:animEffect transition="in" filter="strips(downLeft)">
                                      <p:cBhvr>
                                        <p:cTn id="35" dur="500"/>
                                        <p:tgtEl>
                                          <p:spTgt spid="41987">
                                            <p:txEl>
                                              <p:pRg st="5" end="5"/>
                                            </p:txEl>
                                          </p:spTgt>
                                        </p:tgtEl>
                                      </p:cBhvr>
                                    </p:animEffect>
                                  </p:childTnLst>
                                </p:cTn>
                              </p:par>
                            </p:childTnLst>
                          </p:cTn>
                        </p:par>
                        <p:par>
                          <p:cTn id="36" fill="hold">
                            <p:stCondLst>
                              <p:cond delay="5000"/>
                            </p:stCondLst>
                            <p:childTnLst>
                              <p:par>
                                <p:cTn id="37" presetID="18" presetClass="entr" presetSubtype="12" fill="hold" grpId="0" nodeType="afterEffect">
                                  <p:stCondLst>
                                    <p:cond delay="0"/>
                                  </p:stCondLst>
                                  <p:childTnLst>
                                    <p:set>
                                      <p:cBhvr>
                                        <p:cTn id="38" dur="1" fill="hold">
                                          <p:stCondLst>
                                            <p:cond delay="0"/>
                                          </p:stCondLst>
                                        </p:cTn>
                                        <p:tgtEl>
                                          <p:spTgt spid="41987">
                                            <p:txEl>
                                              <p:pRg st="6" end="6"/>
                                            </p:txEl>
                                          </p:spTgt>
                                        </p:tgtEl>
                                        <p:attrNameLst>
                                          <p:attrName>style.visibility</p:attrName>
                                        </p:attrNameLst>
                                      </p:cBhvr>
                                      <p:to>
                                        <p:strVal val="visible"/>
                                      </p:to>
                                    </p:set>
                                    <p:animEffect transition="in" filter="strips(downLeft)">
                                      <p:cBhvr>
                                        <p:cTn id="39" dur="500"/>
                                        <p:tgtEl>
                                          <p:spTgt spid="41987">
                                            <p:txEl>
                                              <p:pRg st="6" end="6"/>
                                            </p:txEl>
                                          </p:spTgt>
                                        </p:tgtEl>
                                      </p:cBhvr>
                                    </p:animEffect>
                                  </p:childTnLst>
                                </p:cTn>
                              </p:par>
                            </p:childTnLst>
                          </p:cTn>
                        </p:par>
                        <p:par>
                          <p:cTn id="40" fill="hold">
                            <p:stCondLst>
                              <p:cond delay="5500"/>
                            </p:stCondLst>
                            <p:childTnLst>
                              <p:par>
                                <p:cTn id="41" presetID="18" presetClass="entr" presetSubtype="12" fill="hold" grpId="0" nodeType="afterEffect">
                                  <p:stCondLst>
                                    <p:cond delay="0"/>
                                  </p:stCondLst>
                                  <p:childTnLst>
                                    <p:set>
                                      <p:cBhvr>
                                        <p:cTn id="42" dur="1" fill="hold">
                                          <p:stCondLst>
                                            <p:cond delay="0"/>
                                          </p:stCondLst>
                                        </p:cTn>
                                        <p:tgtEl>
                                          <p:spTgt spid="41987">
                                            <p:txEl>
                                              <p:pRg st="7" end="7"/>
                                            </p:txEl>
                                          </p:spTgt>
                                        </p:tgtEl>
                                        <p:attrNameLst>
                                          <p:attrName>style.visibility</p:attrName>
                                        </p:attrNameLst>
                                      </p:cBhvr>
                                      <p:to>
                                        <p:strVal val="visible"/>
                                      </p:to>
                                    </p:set>
                                    <p:animEffect transition="in" filter="strips(downLeft)">
                                      <p:cBhvr>
                                        <p:cTn id="43" dur="500"/>
                                        <p:tgtEl>
                                          <p:spTgt spid="41987">
                                            <p:txEl>
                                              <p:pRg st="7" end="7"/>
                                            </p:txEl>
                                          </p:spTgt>
                                        </p:tgtEl>
                                      </p:cBhvr>
                                    </p:animEffect>
                                  </p:childTnLst>
                                </p:cTn>
                              </p:par>
                            </p:childTnLst>
                          </p:cTn>
                        </p:par>
                        <p:par>
                          <p:cTn id="44" fill="hold">
                            <p:stCondLst>
                              <p:cond delay="6000"/>
                            </p:stCondLst>
                            <p:childTnLst>
                              <p:par>
                                <p:cTn id="45" presetID="18" presetClass="entr" presetSubtype="12" fill="hold" grpId="0" nodeType="afterEffect">
                                  <p:stCondLst>
                                    <p:cond delay="0"/>
                                  </p:stCondLst>
                                  <p:childTnLst>
                                    <p:set>
                                      <p:cBhvr>
                                        <p:cTn id="46" dur="1" fill="hold">
                                          <p:stCondLst>
                                            <p:cond delay="0"/>
                                          </p:stCondLst>
                                        </p:cTn>
                                        <p:tgtEl>
                                          <p:spTgt spid="41987">
                                            <p:txEl>
                                              <p:pRg st="8" end="8"/>
                                            </p:txEl>
                                          </p:spTgt>
                                        </p:tgtEl>
                                        <p:attrNameLst>
                                          <p:attrName>style.visibility</p:attrName>
                                        </p:attrNameLst>
                                      </p:cBhvr>
                                      <p:to>
                                        <p:strVal val="visible"/>
                                      </p:to>
                                    </p:set>
                                    <p:animEffect transition="in" filter="strips(downLeft)">
                                      <p:cBhvr>
                                        <p:cTn id="47" dur="500"/>
                                        <p:tgtEl>
                                          <p:spTgt spid="41987">
                                            <p:txEl>
                                              <p:pRg st="8" end="8"/>
                                            </p:txEl>
                                          </p:spTgt>
                                        </p:tgtEl>
                                      </p:cBhvr>
                                    </p:animEffect>
                                  </p:childTnLst>
                                </p:cTn>
                              </p:par>
                            </p:childTnLst>
                          </p:cTn>
                        </p:par>
                        <p:par>
                          <p:cTn id="48" fill="hold">
                            <p:stCondLst>
                              <p:cond delay="6500"/>
                            </p:stCondLst>
                            <p:childTnLst>
                              <p:par>
                                <p:cTn id="49" presetID="18" presetClass="entr" presetSubtype="12" fill="hold" grpId="0" nodeType="afterEffect">
                                  <p:stCondLst>
                                    <p:cond delay="0"/>
                                  </p:stCondLst>
                                  <p:childTnLst>
                                    <p:set>
                                      <p:cBhvr>
                                        <p:cTn id="50" dur="1" fill="hold">
                                          <p:stCondLst>
                                            <p:cond delay="0"/>
                                          </p:stCondLst>
                                        </p:cTn>
                                        <p:tgtEl>
                                          <p:spTgt spid="41987">
                                            <p:txEl>
                                              <p:pRg st="9" end="9"/>
                                            </p:txEl>
                                          </p:spTgt>
                                        </p:tgtEl>
                                        <p:attrNameLst>
                                          <p:attrName>style.visibility</p:attrName>
                                        </p:attrNameLst>
                                      </p:cBhvr>
                                      <p:to>
                                        <p:strVal val="visible"/>
                                      </p:to>
                                    </p:set>
                                    <p:animEffect transition="in" filter="strips(downLeft)">
                                      <p:cBhvr>
                                        <p:cTn id="51" dur="500"/>
                                        <p:tgtEl>
                                          <p:spTgt spid="41987">
                                            <p:txEl>
                                              <p:pRg st="9" end="9"/>
                                            </p:txEl>
                                          </p:spTgt>
                                        </p:tgtEl>
                                      </p:cBhvr>
                                    </p:animEffect>
                                  </p:childTnLst>
                                </p:cTn>
                              </p:par>
                            </p:childTnLst>
                          </p:cTn>
                        </p:par>
                        <p:par>
                          <p:cTn id="52" fill="hold">
                            <p:stCondLst>
                              <p:cond delay="7000"/>
                            </p:stCondLst>
                            <p:childTnLst>
                              <p:par>
                                <p:cTn id="53" presetID="5" presetClass="entr" presetSubtype="10" fill="hold" nodeType="afterEffect">
                                  <p:stCondLst>
                                    <p:cond delay="0"/>
                                  </p:stCondLst>
                                  <p:childTnLst>
                                    <p:set>
                                      <p:cBhvr>
                                        <p:cTn id="54" dur="1" fill="hold">
                                          <p:stCondLst>
                                            <p:cond delay="0"/>
                                          </p:stCondLst>
                                        </p:cTn>
                                        <p:tgtEl>
                                          <p:spTgt spid="42000"/>
                                        </p:tgtEl>
                                        <p:attrNameLst>
                                          <p:attrName>style.visibility</p:attrName>
                                        </p:attrNameLst>
                                      </p:cBhvr>
                                      <p:to>
                                        <p:strVal val="visible"/>
                                      </p:to>
                                    </p:set>
                                    <p:animEffect transition="in" filter="checkerboard(across)">
                                      <p:cBhvr>
                                        <p:cTn id="55" dur="500"/>
                                        <p:tgtEl>
                                          <p:spTgt spid="42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547813" y="304800"/>
            <a:ext cx="7594600" cy="1143000"/>
          </a:xfrm>
        </p:spPr>
        <p:txBody>
          <a:bodyPr/>
          <a:lstStyle/>
          <a:p>
            <a:pPr eaLnBrk="1" hangingPunct="1"/>
            <a:r>
              <a:rPr lang="ru-RU" b="1" smtClean="0"/>
              <a:t>Как запомнить число </a:t>
            </a:r>
            <a:r>
              <a:rPr lang="ru-RU" sz="4800" b="1" smtClean="0">
                <a:sym typeface="Symbol" pitchFamily="18" charset="2"/>
              </a:rPr>
              <a:t>?</a:t>
            </a:r>
          </a:p>
        </p:txBody>
      </p:sp>
      <p:sp>
        <p:nvSpPr>
          <p:cNvPr id="59395" name="Rectangle 3"/>
          <p:cNvSpPr>
            <a:spLocks noGrp="1" noChangeArrowheads="1"/>
          </p:cNvSpPr>
          <p:nvPr>
            <p:ph type="body" idx="1"/>
          </p:nvPr>
        </p:nvSpPr>
        <p:spPr>
          <a:xfrm>
            <a:off x="1331913" y="1981200"/>
            <a:ext cx="7810500" cy="4876800"/>
          </a:xfrm>
        </p:spPr>
        <p:txBody>
          <a:bodyPr/>
          <a:lstStyle/>
          <a:p>
            <a:pPr eaLnBrk="1" hangingPunct="1">
              <a:lnSpc>
                <a:spcPct val="80000"/>
              </a:lnSpc>
              <a:buFontTx/>
              <a:buNone/>
            </a:pPr>
            <a:r>
              <a:rPr lang="ru-RU" sz="2400" smtClean="0"/>
              <a:t>     </a:t>
            </a:r>
            <a:r>
              <a:rPr lang="ru-RU" sz="2800" smtClean="0">
                <a:solidFill>
                  <a:srgbClr val="6600CC"/>
                </a:solidFill>
              </a:rPr>
              <a:t>Гордый Рим трубил победу</a:t>
            </a:r>
            <a:br>
              <a:rPr lang="ru-RU" sz="2800" smtClean="0">
                <a:solidFill>
                  <a:srgbClr val="6600CC"/>
                </a:solidFill>
              </a:rPr>
            </a:br>
            <a:r>
              <a:rPr lang="ru-RU" sz="2800" smtClean="0">
                <a:solidFill>
                  <a:srgbClr val="6600CC"/>
                </a:solidFill>
              </a:rPr>
              <a:t>Над твердыней Сиракуз;</a:t>
            </a:r>
            <a:br>
              <a:rPr lang="ru-RU" sz="2800" smtClean="0">
                <a:solidFill>
                  <a:srgbClr val="6600CC"/>
                </a:solidFill>
              </a:rPr>
            </a:br>
            <a:r>
              <a:rPr lang="ru-RU" sz="2800" smtClean="0">
                <a:solidFill>
                  <a:srgbClr val="6600CC"/>
                </a:solidFill>
              </a:rPr>
              <a:t>Но трудами Архимеда</a:t>
            </a:r>
            <a:br>
              <a:rPr lang="ru-RU" sz="2800" smtClean="0">
                <a:solidFill>
                  <a:srgbClr val="6600CC"/>
                </a:solidFill>
              </a:rPr>
            </a:br>
            <a:r>
              <a:rPr lang="ru-RU" sz="2800" smtClean="0">
                <a:solidFill>
                  <a:srgbClr val="6600CC"/>
                </a:solidFill>
              </a:rPr>
              <a:t>Много больше я горжусь.</a:t>
            </a:r>
            <a:br>
              <a:rPr lang="ru-RU" sz="2800" smtClean="0">
                <a:solidFill>
                  <a:srgbClr val="6600CC"/>
                </a:solidFill>
              </a:rPr>
            </a:br>
            <a:r>
              <a:rPr lang="ru-RU" sz="2800" smtClean="0">
                <a:solidFill>
                  <a:srgbClr val="6600CC"/>
                </a:solidFill>
              </a:rPr>
              <a:t>Надо нынче нам заняться,</a:t>
            </a:r>
            <a:br>
              <a:rPr lang="ru-RU" sz="2800" smtClean="0">
                <a:solidFill>
                  <a:srgbClr val="6600CC"/>
                </a:solidFill>
              </a:rPr>
            </a:br>
            <a:r>
              <a:rPr lang="ru-RU" sz="2800" smtClean="0">
                <a:solidFill>
                  <a:srgbClr val="6600CC"/>
                </a:solidFill>
              </a:rPr>
              <a:t>Оказать старинке честь,</a:t>
            </a:r>
            <a:br>
              <a:rPr lang="ru-RU" sz="2800" smtClean="0">
                <a:solidFill>
                  <a:srgbClr val="6600CC"/>
                </a:solidFill>
              </a:rPr>
            </a:br>
            <a:r>
              <a:rPr lang="ru-RU" sz="2800" smtClean="0">
                <a:solidFill>
                  <a:srgbClr val="6600CC"/>
                </a:solidFill>
              </a:rPr>
              <a:t>Чтобы нам не ошибаться,</a:t>
            </a:r>
            <a:br>
              <a:rPr lang="ru-RU" sz="2800" smtClean="0">
                <a:solidFill>
                  <a:srgbClr val="6600CC"/>
                </a:solidFill>
              </a:rPr>
            </a:br>
            <a:r>
              <a:rPr lang="ru-RU" sz="2800" smtClean="0">
                <a:solidFill>
                  <a:srgbClr val="6600CC"/>
                </a:solidFill>
              </a:rPr>
              <a:t>Чтоб окружность верно счесть,</a:t>
            </a:r>
            <a:br>
              <a:rPr lang="ru-RU" sz="2800" smtClean="0">
                <a:solidFill>
                  <a:srgbClr val="6600CC"/>
                </a:solidFill>
              </a:rPr>
            </a:br>
            <a:r>
              <a:rPr lang="ru-RU" sz="2800" smtClean="0">
                <a:solidFill>
                  <a:srgbClr val="6600CC"/>
                </a:solidFill>
              </a:rPr>
              <a:t>Надо только постараться,</a:t>
            </a:r>
            <a:br>
              <a:rPr lang="ru-RU" sz="2800" smtClean="0">
                <a:solidFill>
                  <a:srgbClr val="6600CC"/>
                </a:solidFill>
              </a:rPr>
            </a:br>
            <a:r>
              <a:rPr lang="ru-RU" sz="2800" smtClean="0">
                <a:solidFill>
                  <a:srgbClr val="6600CC"/>
                </a:solidFill>
              </a:rPr>
              <a:t>И запомнить все как есть</a:t>
            </a:r>
            <a:br>
              <a:rPr lang="ru-RU" sz="2800" smtClean="0">
                <a:solidFill>
                  <a:srgbClr val="6600CC"/>
                </a:solidFill>
              </a:rPr>
            </a:br>
            <a:r>
              <a:rPr lang="ru-RU" sz="2800" smtClean="0">
                <a:solidFill>
                  <a:srgbClr val="6600CC"/>
                </a:solidFill>
              </a:rPr>
              <a:t>Три — четырнадцать —</a:t>
            </a:r>
            <a:br>
              <a:rPr lang="ru-RU" sz="2800" smtClean="0">
                <a:solidFill>
                  <a:srgbClr val="6600CC"/>
                </a:solidFill>
              </a:rPr>
            </a:br>
            <a:r>
              <a:rPr lang="ru-RU" sz="2800" smtClean="0">
                <a:solidFill>
                  <a:srgbClr val="6600CC"/>
                </a:solidFill>
              </a:rPr>
              <a:t>пятнадцать — девяносто два и шесть!</a:t>
            </a:r>
          </a:p>
          <a:p>
            <a:pPr eaLnBrk="1" hangingPunct="1">
              <a:lnSpc>
                <a:spcPct val="80000"/>
              </a:lnSpc>
              <a:buFontTx/>
              <a:buNone/>
            </a:pPr>
            <a:r>
              <a:rPr lang="ru-RU" sz="1600" smtClean="0">
                <a:solidFill>
                  <a:schemeClr val="tx2"/>
                </a:solidFill>
              </a:rPr>
              <a:t>                                  (С. Бобров «Волшебный двурог»)</a:t>
            </a:r>
          </a:p>
          <a:p>
            <a:pPr eaLnBrk="1" hangingPunct="1">
              <a:lnSpc>
                <a:spcPct val="80000"/>
              </a:lnSpc>
            </a:pPr>
            <a:endParaRPr lang="ru-RU" sz="1600" smtClean="0">
              <a:solidFill>
                <a:schemeClr val="tx2"/>
              </a:solidFill>
            </a:endParaRPr>
          </a:p>
        </p:txBody>
      </p:sp>
      <p:pic>
        <p:nvPicPr>
          <p:cNvPr id="59396" name="Picture 4" descr="пи"/>
          <p:cNvPicPr>
            <a:picLocks noChangeAspect="1" noChangeArrowheads="1" noCrop="1"/>
          </p:cNvPicPr>
          <p:nvPr/>
        </p:nvPicPr>
        <p:blipFill>
          <a:blip r:embed="rId2" cstate="print"/>
          <a:srcRect/>
          <a:stretch>
            <a:fillRect/>
          </a:stretch>
        </p:blipFill>
        <p:spPr bwMode="auto">
          <a:xfrm>
            <a:off x="6372225" y="2636838"/>
            <a:ext cx="2227263" cy="1835150"/>
          </a:xfrm>
          <a:prstGeom prst="rect">
            <a:avLst/>
          </a:prstGeom>
          <a:noFill/>
          <a:ln w="9525">
            <a:noFill/>
            <a:miter lim="800000"/>
            <a:headEnd/>
            <a:tailEnd/>
          </a:ln>
        </p:spPr>
      </p:pic>
      <p:sp>
        <p:nvSpPr>
          <p:cNvPr id="15365" name="Rectangle 5"/>
          <p:cNvSpPr>
            <a:spLocks noChangeArrowheads="1"/>
          </p:cNvSpPr>
          <p:nvPr/>
        </p:nvSpPr>
        <p:spPr bwMode="auto">
          <a:xfrm>
            <a:off x="468313" y="220503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15366" name="Picture 6" descr="MMj01782990000[1]"/>
          <p:cNvPicPr>
            <a:picLocks noChangeAspect="1" noChangeArrowheads="1" noCrop="1"/>
          </p:cNvPicPr>
          <p:nvPr/>
        </p:nvPicPr>
        <p:blipFill>
          <a:blip r:embed="rId3" cstate="print"/>
          <a:srcRect/>
          <a:stretch>
            <a:fillRect/>
          </a:stretch>
        </p:blipFill>
        <p:spPr bwMode="auto">
          <a:xfrm>
            <a:off x="395288" y="1989138"/>
            <a:ext cx="647700" cy="720725"/>
          </a:xfrm>
          <a:prstGeom prst="rect">
            <a:avLst/>
          </a:prstGeom>
          <a:noFill/>
          <a:ln w="9525">
            <a:noFill/>
            <a:miter lim="800000"/>
            <a:headEnd/>
            <a:tailEnd/>
          </a:ln>
        </p:spPr>
      </p:pic>
      <p:pic>
        <p:nvPicPr>
          <p:cNvPr id="15367" name="Picture 7" descr="CG11"/>
          <p:cNvPicPr>
            <a:picLocks noChangeAspect="1" noChangeArrowheads="1" noCrop="1"/>
          </p:cNvPicPr>
          <p:nvPr/>
        </p:nvPicPr>
        <p:blipFill>
          <a:blip r:embed="rId4" cstate="print"/>
          <a:srcRect/>
          <a:stretch>
            <a:fillRect/>
          </a:stretch>
        </p:blipFill>
        <p:spPr bwMode="auto">
          <a:xfrm>
            <a:off x="395288" y="3716338"/>
            <a:ext cx="649287" cy="649287"/>
          </a:xfrm>
          <a:prstGeom prst="rect">
            <a:avLst/>
          </a:prstGeom>
          <a:noFill/>
          <a:ln w="9525">
            <a:noFill/>
            <a:miter lim="800000"/>
            <a:headEnd/>
            <a:tailEnd/>
          </a:ln>
        </p:spPr>
      </p:pic>
      <p:pic>
        <p:nvPicPr>
          <p:cNvPr id="15368" name="Picture 8" descr="MMj01783000000[1]"/>
          <p:cNvPicPr>
            <a:picLocks noChangeAspect="1" noChangeArrowheads="1" noCrop="1"/>
          </p:cNvPicPr>
          <p:nvPr/>
        </p:nvPicPr>
        <p:blipFill>
          <a:blip r:embed="rId5" cstate="print"/>
          <a:srcRect/>
          <a:stretch>
            <a:fillRect/>
          </a:stretch>
        </p:blipFill>
        <p:spPr bwMode="auto">
          <a:xfrm>
            <a:off x="395288" y="5445125"/>
            <a:ext cx="647700" cy="720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9396"/>
                                        </p:tgtEl>
                                        <p:attrNameLst>
                                          <p:attrName>style.visibility</p:attrName>
                                        </p:attrNameLst>
                                      </p:cBhvr>
                                      <p:to>
                                        <p:strVal val="visible"/>
                                      </p:to>
                                    </p:set>
                                  </p:childTnLst>
                                </p:cTn>
                              </p:par>
                            </p:childTnLst>
                          </p:cTn>
                        </p:par>
                        <p:par>
                          <p:cTn id="7" fill="hold">
                            <p:stCondLst>
                              <p:cond delay="0"/>
                            </p:stCondLst>
                            <p:childTnLst>
                              <p:par>
                                <p:cTn id="8" presetID="16" presetClass="entr" presetSubtype="26" fill="hold" grpId="0" nodeType="afterEffect">
                                  <p:stCondLst>
                                    <p:cond delay="0"/>
                                  </p:stCondLst>
                                  <p:childTnLst>
                                    <p:set>
                                      <p:cBhvr>
                                        <p:cTn id="9" dur="1" fill="hold">
                                          <p:stCondLst>
                                            <p:cond delay="0"/>
                                          </p:stCondLst>
                                        </p:cTn>
                                        <p:tgtEl>
                                          <p:spTgt spid="59394"/>
                                        </p:tgtEl>
                                        <p:attrNameLst>
                                          <p:attrName>style.visibility</p:attrName>
                                        </p:attrNameLst>
                                      </p:cBhvr>
                                      <p:to>
                                        <p:strVal val="visible"/>
                                      </p:to>
                                    </p:set>
                                    <p:animEffect transition="in" filter="barn(inHorizontal)">
                                      <p:cBhvr>
                                        <p:cTn id="10" dur="500"/>
                                        <p:tgtEl>
                                          <p:spTgt spid="5939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9395">
                                            <p:txEl>
                                              <p:pRg st="0" end="0"/>
                                            </p:txEl>
                                          </p:spTgt>
                                        </p:tgtEl>
                                        <p:attrNameLst>
                                          <p:attrName>style.visibility</p:attrName>
                                        </p:attrNameLst>
                                      </p:cBhvr>
                                      <p:to>
                                        <p:strVal val="visible"/>
                                      </p:to>
                                    </p:set>
                                    <p:animEffect transition="in" filter="strips(downLeft)">
                                      <p:cBhvr>
                                        <p:cTn id="14" dur="500"/>
                                        <p:tgtEl>
                                          <p:spTgt spid="59395">
                                            <p:txEl>
                                              <p:pRg st="0" end="0"/>
                                            </p:txEl>
                                          </p:spTgt>
                                        </p:tgtEl>
                                      </p:cBhvr>
                                    </p:animEffect>
                                  </p:childTnLst>
                                </p:cTn>
                              </p:par>
                            </p:childTnLst>
                          </p:cTn>
                        </p:par>
                        <p:par>
                          <p:cTn id="15" fill="hold">
                            <p:stCondLst>
                              <p:cond delay="1000"/>
                            </p:stCondLst>
                            <p:childTnLst>
                              <p:par>
                                <p:cTn id="16" presetID="18" presetClass="entr" presetSubtype="12" fill="hold" grpId="0" nodeType="afterEffect">
                                  <p:stCondLst>
                                    <p:cond delay="0"/>
                                  </p:stCondLst>
                                  <p:childTnLst>
                                    <p:set>
                                      <p:cBhvr>
                                        <p:cTn id="17" dur="1" fill="hold">
                                          <p:stCondLst>
                                            <p:cond delay="0"/>
                                          </p:stCondLst>
                                        </p:cTn>
                                        <p:tgtEl>
                                          <p:spTgt spid="59395">
                                            <p:txEl>
                                              <p:pRg st="1" end="1"/>
                                            </p:txEl>
                                          </p:spTgt>
                                        </p:tgtEl>
                                        <p:attrNameLst>
                                          <p:attrName>style.visibility</p:attrName>
                                        </p:attrNameLst>
                                      </p:cBhvr>
                                      <p:to>
                                        <p:strVal val="visible"/>
                                      </p:to>
                                    </p:set>
                                    <p:animEffect transition="in" filter="strips(downLeft)">
                                      <p:cBhvr>
                                        <p:cTn id="18" dur="500"/>
                                        <p:tgtEl>
                                          <p:spTgt spid="593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5"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357438" y="285750"/>
            <a:ext cx="6400800" cy="4071938"/>
          </a:xfrm>
        </p:spPr>
        <p:txBody>
          <a:bodyPr>
            <a:normAutofit/>
          </a:bodyPr>
          <a:lstStyle/>
          <a:p>
            <a:pPr fontAlgn="auto">
              <a:spcAft>
                <a:spcPts val="0"/>
              </a:spcAft>
              <a:defRPr/>
            </a:pPr>
            <a:r>
              <a:rPr lang="ru-RU" sz="3200" dirty="0" smtClean="0"/>
              <a:t>Двадцать две совы скучали</a:t>
            </a:r>
            <a:br>
              <a:rPr lang="ru-RU" sz="3200" dirty="0" smtClean="0"/>
            </a:br>
            <a:r>
              <a:rPr lang="ru-RU" sz="3200" dirty="0" smtClean="0"/>
              <a:t>На больших сухих суках.</a:t>
            </a:r>
            <a:br>
              <a:rPr lang="ru-RU" sz="3200" dirty="0" smtClean="0"/>
            </a:br>
            <a:r>
              <a:rPr lang="ru-RU" sz="3200" dirty="0" smtClean="0"/>
              <a:t>Двадцать две совы мечтали</a:t>
            </a:r>
            <a:br>
              <a:rPr lang="ru-RU" sz="3200" dirty="0" smtClean="0"/>
            </a:br>
            <a:r>
              <a:rPr lang="ru-RU" sz="3200" dirty="0" smtClean="0"/>
              <a:t>О семи больших мышах,</a:t>
            </a:r>
            <a:br>
              <a:rPr lang="ru-RU" sz="3200" dirty="0" smtClean="0"/>
            </a:br>
            <a:r>
              <a:rPr lang="ru-RU" sz="3200" dirty="0" smtClean="0"/>
              <a:t>О мышах довольно юрких,</a:t>
            </a:r>
            <a:br>
              <a:rPr lang="ru-RU" sz="3200" dirty="0" smtClean="0"/>
            </a:br>
            <a:r>
              <a:rPr lang="ru-RU" sz="3200" dirty="0" smtClean="0"/>
              <a:t>В аккуратных серых шкурках.</a:t>
            </a:r>
            <a:br>
              <a:rPr lang="ru-RU" sz="3200" dirty="0" smtClean="0"/>
            </a:br>
            <a:r>
              <a:rPr lang="ru-RU" sz="3200" dirty="0" smtClean="0"/>
              <a:t>Слюнки капали с усов</a:t>
            </a:r>
            <a:br>
              <a:rPr lang="ru-RU" sz="3200" dirty="0" smtClean="0"/>
            </a:br>
            <a:r>
              <a:rPr lang="ru-RU" sz="3200" dirty="0" smtClean="0"/>
              <a:t>У огромных серых сов.</a:t>
            </a:r>
          </a:p>
        </p:txBody>
      </p:sp>
      <p:sp>
        <p:nvSpPr>
          <p:cNvPr id="3" name="Прямоугольник 2"/>
          <p:cNvSpPr/>
          <p:nvPr/>
        </p:nvSpPr>
        <p:spPr>
          <a:xfrm>
            <a:off x="642910" y="5286388"/>
            <a:ext cx="1168911" cy="923330"/>
          </a:xfrm>
          <a:prstGeom prst="rect">
            <a:avLst/>
          </a:prstGeom>
          <a:noFill/>
          <a:ln>
            <a:noFill/>
          </a:ln>
        </p:spPr>
        <p:txBody>
          <a:bodyPr wrap="none">
            <a:spAutoFit/>
          </a:bodyPr>
          <a:lstStyle/>
          <a:p>
            <a:pPr algn="ctr">
              <a:defRPr/>
            </a:pPr>
            <a:r>
              <a:rPr lang="ru-RU"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22</a:t>
            </a:r>
          </a:p>
        </p:txBody>
      </p:sp>
      <p:sp>
        <p:nvSpPr>
          <p:cNvPr id="4" name="Прямоугольник 3"/>
          <p:cNvSpPr/>
          <p:nvPr/>
        </p:nvSpPr>
        <p:spPr>
          <a:xfrm>
            <a:off x="1857356" y="5286388"/>
            <a:ext cx="463588" cy="923330"/>
          </a:xfrm>
          <a:prstGeom prst="rect">
            <a:avLst/>
          </a:prstGeom>
          <a:noFill/>
          <a:ln>
            <a:noFill/>
          </a:ln>
        </p:spPr>
        <p:txBody>
          <a:bodyPr>
            <a:spAutoFit/>
          </a:bodyPr>
          <a:lstStyle/>
          <a:p>
            <a:pPr algn="ctr">
              <a:defRPr/>
            </a:pPr>
            <a:r>
              <a:rPr lang="ru-RU"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p>
        </p:txBody>
      </p:sp>
      <p:sp>
        <p:nvSpPr>
          <p:cNvPr id="5" name="Прямоугольник 4"/>
          <p:cNvSpPr/>
          <p:nvPr/>
        </p:nvSpPr>
        <p:spPr>
          <a:xfrm>
            <a:off x="2357422" y="5286388"/>
            <a:ext cx="676787" cy="923330"/>
          </a:xfrm>
          <a:prstGeom prst="rect">
            <a:avLst/>
          </a:prstGeom>
          <a:noFill/>
          <a:ln>
            <a:noFill/>
          </a:ln>
        </p:spPr>
        <p:txBody>
          <a:bodyPr wrap="none">
            <a:spAutoFit/>
          </a:bodyPr>
          <a:lstStyle/>
          <a:p>
            <a:pPr algn="ctr">
              <a:defRPr/>
            </a:pPr>
            <a:r>
              <a:rPr lang="ru-RU"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7</a:t>
            </a:r>
          </a:p>
        </p:txBody>
      </p:sp>
      <p:sp>
        <p:nvSpPr>
          <p:cNvPr id="6" name="Прямоугольник 5"/>
          <p:cNvSpPr/>
          <p:nvPr/>
        </p:nvSpPr>
        <p:spPr>
          <a:xfrm>
            <a:off x="2928926" y="5286388"/>
            <a:ext cx="785792" cy="923330"/>
          </a:xfrm>
          <a:prstGeom prst="rect">
            <a:avLst/>
          </a:prstGeom>
          <a:noFill/>
          <a:ln>
            <a:noFill/>
          </a:ln>
        </p:spPr>
        <p:txBody>
          <a:bodyPr wrap="none">
            <a:spAutoFit/>
          </a:bodyPr>
          <a:lstStyle/>
          <a:p>
            <a:pPr algn="ctr">
              <a:defRPr/>
            </a:pPr>
            <a:r>
              <a:rPr lang="ru-RU"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p>
        </p:txBody>
      </p:sp>
      <p:sp>
        <p:nvSpPr>
          <p:cNvPr id="7" name="Прямоугольник 6"/>
          <p:cNvSpPr/>
          <p:nvPr/>
        </p:nvSpPr>
        <p:spPr>
          <a:xfrm>
            <a:off x="3786182" y="5286388"/>
            <a:ext cx="2661306" cy="923330"/>
          </a:xfrm>
          <a:prstGeom prst="rect">
            <a:avLst/>
          </a:prstGeom>
          <a:noFill/>
          <a:ln>
            <a:noFill/>
          </a:ln>
        </p:spPr>
        <p:txBody>
          <a:bodyPr wrap="none">
            <a:spAutoFit/>
          </a:bodyPr>
          <a:lstStyle/>
          <a:p>
            <a:pPr algn="ctr">
              <a:defRPr/>
            </a:pPr>
            <a:r>
              <a:rPr lang="ru-RU"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3,14…</a:t>
            </a:r>
          </a:p>
        </p:txBody>
      </p:sp>
      <p:pic>
        <p:nvPicPr>
          <p:cNvPr id="9" name="Рисунок 8" descr="мышь.jpeg"/>
          <p:cNvPicPr>
            <a:picLocks noChangeAspect="1"/>
          </p:cNvPicPr>
          <p:nvPr/>
        </p:nvPicPr>
        <p:blipFill>
          <a:blip r:embed="rId2" cstate="print"/>
          <a:srcRect l="11327" t="6250" r="9395" b="24998"/>
          <a:stretch>
            <a:fillRect/>
          </a:stretch>
        </p:blipFill>
        <p:spPr bwMode="auto">
          <a:xfrm>
            <a:off x="6929438" y="3571875"/>
            <a:ext cx="1800225" cy="1571625"/>
          </a:xfrm>
          <a:prstGeom prst="rect">
            <a:avLst/>
          </a:prstGeom>
          <a:noFill/>
          <a:ln w="9525">
            <a:noFill/>
            <a:miter lim="800000"/>
            <a:headEnd/>
            <a:tailEnd/>
          </a:ln>
        </p:spPr>
      </p:pic>
      <p:pic>
        <p:nvPicPr>
          <p:cNvPr id="8" name="Рисунок 7" descr="сова умная.jpg"/>
          <p:cNvPicPr>
            <a:picLocks noChangeAspect="1"/>
          </p:cNvPicPr>
          <p:nvPr/>
        </p:nvPicPr>
        <p:blipFill>
          <a:blip r:embed="rId3" cstate="print"/>
          <a:srcRect/>
          <a:stretch>
            <a:fillRect/>
          </a:stretch>
        </p:blipFill>
        <p:spPr bwMode="auto">
          <a:xfrm>
            <a:off x="285750" y="642938"/>
            <a:ext cx="2143125" cy="21431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02"/>
                                        </p:tgtEl>
                                        <p:attrNameLst>
                                          <p:attrName>style.visibility</p:attrName>
                                        </p:attrNameLst>
                                      </p:cBhvr>
                                      <p:to>
                                        <p:strVal val="visible"/>
                                      </p:to>
                                    </p:set>
                                    <p:anim calcmode="discrete" valueType="clr">
                                      <p:cBhvr override="childStyle">
                                        <p:cTn id="7" dur="80"/>
                                        <p:tgtEl>
                                          <p:spTgt spid="5120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02"/>
                                        </p:tgtEl>
                                        <p:attrNameLst>
                                          <p:attrName>fillcolor</p:attrName>
                                        </p:attrNameLst>
                                      </p:cBhvr>
                                      <p:tavLst>
                                        <p:tav tm="0">
                                          <p:val>
                                            <p:clrVal>
                                              <a:schemeClr val="accent2"/>
                                            </p:clrVal>
                                          </p:val>
                                        </p:tav>
                                        <p:tav tm="50000">
                                          <p:val>
                                            <p:clrVal>
                                              <a:schemeClr val="hlink"/>
                                            </p:clrVal>
                                          </p:val>
                                        </p:tav>
                                      </p:tavLst>
                                    </p:anim>
                                    <p:set>
                                      <p:cBhvr>
                                        <p:cTn id="9" dur="80"/>
                                        <p:tgtEl>
                                          <p:spTgt spid="51202"/>
                                        </p:tgtEl>
                                        <p:attrNameLst>
                                          <p:attrName>fill.type</p:attrName>
                                        </p:attrNameLst>
                                      </p:cBhvr>
                                      <p:to>
                                        <p:strVal val="solid"/>
                                      </p:to>
                                    </p:set>
                                  </p:childTnLst>
                                </p:cTn>
                              </p:par>
                              <p:par>
                                <p:cTn id="10" presetID="21"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2000"/>
                                        <p:tgtEl>
                                          <p:spTgt spid="8"/>
                                        </p:tgtEl>
                                      </p:cBhvr>
                                    </p:animEffect>
                                  </p:childTnLst>
                                </p:cTn>
                              </p:par>
                            </p:childTnLst>
                          </p:cTn>
                        </p:par>
                        <p:par>
                          <p:cTn id="13" fill="hold">
                            <p:stCondLst>
                              <p:cond delay="6480"/>
                            </p:stCondLst>
                            <p:childTnLst>
                              <p:par>
                                <p:cTn id="14" presetID="4"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ox(in)">
                                      <p:cBhvr>
                                        <p:cTn id="16" dur="1000"/>
                                        <p:tgtEl>
                                          <p:spTgt spid="9"/>
                                        </p:tgtEl>
                                      </p:cBhvr>
                                    </p:animEffect>
                                  </p:childTnLst>
                                </p:cTn>
                              </p:par>
                            </p:childTnLst>
                          </p:cTn>
                        </p:par>
                        <p:par>
                          <p:cTn id="17" fill="hold">
                            <p:stCondLst>
                              <p:cond delay="7480"/>
                            </p:stCondLst>
                            <p:childTnLst>
                              <p:par>
                                <p:cTn id="18" presetID="3"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1000"/>
                                        <p:tgtEl>
                                          <p:spTgt spid="3"/>
                                        </p:tgtEl>
                                      </p:cBhvr>
                                    </p:animEffect>
                                  </p:childTnLst>
                                </p:cTn>
                              </p:par>
                            </p:childTnLst>
                          </p:cTn>
                        </p:par>
                        <p:par>
                          <p:cTn id="21" fill="hold">
                            <p:stCondLst>
                              <p:cond delay="8480"/>
                            </p:stCondLst>
                            <p:childTnLst>
                              <p:par>
                                <p:cTn id="22" presetID="39" presetClass="entr" presetSubtype="0" accel="10000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8980"/>
                            </p:stCondLst>
                            <p:childTnLst>
                              <p:par>
                                <p:cTn id="29" presetID="5" presetClass="entr" presetSubtype="10" fill="hold" nodeType="after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checkerboard(across)">
                                      <p:cBhvr>
                                        <p:cTn id="31" dur="1000"/>
                                        <p:tgtEl>
                                          <p:spTgt spid="4">
                                            <p:txEl>
                                              <p:pRg st="0" end="0"/>
                                            </p:txEl>
                                          </p:spTgt>
                                        </p:tgtEl>
                                      </p:cBhvr>
                                    </p:animEffect>
                                  </p:childTnLst>
                                </p:cTn>
                              </p:par>
                            </p:childTnLst>
                          </p:cTn>
                        </p:par>
                        <p:par>
                          <p:cTn id="32" fill="hold">
                            <p:stCondLst>
                              <p:cond delay="9980"/>
                            </p:stCondLst>
                            <p:childTnLst>
                              <p:par>
                                <p:cTn id="33" presetID="3" presetClass="entr" presetSubtype="10" fill="hold" nodeType="after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blinds(horizontal)">
                                      <p:cBhvr>
                                        <p:cTn id="35" dur="10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40" dur="100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100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42" dur="1000"/>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TextBox 176"/>
          <p:cNvSpPr txBox="1"/>
          <p:nvPr/>
        </p:nvSpPr>
        <p:spPr>
          <a:xfrm>
            <a:off x="-14251" y="1428736"/>
            <a:ext cx="9243941" cy="3046988"/>
          </a:xfrm>
          <a:prstGeom prst="rect">
            <a:avLst/>
          </a:prstGeom>
          <a:noFill/>
        </p:spPr>
        <p:txBody>
          <a:bodyPr wrap="none">
            <a:spAutoFit/>
          </a:bodyPr>
          <a:lstStyle/>
          <a:p>
            <a:pPr algn="ctr">
              <a:defRPr/>
            </a:pPr>
            <a:r>
              <a:rPr lang="ru-RU" sz="7200" b="1" dirty="0">
                <a:solidFill>
                  <a:srgbClr val="7030A0"/>
                </a:solidFill>
                <a:latin typeface="Monotype Corsiva" pitchFamily="66" charset="0"/>
              </a:rPr>
              <a:t>Мастер –класс</a:t>
            </a:r>
          </a:p>
          <a:p>
            <a:pPr algn="ctr">
              <a:defRPr/>
            </a:pPr>
            <a:endParaRPr lang="ru-RU" dirty="0">
              <a:latin typeface="Monotype Corsiva" pitchFamily="66" charset="0"/>
            </a:endParaRPr>
          </a:p>
          <a:p>
            <a:pPr algn="ctr">
              <a:defRPr/>
            </a:pPr>
            <a:r>
              <a:rPr lang="ru-MD" sz="4800" b="1" dirty="0">
                <a:solidFill>
                  <a:srgbClr val="FF0000"/>
                </a:solidFill>
                <a:latin typeface="Times New Roman" pitchFamily="18" charset="0"/>
                <a:cs typeface="Times New Roman" pitchFamily="18" charset="0"/>
              </a:rPr>
              <a:t>«Лишь знанием движется век,</a:t>
            </a:r>
            <a:endParaRPr lang="ru-RU" sz="4800" b="1" dirty="0">
              <a:solidFill>
                <a:srgbClr val="FF0000"/>
              </a:solidFill>
              <a:latin typeface="Times New Roman" pitchFamily="18" charset="0"/>
              <a:cs typeface="Times New Roman" pitchFamily="18" charset="0"/>
            </a:endParaRPr>
          </a:p>
          <a:p>
            <a:pPr algn="ctr">
              <a:defRPr/>
            </a:pPr>
            <a:r>
              <a:rPr lang="ru-MD" sz="4800" b="1" dirty="0">
                <a:solidFill>
                  <a:srgbClr val="FF0000"/>
                </a:solidFill>
                <a:latin typeface="Times New Roman" pitchFamily="18" charset="0"/>
                <a:cs typeface="Times New Roman" pitchFamily="18" charset="0"/>
              </a:rPr>
              <a:t>     Лишь знанием жив человек!»</a:t>
            </a:r>
            <a:endParaRPr lang="ru-RU" sz="4800" b="1" dirty="0">
              <a:solidFill>
                <a:srgbClr val="FF0000"/>
              </a:solidFill>
              <a:latin typeface="Times New Roman" pitchFamily="18" charset="0"/>
              <a:cs typeface="Times New Roman" pitchFamily="18" charset="0"/>
            </a:endParaRPr>
          </a:p>
        </p:txBody>
      </p:sp>
      <p:pic>
        <p:nvPicPr>
          <p:cNvPr id="6147" name="Picture 7" descr="302"/>
          <p:cNvPicPr>
            <a:picLocks noChangeAspect="1" noChangeArrowheads="1" noCrop="1"/>
          </p:cNvPicPr>
          <p:nvPr/>
        </p:nvPicPr>
        <p:blipFill>
          <a:blip r:embed="rId2" cstate="print"/>
          <a:srcRect/>
          <a:stretch>
            <a:fillRect/>
          </a:stretch>
        </p:blipFill>
        <p:spPr bwMode="auto">
          <a:xfrm>
            <a:off x="1000125" y="4498975"/>
            <a:ext cx="2444750" cy="2359025"/>
          </a:xfrm>
          <a:prstGeom prst="rect">
            <a:avLst/>
          </a:prstGeom>
          <a:noFill/>
          <a:ln w="9525">
            <a:noFill/>
            <a:miter lim="800000"/>
            <a:headEnd/>
            <a:tailEnd/>
          </a:ln>
        </p:spPr>
      </p:pic>
      <p:sp>
        <p:nvSpPr>
          <p:cNvPr id="179" name="TextBox 178"/>
          <p:cNvSpPr txBox="1">
            <a:spLocks noChangeArrowheads="1"/>
          </p:cNvSpPr>
          <p:nvPr/>
        </p:nvSpPr>
        <p:spPr bwMode="auto">
          <a:xfrm>
            <a:off x="4786313" y="4429125"/>
            <a:ext cx="3467100" cy="1816100"/>
          </a:xfrm>
          <a:prstGeom prst="rect">
            <a:avLst/>
          </a:prstGeom>
          <a:noFill/>
          <a:ln w="9525">
            <a:noFill/>
            <a:miter lim="800000"/>
            <a:headEnd/>
            <a:tailEnd/>
          </a:ln>
        </p:spPr>
        <p:txBody>
          <a:bodyPr wrap="none">
            <a:spAutoFit/>
          </a:bodyPr>
          <a:lstStyle/>
          <a:p>
            <a:pPr algn="ctr"/>
            <a:r>
              <a:rPr lang="ru-RU" sz="2800">
                <a:solidFill>
                  <a:schemeClr val="bg1"/>
                </a:solidFill>
                <a:latin typeface="Times New Roman" pitchFamily="18" charset="0"/>
                <a:cs typeface="Times New Roman" pitchFamily="18" charset="0"/>
              </a:rPr>
              <a:t>Учитель математики</a:t>
            </a:r>
          </a:p>
          <a:p>
            <a:pPr algn="ctr"/>
            <a:r>
              <a:rPr lang="ru-RU" sz="2800">
                <a:solidFill>
                  <a:schemeClr val="bg1"/>
                </a:solidFill>
                <a:latin typeface="Times New Roman" pitchFamily="18" charset="0"/>
                <a:cs typeface="Times New Roman" pitchFamily="18" charset="0"/>
              </a:rPr>
              <a:t>МОУ СОШ №9</a:t>
            </a:r>
          </a:p>
          <a:p>
            <a:pPr algn="ctr"/>
            <a:r>
              <a:rPr lang="ru-RU" sz="2800">
                <a:solidFill>
                  <a:schemeClr val="bg1"/>
                </a:solidFill>
                <a:latin typeface="Times New Roman" pitchFamily="18" charset="0"/>
                <a:cs typeface="Times New Roman" pitchFamily="18" charset="0"/>
              </a:rPr>
              <a:t>Левокумского района</a:t>
            </a:r>
          </a:p>
          <a:p>
            <a:pPr algn="ctr"/>
            <a:r>
              <a:rPr lang="ru-RU" sz="2800">
                <a:solidFill>
                  <a:schemeClr val="bg1"/>
                </a:solidFill>
                <a:latin typeface="Times New Roman" pitchFamily="18" charset="0"/>
                <a:cs typeface="Times New Roman" pitchFamily="18" charset="0"/>
              </a:rPr>
              <a:t>Перепелицына Л.В.</a:t>
            </a:r>
          </a:p>
        </p:txBody>
      </p:sp>
      <p:sp>
        <p:nvSpPr>
          <p:cNvPr id="2" name="TextBox 1"/>
          <p:cNvSpPr txBox="1"/>
          <p:nvPr/>
        </p:nvSpPr>
        <p:spPr>
          <a:xfrm>
            <a:off x="4499992" y="4869160"/>
            <a:ext cx="3960440" cy="923330"/>
          </a:xfrm>
          <a:prstGeom prst="rect">
            <a:avLst/>
          </a:prstGeom>
          <a:noFill/>
        </p:spPr>
        <p:txBody>
          <a:bodyPr wrap="square" rtlCol="0">
            <a:spAutoFit/>
          </a:bodyPr>
          <a:lstStyle/>
          <a:p>
            <a:r>
              <a:rPr lang="ru-RU" dirty="0" smtClean="0"/>
              <a:t>Жигова Н. А., учитель математики</a:t>
            </a:r>
          </a:p>
          <a:p>
            <a:r>
              <a:rPr lang="ru-RU" dirty="0" smtClean="0"/>
              <a:t>МАОУ </a:t>
            </a:r>
            <a:r>
              <a:rPr lang="ru-RU" dirty="0" err="1" smtClean="0"/>
              <a:t>сош</a:t>
            </a:r>
            <a:r>
              <a:rPr lang="ru-RU" dirty="0" smtClean="0"/>
              <a:t> № 25</a:t>
            </a:r>
          </a:p>
          <a:p>
            <a:r>
              <a:rPr lang="ru-RU" dirty="0" smtClean="0"/>
              <a:t>г. Уссурийск, Приморский край</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diamond(in)">
                                      <p:cBhvr>
                                        <p:cTn id="7" dur="2000"/>
                                        <p:tgtEl>
                                          <p:spTgt spid="17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9">
                                            <p:txEl>
                                              <p:pRg st="0" end="0"/>
                                            </p:txEl>
                                          </p:spTgt>
                                        </p:tgtEl>
                                        <p:attrNameLst>
                                          <p:attrName>style.visibility</p:attrName>
                                        </p:attrNameLst>
                                      </p:cBhvr>
                                      <p:to>
                                        <p:strVal val="visible"/>
                                      </p:to>
                                    </p:set>
                                    <p:animEffect transition="in" filter="checkerboard(across)">
                                      <p:cBhvr>
                                        <p:cTn id="12" dur="500"/>
                                        <p:tgtEl>
                                          <p:spTgt spid="179">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179">
                                            <p:txEl>
                                              <p:pRg st="1" end="1"/>
                                            </p:txEl>
                                          </p:spTgt>
                                        </p:tgtEl>
                                        <p:attrNameLst>
                                          <p:attrName>style.visibility</p:attrName>
                                        </p:attrNameLst>
                                      </p:cBhvr>
                                      <p:to>
                                        <p:strVal val="visible"/>
                                      </p:to>
                                    </p:set>
                                    <p:animEffect transition="in" filter="checkerboard(across)">
                                      <p:cBhvr>
                                        <p:cTn id="15" dur="500"/>
                                        <p:tgtEl>
                                          <p:spTgt spid="179">
                                            <p:txEl>
                                              <p:pRg st="1" end="1"/>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179">
                                            <p:txEl>
                                              <p:pRg st="2" end="2"/>
                                            </p:txEl>
                                          </p:spTgt>
                                        </p:tgtEl>
                                        <p:attrNameLst>
                                          <p:attrName>style.visibility</p:attrName>
                                        </p:attrNameLst>
                                      </p:cBhvr>
                                      <p:to>
                                        <p:strVal val="visible"/>
                                      </p:to>
                                    </p:set>
                                    <p:animEffect transition="in" filter="checkerboard(across)">
                                      <p:cBhvr>
                                        <p:cTn id="18" dur="500"/>
                                        <p:tgtEl>
                                          <p:spTgt spid="179">
                                            <p:txEl>
                                              <p:pRg st="2" end="2"/>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179">
                                            <p:txEl>
                                              <p:pRg st="3" end="3"/>
                                            </p:txEl>
                                          </p:spTgt>
                                        </p:tgtEl>
                                        <p:attrNameLst>
                                          <p:attrName>style.visibility</p:attrName>
                                        </p:attrNameLst>
                                      </p:cBhvr>
                                      <p:to>
                                        <p:strVal val="visible"/>
                                      </p:to>
                                    </p:set>
                                    <p:animEffect transition="in" filter="checkerboard(across)">
                                      <p:cBhvr>
                                        <p:cTn id="21" dur="500"/>
                                        <p:tgtEl>
                                          <p:spTgt spid="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ru-RU" smtClean="0"/>
              <a:t>Ответ :</a:t>
            </a:r>
          </a:p>
        </p:txBody>
      </p:sp>
      <p:sp>
        <p:nvSpPr>
          <p:cNvPr id="39939" name="Rectangle 3"/>
          <p:cNvSpPr>
            <a:spLocks noGrp="1" noChangeArrowheads="1"/>
          </p:cNvSpPr>
          <p:nvPr>
            <p:ph type="body" idx="1"/>
          </p:nvPr>
        </p:nvSpPr>
        <p:spPr>
          <a:xfrm>
            <a:off x="1547813" y="1268413"/>
            <a:ext cx="5903912" cy="3629025"/>
          </a:xfrm>
        </p:spPr>
        <p:txBody>
          <a:bodyPr/>
          <a:lstStyle/>
          <a:p>
            <a:pPr eaLnBrk="1" hangingPunct="1">
              <a:defRPr/>
            </a:pPr>
            <a:r>
              <a:rPr lang="ru-RU" sz="2800" smtClean="0"/>
              <a:t>Что- </a:t>
            </a:r>
            <a:r>
              <a:rPr lang="ru-RU" sz="2800" b="1" u="sng" smtClean="0"/>
              <a:t>Три</a:t>
            </a:r>
            <a:r>
              <a:rPr lang="ru-RU" sz="2800" smtClean="0"/>
              <a:t> буквы - </a:t>
            </a:r>
            <a:r>
              <a:rPr lang="ru-RU" sz="3600" b="1" i="1" smtClean="0"/>
              <a:t>3</a:t>
            </a:r>
          </a:p>
          <a:p>
            <a:pPr eaLnBrk="1" hangingPunct="1">
              <a:defRPr/>
            </a:pPr>
            <a:r>
              <a:rPr lang="ru-RU" sz="2800" smtClean="0"/>
              <a:t>Я- </a:t>
            </a:r>
            <a:r>
              <a:rPr lang="ru-RU" sz="2800" b="1" u="sng" smtClean="0"/>
              <a:t>Одна буква </a:t>
            </a:r>
            <a:r>
              <a:rPr lang="ru-RU" sz="2800" smtClean="0"/>
              <a:t>- </a:t>
            </a:r>
            <a:r>
              <a:rPr lang="ru-RU" sz="3600" b="1" i="1" smtClean="0"/>
              <a:t>1</a:t>
            </a:r>
          </a:p>
          <a:p>
            <a:pPr eaLnBrk="1" hangingPunct="1">
              <a:defRPr/>
            </a:pPr>
            <a:r>
              <a:rPr lang="ru-RU" sz="2800" smtClean="0"/>
              <a:t>Знаю- </a:t>
            </a:r>
            <a:r>
              <a:rPr lang="ru-RU" sz="2800" b="1" u="sng" smtClean="0"/>
              <a:t>Четыре</a:t>
            </a:r>
            <a:r>
              <a:rPr lang="ru-RU" sz="2800" smtClean="0"/>
              <a:t> буквы - </a:t>
            </a:r>
            <a:r>
              <a:rPr lang="ru-RU" sz="3600" b="1" i="1" smtClean="0"/>
              <a:t>4</a:t>
            </a:r>
          </a:p>
          <a:p>
            <a:pPr eaLnBrk="1" hangingPunct="1">
              <a:defRPr/>
            </a:pPr>
            <a:r>
              <a:rPr lang="ru-RU" sz="2800" smtClean="0"/>
              <a:t>О- </a:t>
            </a:r>
            <a:r>
              <a:rPr lang="ru-RU" sz="2800" b="1" u="sng" smtClean="0"/>
              <a:t>Одна буква </a:t>
            </a:r>
            <a:r>
              <a:rPr lang="ru-RU" sz="2800" smtClean="0"/>
              <a:t>- </a:t>
            </a:r>
            <a:r>
              <a:rPr lang="ru-RU" sz="3600" b="1" i="1" smtClean="0"/>
              <a:t>1</a:t>
            </a:r>
          </a:p>
          <a:p>
            <a:pPr eaLnBrk="1" hangingPunct="1">
              <a:defRPr/>
            </a:pPr>
            <a:r>
              <a:rPr lang="ru-RU" sz="2800" smtClean="0"/>
              <a:t>Кругах-</a:t>
            </a:r>
            <a:r>
              <a:rPr lang="ru-RU" sz="2800" b="1" u="sng" smtClean="0"/>
              <a:t> Шесть</a:t>
            </a:r>
            <a:r>
              <a:rPr lang="ru-RU" sz="2800" smtClean="0"/>
              <a:t> букв -</a:t>
            </a:r>
            <a:r>
              <a:rPr lang="ru-RU" sz="3600" b="1" i="1" smtClean="0"/>
              <a:t> 6</a:t>
            </a:r>
            <a:r>
              <a:rPr lang="ru-RU" sz="2800" smtClean="0"/>
              <a:t>.</a:t>
            </a:r>
          </a:p>
        </p:txBody>
      </p:sp>
      <p:sp>
        <p:nvSpPr>
          <p:cNvPr id="39940" name="Rectangle 4"/>
          <p:cNvSpPr>
            <a:spLocks noChangeArrowheads="1"/>
          </p:cNvSpPr>
          <p:nvPr/>
        </p:nvSpPr>
        <p:spPr bwMode="auto">
          <a:xfrm>
            <a:off x="1187450" y="4652963"/>
            <a:ext cx="6840538" cy="1223962"/>
          </a:xfrm>
          <a:prstGeom prst="rect">
            <a:avLst/>
          </a:prstGeom>
          <a:noFill/>
          <a:ln w="9525">
            <a:noFill/>
            <a:miter lim="800000"/>
            <a:headEnd/>
            <a:tailEnd/>
          </a:ln>
          <a:effectLst/>
        </p:spPr>
        <p:txBody>
          <a:bodyPr/>
          <a:lstStyle/>
          <a:p>
            <a:pPr marL="342900" indent="-342900" algn="ctr">
              <a:spcBef>
                <a:spcPct val="20000"/>
              </a:spcBef>
              <a:buClr>
                <a:schemeClr val="tx2"/>
              </a:buClr>
              <a:buSzPct val="60000"/>
              <a:buFont typeface="Wingdings" pitchFamily="2" charset="2"/>
              <a:buNone/>
              <a:defRPr/>
            </a:pPr>
            <a:r>
              <a:rPr lang="el-GR" sz="9600" b="1">
                <a:effectLst>
                  <a:outerShdw blurRad="38100" dist="38100" dir="2700000" algn="tl">
                    <a:srgbClr val="FFFFFF"/>
                  </a:outerShdw>
                </a:effectLst>
                <a:latin typeface="Times New Roman" pitchFamily="18" charset="0"/>
                <a:cs typeface="Times New Roman" pitchFamily="18" charset="0"/>
              </a:rPr>
              <a:t>π</a:t>
            </a:r>
            <a:r>
              <a:rPr lang="ru-RU" sz="9600" b="1">
                <a:effectLst>
                  <a:outerShdw blurRad="38100" dist="38100" dir="2700000" algn="tl">
                    <a:srgbClr val="FFFFFF"/>
                  </a:outerShdw>
                </a:effectLst>
                <a:latin typeface="Times New Roman" pitchFamily="18" charset="0"/>
                <a:cs typeface="Times New Roman" pitchFamily="18" charset="0"/>
              </a:rPr>
              <a:t>=</a:t>
            </a:r>
            <a:r>
              <a:rPr lang="ru-RU" sz="9600" b="1">
                <a:effectLst>
                  <a:outerShdw blurRad="38100" dist="38100" dir="2700000" algn="tl">
                    <a:srgbClr val="FFFFFF"/>
                  </a:outerShdw>
                </a:effectLst>
              </a:rPr>
              <a:t>3,1416</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993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993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9938"/>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9" presetClass="entr" presetSubtype="0" accel="100000" fill="hold" grpId="0" nodeType="afterEffect">
                                  <p:stCondLst>
                                    <p:cond delay="0"/>
                                  </p:stCondLst>
                                  <p:childTnLst>
                                    <p:set>
                                      <p:cBhvr>
                                        <p:cTn id="13" dur="1" fill="hold">
                                          <p:stCondLst>
                                            <p:cond delay="0"/>
                                          </p:stCondLst>
                                        </p:cTn>
                                        <p:tgtEl>
                                          <p:spTgt spid="39939">
                                            <p:txEl>
                                              <p:pRg st="0" end="0"/>
                                            </p:txEl>
                                          </p:spTgt>
                                        </p:tgtEl>
                                        <p:attrNameLst>
                                          <p:attrName>style.visibility</p:attrName>
                                        </p:attrNameLst>
                                      </p:cBhvr>
                                      <p:to>
                                        <p:strVal val="visible"/>
                                      </p:to>
                                    </p:set>
                                    <p:anim calcmode="lin" valueType="num">
                                      <p:cBhvr>
                                        <p:cTn id="14" dur="2000" fill="hold"/>
                                        <p:tgtEl>
                                          <p:spTgt spid="3993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2000" fill="hold"/>
                                        <p:tgtEl>
                                          <p:spTgt spid="3993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2000" fill="hold"/>
                                        <p:tgtEl>
                                          <p:spTgt spid="3993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2000" fill="hold"/>
                                        <p:tgtEl>
                                          <p:spTgt spid="39939">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39" presetClass="entr" presetSubtype="0" accel="100000" fill="hold" grpId="0" nodeType="afterEffect">
                                  <p:stCondLst>
                                    <p:cond delay="0"/>
                                  </p:stCondLst>
                                  <p:childTnLst>
                                    <p:set>
                                      <p:cBhvr>
                                        <p:cTn id="20" dur="1" fill="hold">
                                          <p:stCondLst>
                                            <p:cond delay="0"/>
                                          </p:stCondLst>
                                        </p:cTn>
                                        <p:tgtEl>
                                          <p:spTgt spid="39939">
                                            <p:txEl>
                                              <p:pRg st="1" end="1"/>
                                            </p:txEl>
                                          </p:spTgt>
                                        </p:tgtEl>
                                        <p:attrNameLst>
                                          <p:attrName>style.visibility</p:attrName>
                                        </p:attrNameLst>
                                      </p:cBhvr>
                                      <p:to>
                                        <p:strVal val="visible"/>
                                      </p:to>
                                    </p:set>
                                    <p:anim calcmode="lin" valueType="num">
                                      <p:cBhvr>
                                        <p:cTn id="21" dur="2000" fill="hold"/>
                                        <p:tgtEl>
                                          <p:spTgt spid="3993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2000" fill="hold"/>
                                        <p:tgtEl>
                                          <p:spTgt spid="3993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2000" fill="hold"/>
                                        <p:tgtEl>
                                          <p:spTgt spid="3993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2000" fill="hold"/>
                                        <p:tgtEl>
                                          <p:spTgt spid="39939">
                                            <p:txEl>
                                              <p:pRg st="1" end="1"/>
                                            </p:txEl>
                                          </p:spTgt>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39" presetClass="entr" presetSubtype="0" accel="100000" fill="hold" grpId="0" nodeType="afterEffect">
                                  <p:stCondLst>
                                    <p:cond delay="0"/>
                                  </p:stCondLst>
                                  <p:childTnLst>
                                    <p:set>
                                      <p:cBhvr>
                                        <p:cTn id="27" dur="1" fill="hold">
                                          <p:stCondLst>
                                            <p:cond delay="0"/>
                                          </p:stCondLst>
                                        </p:cTn>
                                        <p:tgtEl>
                                          <p:spTgt spid="39939">
                                            <p:txEl>
                                              <p:pRg st="2" end="2"/>
                                            </p:txEl>
                                          </p:spTgt>
                                        </p:tgtEl>
                                        <p:attrNameLst>
                                          <p:attrName>style.visibility</p:attrName>
                                        </p:attrNameLst>
                                      </p:cBhvr>
                                      <p:to>
                                        <p:strVal val="visible"/>
                                      </p:to>
                                    </p:set>
                                    <p:anim calcmode="lin" valueType="num">
                                      <p:cBhvr>
                                        <p:cTn id="28" dur="2000" fill="hold"/>
                                        <p:tgtEl>
                                          <p:spTgt spid="3993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2000" fill="hold"/>
                                        <p:tgtEl>
                                          <p:spTgt spid="3993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2000" fill="hold"/>
                                        <p:tgtEl>
                                          <p:spTgt spid="3993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2000" fill="hold"/>
                                        <p:tgtEl>
                                          <p:spTgt spid="39939">
                                            <p:txEl>
                                              <p:pRg st="2" end="2"/>
                                            </p:txEl>
                                          </p:spTgt>
                                        </p:tgtEl>
                                        <p:attrNameLst>
                                          <p:attrName>ppt_y</p:attrName>
                                        </p:attrNameLst>
                                      </p:cBhvr>
                                      <p:tavLst>
                                        <p:tav tm="0">
                                          <p:val>
                                            <p:strVal val="#ppt_y"/>
                                          </p:val>
                                        </p:tav>
                                        <p:tav tm="100000">
                                          <p:val>
                                            <p:strVal val="#ppt_y"/>
                                          </p:val>
                                        </p:tav>
                                      </p:tavLst>
                                    </p:anim>
                                  </p:childTnLst>
                                </p:cTn>
                              </p:par>
                            </p:childTnLst>
                          </p:cTn>
                        </p:par>
                        <p:par>
                          <p:cTn id="32" fill="hold">
                            <p:stCondLst>
                              <p:cond delay="6500"/>
                            </p:stCondLst>
                            <p:childTnLst>
                              <p:par>
                                <p:cTn id="33" presetID="39" presetClass="entr" presetSubtype="0" accel="100000" fill="hold" grpId="0" nodeType="afterEffect">
                                  <p:stCondLst>
                                    <p:cond delay="0"/>
                                  </p:stCondLst>
                                  <p:childTnLst>
                                    <p:set>
                                      <p:cBhvr>
                                        <p:cTn id="34" dur="1" fill="hold">
                                          <p:stCondLst>
                                            <p:cond delay="0"/>
                                          </p:stCondLst>
                                        </p:cTn>
                                        <p:tgtEl>
                                          <p:spTgt spid="39939">
                                            <p:txEl>
                                              <p:pRg st="3" end="3"/>
                                            </p:txEl>
                                          </p:spTgt>
                                        </p:tgtEl>
                                        <p:attrNameLst>
                                          <p:attrName>style.visibility</p:attrName>
                                        </p:attrNameLst>
                                      </p:cBhvr>
                                      <p:to>
                                        <p:strVal val="visible"/>
                                      </p:to>
                                    </p:set>
                                    <p:anim calcmode="lin" valueType="num">
                                      <p:cBhvr>
                                        <p:cTn id="35" dur="2000" fill="hold"/>
                                        <p:tgtEl>
                                          <p:spTgt spid="3993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2000" fill="hold"/>
                                        <p:tgtEl>
                                          <p:spTgt spid="3993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2000" fill="hold"/>
                                        <p:tgtEl>
                                          <p:spTgt spid="3993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2000" fill="hold"/>
                                        <p:tgtEl>
                                          <p:spTgt spid="39939">
                                            <p:txEl>
                                              <p:pRg st="3" end="3"/>
                                            </p:txEl>
                                          </p:spTgt>
                                        </p:tgtEl>
                                        <p:attrNameLst>
                                          <p:attrName>ppt_y</p:attrName>
                                        </p:attrNameLst>
                                      </p:cBhvr>
                                      <p:tavLst>
                                        <p:tav tm="0">
                                          <p:val>
                                            <p:strVal val="#ppt_y"/>
                                          </p:val>
                                        </p:tav>
                                        <p:tav tm="100000">
                                          <p:val>
                                            <p:strVal val="#ppt_y"/>
                                          </p:val>
                                        </p:tav>
                                      </p:tavLst>
                                    </p:anim>
                                  </p:childTnLst>
                                </p:cTn>
                              </p:par>
                            </p:childTnLst>
                          </p:cTn>
                        </p:par>
                        <p:par>
                          <p:cTn id="39" fill="hold">
                            <p:stCondLst>
                              <p:cond delay="8500"/>
                            </p:stCondLst>
                            <p:childTnLst>
                              <p:par>
                                <p:cTn id="40" presetID="39" presetClass="entr" presetSubtype="0" accel="100000" fill="hold" grpId="0" nodeType="afterEffect">
                                  <p:stCondLst>
                                    <p:cond delay="0"/>
                                  </p:stCondLst>
                                  <p:childTnLst>
                                    <p:set>
                                      <p:cBhvr>
                                        <p:cTn id="41" dur="1" fill="hold">
                                          <p:stCondLst>
                                            <p:cond delay="0"/>
                                          </p:stCondLst>
                                        </p:cTn>
                                        <p:tgtEl>
                                          <p:spTgt spid="39939">
                                            <p:txEl>
                                              <p:pRg st="4" end="4"/>
                                            </p:txEl>
                                          </p:spTgt>
                                        </p:tgtEl>
                                        <p:attrNameLst>
                                          <p:attrName>style.visibility</p:attrName>
                                        </p:attrNameLst>
                                      </p:cBhvr>
                                      <p:to>
                                        <p:strVal val="visible"/>
                                      </p:to>
                                    </p:set>
                                    <p:anim calcmode="lin" valueType="num">
                                      <p:cBhvr>
                                        <p:cTn id="42" dur="2000" fill="hold"/>
                                        <p:tgtEl>
                                          <p:spTgt spid="3993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3" dur="2000" fill="hold"/>
                                        <p:tgtEl>
                                          <p:spTgt spid="3993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4" dur="2000" fill="hold"/>
                                        <p:tgtEl>
                                          <p:spTgt spid="3993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5" dur="2000" fill="hold"/>
                                        <p:tgtEl>
                                          <p:spTgt spid="39939">
                                            <p:txEl>
                                              <p:pRg st="4" end="4"/>
                                            </p:txEl>
                                          </p:spTgt>
                                        </p:tgtEl>
                                        <p:attrNameLst>
                                          <p:attrName>ppt_y</p:attrName>
                                        </p:attrNameLst>
                                      </p:cBhvr>
                                      <p:tavLst>
                                        <p:tav tm="0">
                                          <p:val>
                                            <p:strVal val="#ppt_y"/>
                                          </p:val>
                                        </p:tav>
                                        <p:tav tm="100000">
                                          <p:val>
                                            <p:strVal val="#ppt_y"/>
                                          </p:val>
                                        </p:tav>
                                      </p:tavLst>
                                    </p:anim>
                                  </p:childTnLst>
                                </p:cTn>
                              </p:par>
                            </p:childTnLst>
                          </p:cTn>
                        </p:par>
                        <p:par>
                          <p:cTn id="46" fill="hold">
                            <p:stCondLst>
                              <p:cond delay="10500"/>
                            </p:stCondLst>
                            <p:childTnLst>
                              <p:par>
                                <p:cTn id="47" presetID="39" presetClass="exit" presetSubtype="0" decel="100000" fill="hold" grpId="1" nodeType="afterEffect">
                                  <p:stCondLst>
                                    <p:cond delay="0"/>
                                  </p:stCondLst>
                                  <p:childTnLst>
                                    <p:anim calcmode="lin" valueType="num">
                                      <p:cBhvr>
                                        <p:cTn id="48" dur="500" fill="hold"/>
                                        <p:tgtEl>
                                          <p:spTgt spid="39938"/>
                                        </p:tgtEl>
                                        <p:attrNameLst>
                                          <p:attrName>ppt_h</p:attrName>
                                        </p:attrNameLst>
                                      </p:cBhvr>
                                      <p:tavLst>
                                        <p:tav tm="0">
                                          <p:val>
                                            <p:strVal val="ppt_h"/>
                                          </p:val>
                                        </p:tav>
                                        <p:tav tm="50000">
                                          <p:val>
                                            <p:strVal val="ppt_h/20"/>
                                          </p:val>
                                        </p:tav>
                                        <p:tav tm="100000">
                                          <p:val>
                                            <p:strVal val="ppt_h/20"/>
                                          </p:val>
                                        </p:tav>
                                      </p:tavLst>
                                    </p:anim>
                                    <p:anim calcmode="lin" valueType="num">
                                      <p:cBhvr>
                                        <p:cTn id="49" dur="500" fill="hold"/>
                                        <p:tgtEl>
                                          <p:spTgt spid="39938"/>
                                        </p:tgtEl>
                                        <p:attrNameLst>
                                          <p:attrName>ppt_w</p:attrName>
                                        </p:attrNameLst>
                                      </p:cBhvr>
                                      <p:tavLst>
                                        <p:tav tm="0">
                                          <p:val>
                                            <p:strVal val="ppt_w"/>
                                          </p:val>
                                        </p:tav>
                                        <p:tav tm="50000">
                                          <p:val>
                                            <p:strVal val="ppt_w+.3"/>
                                          </p:val>
                                        </p:tav>
                                        <p:tav tm="100000">
                                          <p:val>
                                            <p:strVal val="ppt_w+.3"/>
                                          </p:val>
                                        </p:tav>
                                      </p:tavLst>
                                    </p:anim>
                                    <p:anim calcmode="lin" valueType="num">
                                      <p:cBhvr>
                                        <p:cTn id="50" dur="500" fill="hold"/>
                                        <p:tgtEl>
                                          <p:spTgt spid="39938"/>
                                        </p:tgtEl>
                                        <p:attrNameLst>
                                          <p:attrName>ppt_x</p:attrName>
                                        </p:attrNameLst>
                                      </p:cBhvr>
                                      <p:tavLst>
                                        <p:tav tm="0">
                                          <p:val>
                                            <p:strVal val="ppt_x"/>
                                          </p:val>
                                        </p:tav>
                                        <p:tav tm="50000">
                                          <p:val>
                                            <p:strVal val="ppt_x"/>
                                          </p:val>
                                        </p:tav>
                                        <p:tav tm="100000">
                                          <p:val>
                                            <p:strVal val="ppt_x-.3"/>
                                          </p:val>
                                        </p:tav>
                                      </p:tavLst>
                                    </p:anim>
                                    <p:anim calcmode="lin" valueType="num">
                                      <p:cBhvr>
                                        <p:cTn id="51" dur="500" fill="hold"/>
                                        <p:tgtEl>
                                          <p:spTgt spid="39938"/>
                                        </p:tgtEl>
                                        <p:attrNameLst>
                                          <p:attrName>ppt_y</p:attrName>
                                        </p:attrNameLst>
                                      </p:cBhvr>
                                      <p:tavLst>
                                        <p:tav tm="0">
                                          <p:val>
                                            <p:strVal val="ppt_y"/>
                                          </p:val>
                                        </p:tav>
                                        <p:tav tm="100000">
                                          <p:val>
                                            <p:strVal val="ppt_y"/>
                                          </p:val>
                                        </p:tav>
                                      </p:tavLst>
                                    </p:anim>
                                    <p:set>
                                      <p:cBhvr>
                                        <p:cTn id="52" dur="1" fill="hold">
                                          <p:stCondLst>
                                            <p:cond delay="499"/>
                                          </p:stCondLst>
                                        </p:cTn>
                                        <p:tgtEl>
                                          <p:spTgt spid="39938"/>
                                        </p:tgtEl>
                                        <p:attrNameLst>
                                          <p:attrName>style.visibility</p:attrName>
                                        </p:attrNameLst>
                                      </p:cBhvr>
                                      <p:to>
                                        <p:strVal val="hidden"/>
                                      </p:to>
                                    </p:set>
                                  </p:childTnLst>
                                </p:cTn>
                              </p:par>
                              <p:par>
                                <p:cTn id="53" presetID="39" presetClass="exit" presetSubtype="0" decel="100000" fill="hold" grpId="1" nodeType="withEffect">
                                  <p:stCondLst>
                                    <p:cond delay="0"/>
                                  </p:stCondLst>
                                  <p:childTnLst>
                                    <p:anim calcmode="lin" valueType="num">
                                      <p:cBhvr>
                                        <p:cTn id="54" dur="500" fill="hold"/>
                                        <p:tgtEl>
                                          <p:spTgt spid="39939">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5" dur="500" fill="hold"/>
                                        <p:tgtEl>
                                          <p:spTgt spid="39939">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6" dur="500" fill="hold"/>
                                        <p:tgtEl>
                                          <p:spTgt spid="39939">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7" dur="500" fill="hold"/>
                                        <p:tgtEl>
                                          <p:spTgt spid="39939">
                                            <p:txEl>
                                              <p:pRg st="0" end="0"/>
                                            </p:txEl>
                                          </p:spTgt>
                                        </p:tgtEl>
                                        <p:attrNameLst>
                                          <p:attrName>ppt_y</p:attrName>
                                        </p:attrNameLst>
                                      </p:cBhvr>
                                      <p:tavLst>
                                        <p:tav tm="0">
                                          <p:val>
                                            <p:strVal val="ppt_y"/>
                                          </p:val>
                                        </p:tav>
                                        <p:tav tm="100000">
                                          <p:val>
                                            <p:strVal val="ppt_y"/>
                                          </p:val>
                                        </p:tav>
                                      </p:tavLst>
                                    </p:anim>
                                    <p:set>
                                      <p:cBhvr>
                                        <p:cTn id="58" dur="1" fill="hold">
                                          <p:stCondLst>
                                            <p:cond delay="499"/>
                                          </p:stCondLst>
                                        </p:cTn>
                                        <p:tgtEl>
                                          <p:spTgt spid="39939">
                                            <p:txEl>
                                              <p:pRg st="0" end="0"/>
                                            </p:txEl>
                                          </p:spTgt>
                                        </p:tgtEl>
                                        <p:attrNameLst>
                                          <p:attrName>style.visibility</p:attrName>
                                        </p:attrNameLst>
                                      </p:cBhvr>
                                      <p:to>
                                        <p:strVal val="hidden"/>
                                      </p:to>
                                    </p:set>
                                  </p:childTnLst>
                                </p:cTn>
                              </p:par>
                              <p:par>
                                <p:cTn id="59" presetID="39" presetClass="exit" presetSubtype="0" decel="100000" fill="hold" grpId="1" nodeType="withEffect">
                                  <p:stCondLst>
                                    <p:cond delay="0"/>
                                  </p:stCondLst>
                                  <p:childTnLst>
                                    <p:anim calcmode="lin" valueType="num">
                                      <p:cBhvr>
                                        <p:cTn id="60" dur="500" fill="hold"/>
                                        <p:tgtEl>
                                          <p:spTgt spid="39939">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1" dur="500" fill="hold"/>
                                        <p:tgtEl>
                                          <p:spTgt spid="39939">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2" dur="500" fill="hold"/>
                                        <p:tgtEl>
                                          <p:spTgt spid="39939">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3" dur="500" fill="hold"/>
                                        <p:tgtEl>
                                          <p:spTgt spid="39939">
                                            <p:txEl>
                                              <p:pRg st="1" end="1"/>
                                            </p:txEl>
                                          </p:spTgt>
                                        </p:tgtEl>
                                        <p:attrNameLst>
                                          <p:attrName>ppt_y</p:attrName>
                                        </p:attrNameLst>
                                      </p:cBhvr>
                                      <p:tavLst>
                                        <p:tav tm="0">
                                          <p:val>
                                            <p:strVal val="ppt_y"/>
                                          </p:val>
                                        </p:tav>
                                        <p:tav tm="100000">
                                          <p:val>
                                            <p:strVal val="ppt_y"/>
                                          </p:val>
                                        </p:tav>
                                      </p:tavLst>
                                    </p:anim>
                                    <p:set>
                                      <p:cBhvr>
                                        <p:cTn id="64" dur="1" fill="hold">
                                          <p:stCondLst>
                                            <p:cond delay="499"/>
                                          </p:stCondLst>
                                        </p:cTn>
                                        <p:tgtEl>
                                          <p:spTgt spid="39939">
                                            <p:txEl>
                                              <p:pRg st="1" end="1"/>
                                            </p:txEl>
                                          </p:spTgt>
                                        </p:tgtEl>
                                        <p:attrNameLst>
                                          <p:attrName>style.visibility</p:attrName>
                                        </p:attrNameLst>
                                      </p:cBhvr>
                                      <p:to>
                                        <p:strVal val="hidden"/>
                                      </p:to>
                                    </p:set>
                                  </p:childTnLst>
                                </p:cTn>
                              </p:par>
                              <p:par>
                                <p:cTn id="65" presetID="39" presetClass="exit" presetSubtype="0" decel="100000" fill="hold" grpId="1" nodeType="withEffect">
                                  <p:stCondLst>
                                    <p:cond delay="0"/>
                                  </p:stCondLst>
                                  <p:childTnLst>
                                    <p:anim calcmode="lin" valueType="num">
                                      <p:cBhvr>
                                        <p:cTn id="66" dur="500" fill="hold"/>
                                        <p:tgtEl>
                                          <p:spTgt spid="39939">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7" dur="500" fill="hold"/>
                                        <p:tgtEl>
                                          <p:spTgt spid="39939">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8" dur="500" fill="hold"/>
                                        <p:tgtEl>
                                          <p:spTgt spid="39939">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9" dur="500" fill="hold"/>
                                        <p:tgtEl>
                                          <p:spTgt spid="39939">
                                            <p:txEl>
                                              <p:pRg st="2" end="2"/>
                                            </p:txEl>
                                          </p:spTgt>
                                        </p:tgtEl>
                                        <p:attrNameLst>
                                          <p:attrName>ppt_y</p:attrName>
                                        </p:attrNameLst>
                                      </p:cBhvr>
                                      <p:tavLst>
                                        <p:tav tm="0">
                                          <p:val>
                                            <p:strVal val="ppt_y"/>
                                          </p:val>
                                        </p:tav>
                                        <p:tav tm="100000">
                                          <p:val>
                                            <p:strVal val="ppt_y"/>
                                          </p:val>
                                        </p:tav>
                                      </p:tavLst>
                                    </p:anim>
                                    <p:set>
                                      <p:cBhvr>
                                        <p:cTn id="70" dur="1" fill="hold">
                                          <p:stCondLst>
                                            <p:cond delay="499"/>
                                          </p:stCondLst>
                                        </p:cTn>
                                        <p:tgtEl>
                                          <p:spTgt spid="39939">
                                            <p:txEl>
                                              <p:pRg st="2" end="2"/>
                                            </p:txEl>
                                          </p:spTgt>
                                        </p:tgtEl>
                                        <p:attrNameLst>
                                          <p:attrName>style.visibility</p:attrName>
                                        </p:attrNameLst>
                                      </p:cBhvr>
                                      <p:to>
                                        <p:strVal val="hidden"/>
                                      </p:to>
                                    </p:set>
                                  </p:childTnLst>
                                </p:cTn>
                              </p:par>
                              <p:par>
                                <p:cTn id="71" presetID="39" presetClass="exit" presetSubtype="0" decel="100000" fill="hold" grpId="1" nodeType="withEffect">
                                  <p:stCondLst>
                                    <p:cond delay="0"/>
                                  </p:stCondLst>
                                  <p:childTnLst>
                                    <p:anim calcmode="lin" valueType="num">
                                      <p:cBhvr>
                                        <p:cTn id="72" dur="500" fill="hold"/>
                                        <p:tgtEl>
                                          <p:spTgt spid="39939">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3" dur="500" fill="hold"/>
                                        <p:tgtEl>
                                          <p:spTgt spid="39939">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4" dur="500" fill="hold"/>
                                        <p:tgtEl>
                                          <p:spTgt spid="39939">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5" dur="500" fill="hold"/>
                                        <p:tgtEl>
                                          <p:spTgt spid="39939">
                                            <p:txEl>
                                              <p:pRg st="3" end="3"/>
                                            </p:txEl>
                                          </p:spTgt>
                                        </p:tgtEl>
                                        <p:attrNameLst>
                                          <p:attrName>ppt_y</p:attrName>
                                        </p:attrNameLst>
                                      </p:cBhvr>
                                      <p:tavLst>
                                        <p:tav tm="0">
                                          <p:val>
                                            <p:strVal val="ppt_y"/>
                                          </p:val>
                                        </p:tav>
                                        <p:tav tm="100000">
                                          <p:val>
                                            <p:strVal val="ppt_y"/>
                                          </p:val>
                                        </p:tav>
                                      </p:tavLst>
                                    </p:anim>
                                    <p:set>
                                      <p:cBhvr>
                                        <p:cTn id="76" dur="1" fill="hold">
                                          <p:stCondLst>
                                            <p:cond delay="499"/>
                                          </p:stCondLst>
                                        </p:cTn>
                                        <p:tgtEl>
                                          <p:spTgt spid="39939">
                                            <p:txEl>
                                              <p:pRg st="3" end="3"/>
                                            </p:txEl>
                                          </p:spTgt>
                                        </p:tgtEl>
                                        <p:attrNameLst>
                                          <p:attrName>style.visibility</p:attrName>
                                        </p:attrNameLst>
                                      </p:cBhvr>
                                      <p:to>
                                        <p:strVal val="hidden"/>
                                      </p:to>
                                    </p:set>
                                  </p:childTnLst>
                                </p:cTn>
                              </p:par>
                              <p:par>
                                <p:cTn id="77" presetID="39" presetClass="exit" presetSubtype="0" decel="100000" fill="hold" grpId="1" nodeType="withEffect">
                                  <p:stCondLst>
                                    <p:cond delay="0"/>
                                  </p:stCondLst>
                                  <p:childTnLst>
                                    <p:anim calcmode="lin" valueType="num">
                                      <p:cBhvr>
                                        <p:cTn id="78" dur="500" fill="hold"/>
                                        <p:tgtEl>
                                          <p:spTgt spid="39939">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9" dur="500" fill="hold"/>
                                        <p:tgtEl>
                                          <p:spTgt spid="39939">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80" dur="500" fill="hold"/>
                                        <p:tgtEl>
                                          <p:spTgt spid="39939">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81" dur="500" fill="hold"/>
                                        <p:tgtEl>
                                          <p:spTgt spid="39939">
                                            <p:txEl>
                                              <p:pRg st="4" end="4"/>
                                            </p:txEl>
                                          </p:spTgt>
                                        </p:tgtEl>
                                        <p:attrNameLst>
                                          <p:attrName>ppt_y</p:attrName>
                                        </p:attrNameLst>
                                      </p:cBhvr>
                                      <p:tavLst>
                                        <p:tav tm="0">
                                          <p:val>
                                            <p:strVal val="ppt_y"/>
                                          </p:val>
                                        </p:tav>
                                        <p:tav tm="100000">
                                          <p:val>
                                            <p:strVal val="ppt_y"/>
                                          </p:val>
                                        </p:tav>
                                      </p:tavLst>
                                    </p:anim>
                                    <p:set>
                                      <p:cBhvr>
                                        <p:cTn id="82" dur="1" fill="hold">
                                          <p:stCondLst>
                                            <p:cond delay="499"/>
                                          </p:stCondLst>
                                        </p:cTn>
                                        <p:tgtEl>
                                          <p:spTgt spid="39939">
                                            <p:txEl>
                                              <p:pRg st="4" end="4"/>
                                            </p:txEl>
                                          </p:spTgt>
                                        </p:tgtEl>
                                        <p:attrNameLst>
                                          <p:attrName>style.visibility</p:attrName>
                                        </p:attrNameLst>
                                      </p:cBhvr>
                                      <p:to>
                                        <p:strVal val="hidden"/>
                                      </p:to>
                                    </p:set>
                                  </p:childTnLst>
                                </p:cTn>
                              </p:par>
                            </p:childTnLst>
                          </p:cTn>
                        </p:par>
                        <p:par>
                          <p:cTn id="83" fill="hold">
                            <p:stCondLst>
                              <p:cond delay="11000"/>
                            </p:stCondLst>
                            <p:childTnLst>
                              <p:par>
                                <p:cTn id="84" presetID="15" presetClass="entr" presetSubtype="0" fill="hold" grpId="0" nodeType="afterEffect">
                                  <p:stCondLst>
                                    <p:cond delay="0"/>
                                  </p:stCondLst>
                                  <p:childTnLst>
                                    <p:set>
                                      <p:cBhvr>
                                        <p:cTn id="85" dur="1" fill="hold">
                                          <p:stCondLst>
                                            <p:cond delay="0"/>
                                          </p:stCondLst>
                                        </p:cTn>
                                        <p:tgtEl>
                                          <p:spTgt spid="39940">
                                            <p:txEl>
                                              <p:pRg st="0" end="0"/>
                                            </p:txEl>
                                          </p:spTgt>
                                        </p:tgtEl>
                                        <p:attrNameLst>
                                          <p:attrName>style.visibility</p:attrName>
                                        </p:attrNameLst>
                                      </p:cBhvr>
                                      <p:to>
                                        <p:strVal val="visible"/>
                                      </p:to>
                                    </p:set>
                                    <p:anim calcmode="lin" valueType="num">
                                      <p:cBhvr>
                                        <p:cTn id="86" dur="1000" fill="hold"/>
                                        <p:tgtEl>
                                          <p:spTgt spid="39940">
                                            <p:txEl>
                                              <p:pRg st="0" end="0"/>
                                            </p:txEl>
                                          </p:spTgt>
                                        </p:tgtEl>
                                        <p:attrNameLst>
                                          <p:attrName>ppt_w</p:attrName>
                                        </p:attrNameLst>
                                      </p:cBhvr>
                                      <p:tavLst>
                                        <p:tav tm="0">
                                          <p:val>
                                            <p:fltVal val="0"/>
                                          </p:val>
                                        </p:tav>
                                        <p:tav tm="100000">
                                          <p:val>
                                            <p:strVal val="#ppt_w"/>
                                          </p:val>
                                        </p:tav>
                                      </p:tavLst>
                                    </p:anim>
                                    <p:anim calcmode="lin" valueType="num">
                                      <p:cBhvr>
                                        <p:cTn id="87" dur="1000" fill="hold"/>
                                        <p:tgtEl>
                                          <p:spTgt spid="39940">
                                            <p:txEl>
                                              <p:pRg st="0" end="0"/>
                                            </p:txEl>
                                          </p:spTgt>
                                        </p:tgtEl>
                                        <p:attrNameLst>
                                          <p:attrName>ppt_h</p:attrName>
                                        </p:attrNameLst>
                                      </p:cBhvr>
                                      <p:tavLst>
                                        <p:tav tm="0">
                                          <p:val>
                                            <p:fltVal val="0"/>
                                          </p:val>
                                        </p:tav>
                                        <p:tav tm="100000">
                                          <p:val>
                                            <p:strVal val="#ppt_h"/>
                                          </p:val>
                                        </p:tav>
                                      </p:tavLst>
                                    </p:anim>
                                    <p:anim calcmode="lin" valueType="num">
                                      <p:cBhvr>
                                        <p:cTn id="88" dur="1000" fill="hold"/>
                                        <p:tgtEl>
                                          <p:spTgt spid="3994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3994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90" fill="hold">
                            <p:stCondLst>
                              <p:cond delay="12000"/>
                            </p:stCondLst>
                            <p:childTnLst>
                              <p:par>
                                <p:cTn id="91" presetID="25" presetClass="entr" presetSubtype="0" fill="hold" grpId="2" nodeType="afterEffect">
                                  <p:stCondLst>
                                    <p:cond delay="0"/>
                                  </p:stCondLst>
                                  <p:childTnLst>
                                    <p:set>
                                      <p:cBhvr>
                                        <p:cTn id="92" dur="1" fill="hold">
                                          <p:stCondLst>
                                            <p:cond delay="0"/>
                                          </p:stCondLst>
                                        </p:cTn>
                                        <p:tgtEl>
                                          <p:spTgt spid="39939">
                                            <p:txEl>
                                              <p:pRg st="0" end="0"/>
                                            </p:txEl>
                                          </p:spTgt>
                                        </p:tgtEl>
                                        <p:attrNameLst>
                                          <p:attrName>style.visibility</p:attrName>
                                        </p:attrNameLst>
                                      </p:cBhvr>
                                      <p:to>
                                        <p:strVal val="visible"/>
                                      </p:to>
                                    </p:set>
                                    <p:anim calcmode="lin" valueType="num">
                                      <p:cBhvr>
                                        <p:cTn id="93" dur="1500" decel="50000" fill="hold">
                                          <p:stCondLst>
                                            <p:cond delay="0"/>
                                          </p:stCondLst>
                                        </p:cTn>
                                        <p:tgtEl>
                                          <p:spTgt spid="39939">
                                            <p:txEl>
                                              <p:pRg st="0" end="0"/>
                                            </p:txEl>
                                          </p:spTgt>
                                        </p:tgtEl>
                                        <p:attrNameLst>
                                          <p:attrName>style.rotation</p:attrName>
                                        </p:attrNameLst>
                                      </p:cBhvr>
                                      <p:tavLst>
                                        <p:tav tm="0">
                                          <p:val>
                                            <p:fltVal val="-90"/>
                                          </p:val>
                                        </p:tav>
                                        <p:tav tm="100000">
                                          <p:val>
                                            <p:fltVal val="0"/>
                                          </p:val>
                                        </p:tav>
                                      </p:tavLst>
                                    </p:anim>
                                    <p:anim calcmode="lin" valueType="num">
                                      <p:cBhvr>
                                        <p:cTn id="94" dur="1500" decel="50000" fill="hold">
                                          <p:stCondLst>
                                            <p:cond delay="0"/>
                                          </p:stCondLst>
                                        </p:cTn>
                                        <p:tgtEl>
                                          <p:spTgt spid="39939">
                                            <p:txEl>
                                              <p:pRg st="0" end="0"/>
                                            </p:txEl>
                                          </p:spTgt>
                                        </p:tgtEl>
                                        <p:attrNameLst>
                                          <p:attrName>ppt_w</p:attrName>
                                        </p:attrNameLst>
                                      </p:cBhvr>
                                      <p:tavLst>
                                        <p:tav tm="0">
                                          <p:val>
                                            <p:strVal val="#ppt_w"/>
                                          </p:val>
                                        </p:tav>
                                        <p:tav tm="100000">
                                          <p:val>
                                            <p:strVal val="#ppt_w*.05"/>
                                          </p:val>
                                        </p:tav>
                                      </p:tavLst>
                                    </p:anim>
                                    <p:anim calcmode="lin" valueType="num">
                                      <p:cBhvr>
                                        <p:cTn id="95" dur="1500" accel="50000" fill="hold">
                                          <p:stCondLst>
                                            <p:cond delay="1500"/>
                                          </p:stCondLst>
                                        </p:cTn>
                                        <p:tgtEl>
                                          <p:spTgt spid="39939">
                                            <p:txEl>
                                              <p:pRg st="0" end="0"/>
                                            </p:txEl>
                                          </p:spTgt>
                                        </p:tgtEl>
                                        <p:attrNameLst>
                                          <p:attrName>ppt_w</p:attrName>
                                        </p:attrNameLst>
                                      </p:cBhvr>
                                      <p:tavLst>
                                        <p:tav tm="0">
                                          <p:val>
                                            <p:strVal val="#ppt_w*.05"/>
                                          </p:val>
                                        </p:tav>
                                        <p:tav tm="100000">
                                          <p:val>
                                            <p:strVal val="#ppt_w"/>
                                          </p:val>
                                        </p:tav>
                                      </p:tavLst>
                                    </p:anim>
                                    <p:anim calcmode="lin" valueType="num">
                                      <p:cBhvr>
                                        <p:cTn id="96" dur="3000" fill="hold"/>
                                        <p:tgtEl>
                                          <p:spTgt spid="39939">
                                            <p:txEl>
                                              <p:pRg st="0" end="0"/>
                                            </p:txEl>
                                          </p:spTgt>
                                        </p:tgtEl>
                                        <p:attrNameLst>
                                          <p:attrName>ppt_h</p:attrName>
                                        </p:attrNameLst>
                                      </p:cBhvr>
                                      <p:tavLst>
                                        <p:tav tm="0">
                                          <p:val>
                                            <p:strVal val="#ppt_h"/>
                                          </p:val>
                                        </p:tav>
                                        <p:tav tm="100000">
                                          <p:val>
                                            <p:strVal val="#ppt_h"/>
                                          </p:val>
                                        </p:tav>
                                      </p:tavLst>
                                    </p:anim>
                                    <p:anim calcmode="lin" valueType="num">
                                      <p:cBhvr>
                                        <p:cTn id="97" dur="1500" decel="50000" fill="hold">
                                          <p:stCondLst>
                                            <p:cond delay="0"/>
                                          </p:stCondLst>
                                        </p:cTn>
                                        <p:tgtEl>
                                          <p:spTgt spid="39939">
                                            <p:txEl>
                                              <p:pRg st="0" end="0"/>
                                            </p:txEl>
                                          </p:spTgt>
                                        </p:tgtEl>
                                        <p:attrNameLst>
                                          <p:attrName>ppt_x</p:attrName>
                                        </p:attrNameLst>
                                      </p:cBhvr>
                                      <p:tavLst>
                                        <p:tav tm="0">
                                          <p:val>
                                            <p:strVal val="#ppt_x+.4"/>
                                          </p:val>
                                        </p:tav>
                                        <p:tav tm="100000">
                                          <p:val>
                                            <p:strVal val="#ppt_x"/>
                                          </p:val>
                                        </p:tav>
                                      </p:tavLst>
                                    </p:anim>
                                    <p:anim calcmode="lin" valueType="num">
                                      <p:cBhvr>
                                        <p:cTn id="98" dur="1500" decel="50000" fill="hold">
                                          <p:stCondLst>
                                            <p:cond delay="0"/>
                                          </p:stCondLst>
                                        </p:cTn>
                                        <p:tgtEl>
                                          <p:spTgt spid="39939">
                                            <p:txEl>
                                              <p:pRg st="0" end="0"/>
                                            </p:txEl>
                                          </p:spTgt>
                                        </p:tgtEl>
                                        <p:attrNameLst>
                                          <p:attrName>ppt_y</p:attrName>
                                        </p:attrNameLst>
                                      </p:cBhvr>
                                      <p:tavLst>
                                        <p:tav tm="0">
                                          <p:val>
                                            <p:strVal val="#ppt_y-.2"/>
                                          </p:val>
                                        </p:tav>
                                        <p:tav tm="100000">
                                          <p:val>
                                            <p:strVal val="#ppt_y+.1"/>
                                          </p:val>
                                        </p:tav>
                                      </p:tavLst>
                                    </p:anim>
                                    <p:anim calcmode="lin" valueType="num">
                                      <p:cBhvr>
                                        <p:cTn id="99" dur="1500" accel="50000" fill="hold">
                                          <p:stCondLst>
                                            <p:cond delay="1500"/>
                                          </p:stCondLst>
                                        </p:cTn>
                                        <p:tgtEl>
                                          <p:spTgt spid="39939">
                                            <p:txEl>
                                              <p:pRg st="0" end="0"/>
                                            </p:txEl>
                                          </p:spTgt>
                                        </p:tgtEl>
                                        <p:attrNameLst>
                                          <p:attrName>ppt_y</p:attrName>
                                        </p:attrNameLst>
                                      </p:cBhvr>
                                      <p:tavLst>
                                        <p:tav tm="0">
                                          <p:val>
                                            <p:strVal val="#ppt_y+.1"/>
                                          </p:val>
                                        </p:tav>
                                        <p:tav tm="100000">
                                          <p:val>
                                            <p:strVal val="#ppt_y"/>
                                          </p:val>
                                        </p:tav>
                                      </p:tavLst>
                                    </p:anim>
                                    <p:animEffect transition="in" filter="fade">
                                      <p:cBhvr>
                                        <p:cTn id="100" dur="3000" decel="50000">
                                          <p:stCondLst>
                                            <p:cond delay="0"/>
                                          </p:stCondLst>
                                        </p:cTn>
                                        <p:tgtEl>
                                          <p:spTgt spid="39939">
                                            <p:txEl>
                                              <p:pRg st="0" end="0"/>
                                            </p:txEl>
                                          </p:spTgt>
                                        </p:tgtEl>
                                      </p:cBhvr>
                                    </p:animEffect>
                                  </p:childTnLst>
                                </p:cTn>
                              </p:par>
                            </p:childTnLst>
                          </p:cTn>
                        </p:par>
                        <p:par>
                          <p:cTn id="101" fill="hold">
                            <p:stCondLst>
                              <p:cond delay="15000"/>
                            </p:stCondLst>
                            <p:childTnLst>
                              <p:par>
                                <p:cTn id="102" presetID="25" presetClass="entr" presetSubtype="0" fill="hold" grpId="2" nodeType="afterEffect">
                                  <p:stCondLst>
                                    <p:cond delay="0"/>
                                  </p:stCondLst>
                                  <p:childTnLst>
                                    <p:set>
                                      <p:cBhvr>
                                        <p:cTn id="103" dur="1" fill="hold">
                                          <p:stCondLst>
                                            <p:cond delay="0"/>
                                          </p:stCondLst>
                                        </p:cTn>
                                        <p:tgtEl>
                                          <p:spTgt spid="39939">
                                            <p:txEl>
                                              <p:pRg st="1" end="1"/>
                                            </p:txEl>
                                          </p:spTgt>
                                        </p:tgtEl>
                                        <p:attrNameLst>
                                          <p:attrName>style.visibility</p:attrName>
                                        </p:attrNameLst>
                                      </p:cBhvr>
                                      <p:to>
                                        <p:strVal val="visible"/>
                                      </p:to>
                                    </p:set>
                                    <p:anim calcmode="lin" valueType="num">
                                      <p:cBhvr>
                                        <p:cTn id="104" dur="1500" decel="50000" fill="hold">
                                          <p:stCondLst>
                                            <p:cond delay="0"/>
                                          </p:stCondLst>
                                        </p:cTn>
                                        <p:tgtEl>
                                          <p:spTgt spid="39939">
                                            <p:txEl>
                                              <p:pRg st="1" end="1"/>
                                            </p:txEl>
                                          </p:spTgt>
                                        </p:tgtEl>
                                        <p:attrNameLst>
                                          <p:attrName>style.rotation</p:attrName>
                                        </p:attrNameLst>
                                      </p:cBhvr>
                                      <p:tavLst>
                                        <p:tav tm="0">
                                          <p:val>
                                            <p:fltVal val="-90"/>
                                          </p:val>
                                        </p:tav>
                                        <p:tav tm="100000">
                                          <p:val>
                                            <p:fltVal val="0"/>
                                          </p:val>
                                        </p:tav>
                                      </p:tavLst>
                                    </p:anim>
                                    <p:anim calcmode="lin" valueType="num">
                                      <p:cBhvr>
                                        <p:cTn id="105" dur="1500" decel="50000" fill="hold">
                                          <p:stCondLst>
                                            <p:cond delay="0"/>
                                          </p:stCondLst>
                                        </p:cTn>
                                        <p:tgtEl>
                                          <p:spTgt spid="39939">
                                            <p:txEl>
                                              <p:pRg st="1" end="1"/>
                                            </p:txEl>
                                          </p:spTgt>
                                        </p:tgtEl>
                                        <p:attrNameLst>
                                          <p:attrName>ppt_w</p:attrName>
                                        </p:attrNameLst>
                                      </p:cBhvr>
                                      <p:tavLst>
                                        <p:tav tm="0">
                                          <p:val>
                                            <p:strVal val="#ppt_w"/>
                                          </p:val>
                                        </p:tav>
                                        <p:tav tm="100000">
                                          <p:val>
                                            <p:strVal val="#ppt_w*.05"/>
                                          </p:val>
                                        </p:tav>
                                      </p:tavLst>
                                    </p:anim>
                                    <p:anim calcmode="lin" valueType="num">
                                      <p:cBhvr>
                                        <p:cTn id="106" dur="1500" accel="50000" fill="hold">
                                          <p:stCondLst>
                                            <p:cond delay="1500"/>
                                          </p:stCondLst>
                                        </p:cTn>
                                        <p:tgtEl>
                                          <p:spTgt spid="39939">
                                            <p:txEl>
                                              <p:pRg st="1" end="1"/>
                                            </p:txEl>
                                          </p:spTgt>
                                        </p:tgtEl>
                                        <p:attrNameLst>
                                          <p:attrName>ppt_w</p:attrName>
                                        </p:attrNameLst>
                                      </p:cBhvr>
                                      <p:tavLst>
                                        <p:tav tm="0">
                                          <p:val>
                                            <p:strVal val="#ppt_w*.05"/>
                                          </p:val>
                                        </p:tav>
                                        <p:tav tm="100000">
                                          <p:val>
                                            <p:strVal val="#ppt_w"/>
                                          </p:val>
                                        </p:tav>
                                      </p:tavLst>
                                    </p:anim>
                                    <p:anim calcmode="lin" valueType="num">
                                      <p:cBhvr>
                                        <p:cTn id="107" dur="3000" fill="hold"/>
                                        <p:tgtEl>
                                          <p:spTgt spid="39939">
                                            <p:txEl>
                                              <p:pRg st="1" end="1"/>
                                            </p:txEl>
                                          </p:spTgt>
                                        </p:tgtEl>
                                        <p:attrNameLst>
                                          <p:attrName>ppt_h</p:attrName>
                                        </p:attrNameLst>
                                      </p:cBhvr>
                                      <p:tavLst>
                                        <p:tav tm="0">
                                          <p:val>
                                            <p:strVal val="#ppt_h"/>
                                          </p:val>
                                        </p:tav>
                                        <p:tav tm="100000">
                                          <p:val>
                                            <p:strVal val="#ppt_h"/>
                                          </p:val>
                                        </p:tav>
                                      </p:tavLst>
                                    </p:anim>
                                    <p:anim calcmode="lin" valueType="num">
                                      <p:cBhvr>
                                        <p:cTn id="108" dur="1500" decel="50000" fill="hold">
                                          <p:stCondLst>
                                            <p:cond delay="0"/>
                                          </p:stCondLst>
                                        </p:cTn>
                                        <p:tgtEl>
                                          <p:spTgt spid="39939">
                                            <p:txEl>
                                              <p:pRg st="1" end="1"/>
                                            </p:txEl>
                                          </p:spTgt>
                                        </p:tgtEl>
                                        <p:attrNameLst>
                                          <p:attrName>ppt_x</p:attrName>
                                        </p:attrNameLst>
                                      </p:cBhvr>
                                      <p:tavLst>
                                        <p:tav tm="0">
                                          <p:val>
                                            <p:strVal val="#ppt_x+.4"/>
                                          </p:val>
                                        </p:tav>
                                        <p:tav tm="100000">
                                          <p:val>
                                            <p:strVal val="#ppt_x"/>
                                          </p:val>
                                        </p:tav>
                                      </p:tavLst>
                                    </p:anim>
                                    <p:anim calcmode="lin" valueType="num">
                                      <p:cBhvr>
                                        <p:cTn id="109" dur="1500" decel="50000" fill="hold">
                                          <p:stCondLst>
                                            <p:cond delay="0"/>
                                          </p:stCondLst>
                                        </p:cTn>
                                        <p:tgtEl>
                                          <p:spTgt spid="39939">
                                            <p:txEl>
                                              <p:pRg st="1" end="1"/>
                                            </p:txEl>
                                          </p:spTgt>
                                        </p:tgtEl>
                                        <p:attrNameLst>
                                          <p:attrName>ppt_y</p:attrName>
                                        </p:attrNameLst>
                                      </p:cBhvr>
                                      <p:tavLst>
                                        <p:tav tm="0">
                                          <p:val>
                                            <p:strVal val="#ppt_y-.2"/>
                                          </p:val>
                                        </p:tav>
                                        <p:tav tm="100000">
                                          <p:val>
                                            <p:strVal val="#ppt_y+.1"/>
                                          </p:val>
                                        </p:tav>
                                      </p:tavLst>
                                    </p:anim>
                                    <p:anim calcmode="lin" valueType="num">
                                      <p:cBhvr>
                                        <p:cTn id="110" dur="1500" accel="50000" fill="hold">
                                          <p:stCondLst>
                                            <p:cond delay="1500"/>
                                          </p:stCondLst>
                                        </p:cTn>
                                        <p:tgtEl>
                                          <p:spTgt spid="39939">
                                            <p:txEl>
                                              <p:pRg st="1" end="1"/>
                                            </p:txEl>
                                          </p:spTgt>
                                        </p:tgtEl>
                                        <p:attrNameLst>
                                          <p:attrName>ppt_y</p:attrName>
                                        </p:attrNameLst>
                                      </p:cBhvr>
                                      <p:tavLst>
                                        <p:tav tm="0">
                                          <p:val>
                                            <p:strVal val="#ppt_y+.1"/>
                                          </p:val>
                                        </p:tav>
                                        <p:tav tm="100000">
                                          <p:val>
                                            <p:strVal val="#ppt_y"/>
                                          </p:val>
                                        </p:tav>
                                      </p:tavLst>
                                    </p:anim>
                                    <p:animEffect transition="in" filter="fade">
                                      <p:cBhvr>
                                        <p:cTn id="111" dur="3000" decel="50000">
                                          <p:stCondLst>
                                            <p:cond delay="0"/>
                                          </p:stCondLst>
                                        </p:cTn>
                                        <p:tgtEl>
                                          <p:spTgt spid="39939">
                                            <p:txEl>
                                              <p:pRg st="1" end="1"/>
                                            </p:txEl>
                                          </p:spTgt>
                                        </p:tgtEl>
                                      </p:cBhvr>
                                    </p:animEffect>
                                  </p:childTnLst>
                                </p:cTn>
                              </p:par>
                            </p:childTnLst>
                          </p:cTn>
                        </p:par>
                        <p:par>
                          <p:cTn id="112" fill="hold">
                            <p:stCondLst>
                              <p:cond delay="18000"/>
                            </p:stCondLst>
                            <p:childTnLst>
                              <p:par>
                                <p:cTn id="113" presetID="25" presetClass="entr" presetSubtype="0" fill="hold" grpId="2" nodeType="afterEffect">
                                  <p:stCondLst>
                                    <p:cond delay="0"/>
                                  </p:stCondLst>
                                  <p:childTnLst>
                                    <p:set>
                                      <p:cBhvr>
                                        <p:cTn id="114" dur="1" fill="hold">
                                          <p:stCondLst>
                                            <p:cond delay="0"/>
                                          </p:stCondLst>
                                        </p:cTn>
                                        <p:tgtEl>
                                          <p:spTgt spid="39939">
                                            <p:txEl>
                                              <p:pRg st="2" end="2"/>
                                            </p:txEl>
                                          </p:spTgt>
                                        </p:tgtEl>
                                        <p:attrNameLst>
                                          <p:attrName>style.visibility</p:attrName>
                                        </p:attrNameLst>
                                      </p:cBhvr>
                                      <p:to>
                                        <p:strVal val="visible"/>
                                      </p:to>
                                    </p:set>
                                    <p:anim calcmode="lin" valueType="num">
                                      <p:cBhvr>
                                        <p:cTn id="115" dur="1500" decel="50000" fill="hold">
                                          <p:stCondLst>
                                            <p:cond delay="0"/>
                                          </p:stCondLst>
                                        </p:cTn>
                                        <p:tgtEl>
                                          <p:spTgt spid="39939">
                                            <p:txEl>
                                              <p:pRg st="2" end="2"/>
                                            </p:txEl>
                                          </p:spTgt>
                                        </p:tgtEl>
                                        <p:attrNameLst>
                                          <p:attrName>style.rotation</p:attrName>
                                        </p:attrNameLst>
                                      </p:cBhvr>
                                      <p:tavLst>
                                        <p:tav tm="0">
                                          <p:val>
                                            <p:fltVal val="-90"/>
                                          </p:val>
                                        </p:tav>
                                        <p:tav tm="100000">
                                          <p:val>
                                            <p:fltVal val="0"/>
                                          </p:val>
                                        </p:tav>
                                      </p:tavLst>
                                    </p:anim>
                                    <p:anim calcmode="lin" valueType="num">
                                      <p:cBhvr>
                                        <p:cTn id="116" dur="1500" decel="50000" fill="hold">
                                          <p:stCondLst>
                                            <p:cond delay="0"/>
                                          </p:stCondLst>
                                        </p:cTn>
                                        <p:tgtEl>
                                          <p:spTgt spid="39939">
                                            <p:txEl>
                                              <p:pRg st="2" end="2"/>
                                            </p:txEl>
                                          </p:spTgt>
                                        </p:tgtEl>
                                        <p:attrNameLst>
                                          <p:attrName>ppt_w</p:attrName>
                                        </p:attrNameLst>
                                      </p:cBhvr>
                                      <p:tavLst>
                                        <p:tav tm="0">
                                          <p:val>
                                            <p:strVal val="#ppt_w"/>
                                          </p:val>
                                        </p:tav>
                                        <p:tav tm="100000">
                                          <p:val>
                                            <p:strVal val="#ppt_w*.05"/>
                                          </p:val>
                                        </p:tav>
                                      </p:tavLst>
                                    </p:anim>
                                    <p:anim calcmode="lin" valueType="num">
                                      <p:cBhvr>
                                        <p:cTn id="117" dur="1500" accel="50000" fill="hold">
                                          <p:stCondLst>
                                            <p:cond delay="1500"/>
                                          </p:stCondLst>
                                        </p:cTn>
                                        <p:tgtEl>
                                          <p:spTgt spid="39939">
                                            <p:txEl>
                                              <p:pRg st="2" end="2"/>
                                            </p:txEl>
                                          </p:spTgt>
                                        </p:tgtEl>
                                        <p:attrNameLst>
                                          <p:attrName>ppt_w</p:attrName>
                                        </p:attrNameLst>
                                      </p:cBhvr>
                                      <p:tavLst>
                                        <p:tav tm="0">
                                          <p:val>
                                            <p:strVal val="#ppt_w*.05"/>
                                          </p:val>
                                        </p:tav>
                                        <p:tav tm="100000">
                                          <p:val>
                                            <p:strVal val="#ppt_w"/>
                                          </p:val>
                                        </p:tav>
                                      </p:tavLst>
                                    </p:anim>
                                    <p:anim calcmode="lin" valueType="num">
                                      <p:cBhvr>
                                        <p:cTn id="118" dur="3000" fill="hold"/>
                                        <p:tgtEl>
                                          <p:spTgt spid="39939">
                                            <p:txEl>
                                              <p:pRg st="2" end="2"/>
                                            </p:txEl>
                                          </p:spTgt>
                                        </p:tgtEl>
                                        <p:attrNameLst>
                                          <p:attrName>ppt_h</p:attrName>
                                        </p:attrNameLst>
                                      </p:cBhvr>
                                      <p:tavLst>
                                        <p:tav tm="0">
                                          <p:val>
                                            <p:strVal val="#ppt_h"/>
                                          </p:val>
                                        </p:tav>
                                        <p:tav tm="100000">
                                          <p:val>
                                            <p:strVal val="#ppt_h"/>
                                          </p:val>
                                        </p:tav>
                                      </p:tavLst>
                                    </p:anim>
                                    <p:anim calcmode="lin" valueType="num">
                                      <p:cBhvr>
                                        <p:cTn id="119" dur="1500" decel="50000" fill="hold">
                                          <p:stCondLst>
                                            <p:cond delay="0"/>
                                          </p:stCondLst>
                                        </p:cTn>
                                        <p:tgtEl>
                                          <p:spTgt spid="39939">
                                            <p:txEl>
                                              <p:pRg st="2" end="2"/>
                                            </p:txEl>
                                          </p:spTgt>
                                        </p:tgtEl>
                                        <p:attrNameLst>
                                          <p:attrName>ppt_x</p:attrName>
                                        </p:attrNameLst>
                                      </p:cBhvr>
                                      <p:tavLst>
                                        <p:tav tm="0">
                                          <p:val>
                                            <p:strVal val="#ppt_x+.4"/>
                                          </p:val>
                                        </p:tav>
                                        <p:tav tm="100000">
                                          <p:val>
                                            <p:strVal val="#ppt_x"/>
                                          </p:val>
                                        </p:tav>
                                      </p:tavLst>
                                    </p:anim>
                                    <p:anim calcmode="lin" valueType="num">
                                      <p:cBhvr>
                                        <p:cTn id="120" dur="1500" decel="50000" fill="hold">
                                          <p:stCondLst>
                                            <p:cond delay="0"/>
                                          </p:stCondLst>
                                        </p:cTn>
                                        <p:tgtEl>
                                          <p:spTgt spid="39939">
                                            <p:txEl>
                                              <p:pRg st="2" end="2"/>
                                            </p:txEl>
                                          </p:spTgt>
                                        </p:tgtEl>
                                        <p:attrNameLst>
                                          <p:attrName>ppt_y</p:attrName>
                                        </p:attrNameLst>
                                      </p:cBhvr>
                                      <p:tavLst>
                                        <p:tav tm="0">
                                          <p:val>
                                            <p:strVal val="#ppt_y-.2"/>
                                          </p:val>
                                        </p:tav>
                                        <p:tav tm="100000">
                                          <p:val>
                                            <p:strVal val="#ppt_y+.1"/>
                                          </p:val>
                                        </p:tav>
                                      </p:tavLst>
                                    </p:anim>
                                    <p:anim calcmode="lin" valueType="num">
                                      <p:cBhvr>
                                        <p:cTn id="121" dur="1500" accel="50000" fill="hold">
                                          <p:stCondLst>
                                            <p:cond delay="1500"/>
                                          </p:stCondLst>
                                        </p:cTn>
                                        <p:tgtEl>
                                          <p:spTgt spid="39939">
                                            <p:txEl>
                                              <p:pRg st="2" end="2"/>
                                            </p:txEl>
                                          </p:spTgt>
                                        </p:tgtEl>
                                        <p:attrNameLst>
                                          <p:attrName>ppt_y</p:attrName>
                                        </p:attrNameLst>
                                      </p:cBhvr>
                                      <p:tavLst>
                                        <p:tav tm="0">
                                          <p:val>
                                            <p:strVal val="#ppt_y+.1"/>
                                          </p:val>
                                        </p:tav>
                                        <p:tav tm="100000">
                                          <p:val>
                                            <p:strVal val="#ppt_y"/>
                                          </p:val>
                                        </p:tav>
                                      </p:tavLst>
                                    </p:anim>
                                    <p:animEffect transition="in" filter="fade">
                                      <p:cBhvr>
                                        <p:cTn id="122" dur="3000" decel="50000">
                                          <p:stCondLst>
                                            <p:cond delay="0"/>
                                          </p:stCondLst>
                                        </p:cTn>
                                        <p:tgtEl>
                                          <p:spTgt spid="39939">
                                            <p:txEl>
                                              <p:pRg st="2" end="2"/>
                                            </p:txEl>
                                          </p:spTgt>
                                        </p:tgtEl>
                                      </p:cBhvr>
                                    </p:animEffect>
                                  </p:childTnLst>
                                </p:cTn>
                              </p:par>
                            </p:childTnLst>
                          </p:cTn>
                        </p:par>
                        <p:par>
                          <p:cTn id="123" fill="hold">
                            <p:stCondLst>
                              <p:cond delay="21000"/>
                            </p:stCondLst>
                            <p:childTnLst>
                              <p:par>
                                <p:cTn id="124" presetID="25" presetClass="entr" presetSubtype="0" fill="hold" grpId="2" nodeType="afterEffect">
                                  <p:stCondLst>
                                    <p:cond delay="0"/>
                                  </p:stCondLst>
                                  <p:childTnLst>
                                    <p:set>
                                      <p:cBhvr>
                                        <p:cTn id="125" dur="1" fill="hold">
                                          <p:stCondLst>
                                            <p:cond delay="0"/>
                                          </p:stCondLst>
                                        </p:cTn>
                                        <p:tgtEl>
                                          <p:spTgt spid="39939">
                                            <p:txEl>
                                              <p:pRg st="3" end="3"/>
                                            </p:txEl>
                                          </p:spTgt>
                                        </p:tgtEl>
                                        <p:attrNameLst>
                                          <p:attrName>style.visibility</p:attrName>
                                        </p:attrNameLst>
                                      </p:cBhvr>
                                      <p:to>
                                        <p:strVal val="visible"/>
                                      </p:to>
                                    </p:set>
                                    <p:anim calcmode="lin" valueType="num">
                                      <p:cBhvr>
                                        <p:cTn id="126" dur="1500" decel="50000" fill="hold">
                                          <p:stCondLst>
                                            <p:cond delay="0"/>
                                          </p:stCondLst>
                                        </p:cTn>
                                        <p:tgtEl>
                                          <p:spTgt spid="39939">
                                            <p:txEl>
                                              <p:pRg st="3" end="3"/>
                                            </p:txEl>
                                          </p:spTgt>
                                        </p:tgtEl>
                                        <p:attrNameLst>
                                          <p:attrName>style.rotation</p:attrName>
                                        </p:attrNameLst>
                                      </p:cBhvr>
                                      <p:tavLst>
                                        <p:tav tm="0">
                                          <p:val>
                                            <p:fltVal val="-90"/>
                                          </p:val>
                                        </p:tav>
                                        <p:tav tm="100000">
                                          <p:val>
                                            <p:fltVal val="0"/>
                                          </p:val>
                                        </p:tav>
                                      </p:tavLst>
                                    </p:anim>
                                    <p:anim calcmode="lin" valueType="num">
                                      <p:cBhvr>
                                        <p:cTn id="127" dur="1500" decel="50000" fill="hold">
                                          <p:stCondLst>
                                            <p:cond delay="0"/>
                                          </p:stCondLst>
                                        </p:cTn>
                                        <p:tgtEl>
                                          <p:spTgt spid="39939">
                                            <p:txEl>
                                              <p:pRg st="3" end="3"/>
                                            </p:txEl>
                                          </p:spTgt>
                                        </p:tgtEl>
                                        <p:attrNameLst>
                                          <p:attrName>ppt_w</p:attrName>
                                        </p:attrNameLst>
                                      </p:cBhvr>
                                      <p:tavLst>
                                        <p:tav tm="0">
                                          <p:val>
                                            <p:strVal val="#ppt_w"/>
                                          </p:val>
                                        </p:tav>
                                        <p:tav tm="100000">
                                          <p:val>
                                            <p:strVal val="#ppt_w*.05"/>
                                          </p:val>
                                        </p:tav>
                                      </p:tavLst>
                                    </p:anim>
                                    <p:anim calcmode="lin" valueType="num">
                                      <p:cBhvr>
                                        <p:cTn id="128" dur="1500" accel="50000" fill="hold">
                                          <p:stCondLst>
                                            <p:cond delay="1500"/>
                                          </p:stCondLst>
                                        </p:cTn>
                                        <p:tgtEl>
                                          <p:spTgt spid="39939">
                                            <p:txEl>
                                              <p:pRg st="3" end="3"/>
                                            </p:txEl>
                                          </p:spTgt>
                                        </p:tgtEl>
                                        <p:attrNameLst>
                                          <p:attrName>ppt_w</p:attrName>
                                        </p:attrNameLst>
                                      </p:cBhvr>
                                      <p:tavLst>
                                        <p:tav tm="0">
                                          <p:val>
                                            <p:strVal val="#ppt_w*.05"/>
                                          </p:val>
                                        </p:tav>
                                        <p:tav tm="100000">
                                          <p:val>
                                            <p:strVal val="#ppt_w"/>
                                          </p:val>
                                        </p:tav>
                                      </p:tavLst>
                                    </p:anim>
                                    <p:anim calcmode="lin" valueType="num">
                                      <p:cBhvr>
                                        <p:cTn id="129" dur="3000" fill="hold"/>
                                        <p:tgtEl>
                                          <p:spTgt spid="39939">
                                            <p:txEl>
                                              <p:pRg st="3" end="3"/>
                                            </p:txEl>
                                          </p:spTgt>
                                        </p:tgtEl>
                                        <p:attrNameLst>
                                          <p:attrName>ppt_h</p:attrName>
                                        </p:attrNameLst>
                                      </p:cBhvr>
                                      <p:tavLst>
                                        <p:tav tm="0">
                                          <p:val>
                                            <p:strVal val="#ppt_h"/>
                                          </p:val>
                                        </p:tav>
                                        <p:tav tm="100000">
                                          <p:val>
                                            <p:strVal val="#ppt_h"/>
                                          </p:val>
                                        </p:tav>
                                      </p:tavLst>
                                    </p:anim>
                                    <p:anim calcmode="lin" valueType="num">
                                      <p:cBhvr>
                                        <p:cTn id="130" dur="1500" decel="50000" fill="hold">
                                          <p:stCondLst>
                                            <p:cond delay="0"/>
                                          </p:stCondLst>
                                        </p:cTn>
                                        <p:tgtEl>
                                          <p:spTgt spid="39939">
                                            <p:txEl>
                                              <p:pRg st="3" end="3"/>
                                            </p:txEl>
                                          </p:spTgt>
                                        </p:tgtEl>
                                        <p:attrNameLst>
                                          <p:attrName>ppt_x</p:attrName>
                                        </p:attrNameLst>
                                      </p:cBhvr>
                                      <p:tavLst>
                                        <p:tav tm="0">
                                          <p:val>
                                            <p:strVal val="#ppt_x+.4"/>
                                          </p:val>
                                        </p:tav>
                                        <p:tav tm="100000">
                                          <p:val>
                                            <p:strVal val="#ppt_x"/>
                                          </p:val>
                                        </p:tav>
                                      </p:tavLst>
                                    </p:anim>
                                    <p:anim calcmode="lin" valueType="num">
                                      <p:cBhvr>
                                        <p:cTn id="131" dur="1500" decel="50000" fill="hold">
                                          <p:stCondLst>
                                            <p:cond delay="0"/>
                                          </p:stCondLst>
                                        </p:cTn>
                                        <p:tgtEl>
                                          <p:spTgt spid="39939">
                                            <p:txEl>
                                              <p:pRg st="3" end="3"/>
                                            </p:txEl>
                                          </p:spTgt>
                                        </p:tgtEl>
                                        <p:attrNameLst>
                                          <p:attrName>ppt_y</p:attrName>
                                        </p:attrNameLst>
                                      </p:cBhvr>
                                      <p:tavLst>
                                        <p:tav tm="0">
                                          <p:val>
                                            <p:strVal val="#ppt_y-.2"/>
                                          </p:val>
                                        </p:tav>
                                        <p:tav tm="100000">
                                          <p:val>
                                            <p:strVal val="#ppt_y+.1"/>
                                          </p:val>
                                        </p:tav>
                                      </p:tavLst>
                                    </p:anim>
                                    <p:anim calcmode="lin" valueType="num">
                                      <p:cBhvr>
                                        <p:cTn id="132" dur="1500" accel="50000" fill="hold">
                                          <p:stCondLst>
                                            <p:cond delay="1500"/>
                                          </p:stCondLst>
                                        </p:cTn>
                                        <p:tgtEl>
                                          <p:spTgt spid="39939">
                                            <p:txEl>
                                              <p:pRg st="3" end="3"/>
                                            </p:txEl>
                                          </p:spTgt>
                                        </p:tgtEl>
                                        <p:attrNameLst>
                                          <p:attrName>ppt_y</p:attrName>
                                        </p:attrNameLst>
                                      </p:cBhvr>
                                      <p:tavLst>
                                        <p:tav tm="0">
                                          <p:val>
                                            <p:strVal val="#ppt_y+.1"/>
                                          </p:val>
                                        </p:tav>
                                        <p:tav tm="100000">
                                          <p:val>
                                            <p:strVal val="#ppt_y"/>
                                          </p:val>
                                        </p:tav>
                                      </p:tavLst>
                                    </p:anim>
                                    <p:animEffect transition="in" filter="fade">
                                      <p:cBhvr>
                                        <p:cTn id="133" dur="3000" decel="50000">
                                          <p:stCondLst>
                                            <p:cond delay="0"/>
                                          </p:stCondLst>
                                        </p:cTn>
                                        <p:tgtEl>
                                          <p:spTgt spid="39939">
                                            <p:txEl>
                                              <p:pRg st="3" end="3"/>
                                            </p:txEl>
                                          </p:spTgt>
                                        </p:tgtEl>
                                      </p:cBhvr>
                                    </p:animEffect>
                                  </p:childTnLst>
                                </p:cTn>
                              </p:par>
                            </p:childTnLst>
                          </p:cTn>
                        </p:par>
                        <p:par>
                          <p:cTn id="134" fill="hold">
                            <p:stCondLst>
                              <p:cond delay="24000"/>
                            </p:stCondLst>
                            <p:childTnLst>
                              <p:par>
                                <p:cTn id="135" presetID="25" presetClass="entr" presetSubtype="0" fill="hold" grpId="2" nodeType="afterEffect">
                                  <p:stCondLst>
                                    <p:cond delay="0"/>
                                  </p:stCondLst>
                                  <p:childTnLst>
                                    <p:set>
                                      <p:cBhvr>
                                        <p:cTn id="136" dur="1" fill="hold">
                                          <p:stCondLst>
                                            <p:cond delay="0"/>
                                          </p:stCondLst>
                                        </p:cTn>
                                        <p:tgtEl>
                                          <p:spTgt spid="39939">
                                            <p:txEl>
                                              <p:pRg st="4" end="4"/>
                                            </p:txEl>
                                          </p:spTgt>
                                        </p:tgtEl>
                                        <p:attrNameLst>
                                          <p:attrName>style.visibility</p:attrName>
                                        </p:attrNameLst>
                                      </p:cBhvr>
                                      <p:to>
                                        <p:strVal val="visible"/>
                                      </p:to>
                                    </p:set>
                                    <p:anim calcmode="lin" valueType="num">
                                      <p:cBhvr>
                                        <p:cTn id="137" dur="1500" decel="50000" fill="hold">
                                          <p:stCondLst>
                                            <p:cond delay="0"/>
                                          </p:stCondLst>
                                        </p:cTn>
                                        <p:tgtEl>
                                          <p:spTgt spid="39939">
                                            <p:txEl>
                                              <p:pRg st="4" end="4"/>
                                            </p:txEl>
                                          </p:spTgt>
                                        </p:tgtEl>
                                        <p:attrNameLst>
                                          <p:attrName>style.rotation</p:attrName>
                                        </p:attrNameLst>
                                      </p:cBhvr>
                                      <p:tavLst>
                                        <p:tav tm="0">
                                          <p:val>
                                            <p:fltVal val="-90"/>
                                          </p:val>
                                        </p:tav>
                                        <p:tav tm="100000">
                                          <p:val>
                                            <p:fltVal val="0"/>
                                          </p:val>
                                        </p:tav>
                                      </p:tavLst>
                                    </p:anim>
                                    <p:anim calcmode="lin" valueType="num">
                                      <p:cBhvr>
                                        <p:cTn id="138" dur="1500" decel="50000" fill="hold">
                                          <p:stCondLst>
                                            <p:cond delay="0"/>
                                          </p:stCondLst>
                                        </p:cTn>
                                        <p:tgtEl>
                                          <p:spTgt spid="39939">
                                            <p:txEl>
                                              <p:pRg st="4" end="4"/>
                                            </p:txEl>
                                          </p:spTgt>
                                        </p:tgtEl>
                                        <p:attrNameLst>
                                          <p:attrName>ppt_w</p:attrName>
                                        </p:attrNameLst>
                                      </p:cBhvr>
                                      <p:tavLst>
                                        <p:tav tm="0">
                                          <p:val>
                                            <p:strVal val="#ppt_w"/>
                                          </p:val>
                                        </p:tav>
                                        <p:tav tm="100000">
                                          <p:val>
                                            <p:strVal val="#ppt_w*.05"/>
                                          </p:val>
                                        </p:tav>
                                      </p:tavLst>
                                    </p:anim>
                                    <p:anim calcmode="lin" valueType="num">
                                      <p:cBhvr>
                                        <p:cTn id="139" dur="1500" accel="50000" fill="hold">
                                          <p:stCondLst>
                                            <p:cond delay="1500"/>
                                          </p:stCondLst>
                                        </p:cTn>
                                        <p:tgtEl>
                                          <p:spTgt spid="39939">
                                            <p:txEl>
                                              <p:pRg st="4" end="4"/>
                                            </p:txEl>
                                          </p:spTgt>
                                        </p:tgtEl>
                                        <p:attrNameLst>
                                          <p:attrName>ppt_w</p:attrName>
                                        </p:attrNameLst>
                                      </p:cBhvr>
                                      <p:tavLst>
                                        <p:tav tm="0">
                                          <p:val>
                                            <p:strVal val="#ppt_w*.05"/>
                                          </p:val>
                                        </p:tav>
                                        <p:tav tm="100000">
                                          <p:val>
                                            <p:strVal val="#ppt_w"/>
                                          </p:val>
                                        </p:tav>
                                      </p:tavLst>
                                    </p:anim>
                                    <p:anim calcmode="lin" valueType="num">
                                      <p:cBhvr>
                                        <p:cTn id="140" dur="3000" fill="hold"/>
                                        <p:tgtEl>
                                          <p:spTgt spid="39939">
                                            <p:txEl>
                                              <p:pRg st="4" end="4"/>
                                            </p:txEl>
                                          </p:spTgt>
                                        </p:tgtEl>
                                        <p:attrNameLst>
                                          <p:attrName>ppt_h</p:attrName>
                                        </p:attrNameLst>
                                      </p:cBhvr>
                                      <p:tavLst>
                                        <p:tav tm="0">
                                          <p:val>
                                            <p:strVal val="#ppt_h"/>
                                          </p:val>
                                        </p:tav>
                                        <p:tav tm="100000">
                                          <p:val>
                                            <p:strVal val="#ppt_h"/>
                                          </p:val>
                                        </p:tav>
                                      </p:tavLst>
                                    </p:anim>
                                    <p:anim calcmode="lin" valueType="num">
                                      <p:cBhvr>
                                        <p:cTn id="141" dur="1500" decel="50000" fill="hold">
                                          <p:stCondLst>
                                            <p:cond delay="0"/>
                                          </p:stCondLst>
                                        </p:cTn>
                                        <p:tgtEl>
                                          <p:spTgt spid="39939">
                                            <p:txEl>
                                              <p:pRg st="4" end="4"/>
                                            </p:txEl>
                                          </p:spTgt>
                                        </p:tgtEl>
                                        <p:attrNameLst>
                                          <p:attrName>ppt_x</p:attrName>
                                        </p:attrNameLst>
                                      </p:cBhvr>
                                      <p:tavLst>
                                        <p:tav tm="0">
                                          <p:val>
                                            <p:strVal val="#ppt_x+.4"/>
                                          </p:val>
                                        </p:tav>
                                        <p:tav tm="100000">
                                          <p:val>
                                            <p:strVal val="#ppt_x"/>
                                          </p:val>
                                        </p:tav>
                                      </p:tavLst>
                                    </p:anim>
                                    <p:anim calcmode="lin" valueType="num">
                                      <p:cBhvr>
                                        <p:cTn id="142" dur="1500" decel="50000" fill="hold">
                                          <p:stCondLst>
                                            <p:cond delay="0"/>
                                          </p:stCondLst>
                                        </p:cTn>
                                        <p:tgtEl>
                                          <p:spTgt spid="39939">
                                            <p:txEl>
                                              <p:pRg st="4" end="4"/>
                                            </p:txEl>
                                          </p:spTgt>
                                        </p:tgtEl>
                                        <p:attrNameLst>
                                          <p:attrName>ppt_y</p:attrName>
                                        </p:attrNameLst>
                                      </p:cBhvr>
                                      <p:tavLst>
                                        <p:tav tm="0">
                                          <p:val>
                                            <p:strVal val="#ppt_y-.2"/>
                                          </p:val>
                                        </p:tav>
                                        <p:tav tm="100000">
                                          <p:val>
                                            <p:strVal val="#ppt_y+.1"/>
                                          </p:val>
                                        </p:tav>
                                      </p:tavLst>
                                    </p:anim>
                                    <p:anim calcmode="lin" valueType="num">
                                      <p:cBhvr>
                                        <p:cTn id="143" dur="1500" accel="50000" fill="hold">
                                          <p:stCondLst>
                                            <p:cond delay="1500"/>
                                          </p:stCondLst>
                                        </p:cTn>
                                        <p:tgtEl>
                                          <p:spTgt spid="39939">
                                            <p:txEl>
                                              <p:pRg st="4" end="4"/>
                                            </p:txEl>
                                          </p:spTgt>
                                        </p:tgtEl>
                                        <p:attrNameLst>
                                          <p:attrName>ppt_y</p:attrName>
                                        </p:attrNameLst>
                                      </p:cBhvr>
                                      <p:tavLst>
                                        <p:tav tm="0">
                                          <p:val>
                                            <p:strVal val="#ppt_y+.1"/>
                                          </p:val>
                                        </p:tav>
                                        <p:tav tm="100000">
                                          <p:val>
                                            <p:strVal val="#ppt_y"/>
                                          </p:val>
                                        </p:tav>
                                      </p:tavLst>
                                    </p:anim>
                                    <p:animEffect transition="in" filter="fade">
                                      <p:cBhvr>
                                        <p:cTn id="144" dur="3000" decel="50000">
                                          <p:stCondLst>
                                            <p:cond delay="0"/>
                                          </p:stCondLst>
                                        </p:cTn>
                                        <p:tgtEl>
                                          <p:spTgt spid="399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8" grpId="1"/>
      <p:bldP spid="39939" grpId="0" build="p"/>
      <p:bldP spid="39939" grpId="1" build="allAtOnce"/>
      <p:bldP spid="39939" grpId="2" build="p"/>
      <p:bldP spid="39940"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Rot="1" noChangeArrowheads="1"/>
          </p:cNvSpPr>
          <p:nvPr>
            <p:ph type="ctrTitle"/>
          </p:nvPr>
        </p:nvSpPr>
        <p:spPr>
          <a:xfrm>
            <a:off x="611188" y="765175"/>
            <a:ext cx="7772400" cy="1600200"/>
          </a:xfrm>
        </p:spPr>
        <p:txBody>
          <a:bodyPr/>
          <a:lstStyle/>
          <a:p>
            <a:pPr eaLnBrk="1" hangingPunct="1">
              <a:defRPr/>
            </a:pPr>
            <a:r>
              <a:rPr lang="ru-RU" sz="5400" smtClean="0"/>
              <a:t>Андреева Светлана </a:t>
            </a:r>
            <a:br>
              <a:rPr lang="ru-RU" sz="5400" smtClean="0"/>
            </a:br>
            <a:r>
              <a:rPr lang="ru-RU" sz="5400" smtClean="0"/>
              <a:t>о необыкновенном</a:t>
            </a:r>
            <a:br>
              <a:rPr lang="ru-RU" sz="5400" smtClean="0"/>
            </a:br>
            <a:r>
              <a:rPr lang="ru-RU" sz="5400" smtClean="0"/>
              <a:t>числе</a:t>
            </a:r>
          </a:p>
        </p:txBody>
      </p:sp>
      <p:sp>
        <p:nvSpPr>
          <p:cNvPr id="41987" name="Rectangle 3"/>
          <p:cNvSpPr>
            <a:spLocks noGrp="1" noRot="1" noChangeArrowheads="1"/>
          </p:cNvSpPr>
          <p:nvPr>
            <p:ph type="subTitle" idx="1"/>
          </p:nvPr>
        </p:nvSpPr>
        <p:spPr>
          <a:xfrm>
            <a:off x="0" y="4038600"/>
            <a:ext cx="9144000" cy="1828800"/>
          </a:xfrm>
        </p:spPr>
        <p:txBody>
          <a:bodyPr/>
          <a:lstStyle/>
          <a:p>
            <a:pPr eaLnBrk="1" hangingPunct="1">
              <a:lnSpc>
                <a:spcPct val="80000"/>
              </a:lnSpc>
              <a:defRPr/>
            </a:pPr>
            <a:r>
              <a:rPr lang="ru-RU" sz="4400" smtClean="0"/>
              <a:t>3.14159265358</a:t>
            </a:r>
          </a:p>
          <a:p>
            <a:pPr algn="l" eaLnBrk="1" hangingPunct="1">
              <a:lnSpc>
                <a:spcPct val="80000"/>
              </a:lnSpc>
              <a:defRPr/>
            </a:pPr>
            <a:r>
              <a:rPr lang="ru-RU" sz="2400" smtClean="0"/>
              <a:t>«</a:t>
            </a:r>
            <a:r>
              <a:rPr lang="ru-RU" sz="3600" smtClean="0"/>
              <a:t>Это я знаю и помню прекрасно-Пи </a:t>
            </a:r>
          </a:p>
          <a:p>
            <a:pPr algn="l" eaLnBrk="1" hangingPunct="1">
              <a:lnSpc>
                <a:spcPct val="80000"/>
              </a:lnSpc>
              <a:defRPr/>
            </a:pPr>
            <a:r>
              <a:rPr lang="ru-RU" sz="3600" smtClean="0"/>
              <a:t>  многие знаки мне лишни, напрасны».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1000"/>
                                        <p:tgtEl>
                                          <p:spTgt spid="41987">
                                            <p:txEl>
                                              <p:pRg st="0" end="0"/>
                                            </p:txEl>
                                          </p:spTgt>
                                        </p:tgtEl>
                                      </p:cBhvr>
                                    </p:animEffect>
                                    <p:anim calcmode="lin" valueType="num">
                                      <p:cBhvr>
                                        <p:cTn id="8" dur="10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198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2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41987">
                                            <p:txEl>
                                              <p:pRg st="1" end="1"/>
                                            </p:txEl>
                                          </p:spTgt>
                                        </p:tgtEl>
                                        <p:attrNameLst>
                                          <p:attrName>style.visibility</p:attrName>
                                        </p:attrNameLst>
                                      </p:cBhvr>
                                      <p:to>
                                        <p:strVal val="visible"/>
                                      </p:to>
                                    </p:set>
                                    <p:animEffect transition="in" filter="fade">
                                      <p:cBhvr>
                                        <p:cTn id="13" dur="1000"/>
                                        <p:tgtEl>
                                          <p:spTgt spid="41987">
                                            <p:txEl>
                                              <p:pRg st="1" end="1"/>
                                            </p:txEl>
                                          </p:spTgt>
                                        </p:tgtEl>
                                      </p:cBhvr>
                                    </p:animEffect>
                                    <p:anim calcmode="lin" valueType="num">
                                      <p:cBhvr>
                                        <p:cTn id="14" dur="10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1987">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800"/>
                            </p:stCondLst>
                            <p:childTnLst>
                              <p:par>
                                <p:cTn id="17" presetID="47" presetClass="entr" presetSubtype="0" fill="hold" grpId="0" nodeType="afterEffect">
                                  <p:stCondLst>
                                    <p:cond delay="0"/>
                                  </p:stCondLst>
                                  <p:iterate type="lt">
                                    <p:tmPct val="10000"/>
                                  </p:iterate>
                                  <p:childTnLst>
                                    <p:set>
                                      <p:cBhvr>
                                        <p:cTn id="18" dur="1" fill="hold">
                                          <p:stCondLst>
                                            <p:cond delay="0"/>
                                          </p:stCondLst>
                                        </p:cTn>
                                        <p:tgtEl>
                                          <p:spTgt spid="41987">
                                            <p:txEl>
                                              <p:pRg st="2" end="2"/>
                                            </p:txEl>
                                          </p:spTgt>
                                        </p:tgtEl>
                                        <p:attrNameLst>
                                          <p:attrName>style.visibility</p:attrName>
                                        </p:attrNameLst>
                                      </p:cBhvr>
                                      <p:to>
                                        <p:strVal val="visible"/>
                                      </p:to>
                                    </p:set>
                                    <p:animEffect transition="in" filter="fade">
                                      <p:cBhvr>
                                        <p:cTn id="19" dur="1000"/>
                                        <p:tgtEl>
                                          <p:spTgt spid="41987">
                                            <p:txEl>
                                              <p:pRg st="2" end="2"/>
                                            </p:txEl>
                                          </p:spTgt>
                                        </p:tgtEl>
                                      </p:cBhvr>
                                    </p:animEffect>
                                    <p:anim calcmode="lin" valueType="num">
                                      <p:cBhvr>
                                        <p:cTn id="20" dur="1000" fill="hold"/>
                                        <p:tgtEl>
                                          <p:spTgt spid="4198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198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ctr" eaLnBrk="1" hangingPunct="1">
              <a:defRPr/>
            </a:pPr>
            <a:r>
              <a:rPr lang="ru-RU" sz="4000" dirty="0" err="1" smtClean="0"/>
              <a:t>Шкиря</a:t>
            </a:r>
            <a:r>
              <a:rPr lang="ru-RU" sz="4000" dirty="0" smtClean="0"/>
              <a:t> Алеся</a:t>
            </a:r>
            <a:r>
              <a:rPr lang="ru-RU" sz="3200" dirty="0" smtClean="0"/>
              <a:t> – </a:t>
            </a:r>
            <a:br>
              <a:rPr lang="ru-RU" sz="3200" dirty="0" smtClean="0"/>
            </a:br>
            <a:r>
              <a:rPr lang="ru-RU" sz="3200" dirty="0" smtClean="0"/>
              <a:t>Про число Пи</a:t>
            </a:r>
          </a:p>
        </p:txBody>
      </p:sp>
      <p:sp>
        <p:nvSpPr>
          <p:cNvPr id="51203" name="Rectangle 3"/>
          <p:cNvSpPr>
            <a:spLocks noGrp="1" noChangeArrowheads="1"/>
          </p:cNvSpPr>
          <p:nvPr>
            <p:ph type="body" idx="1"/>
          </p:nvPr>
        </p:nvSpPr>
        <p:spPr>
          <a:xfrm>
            <a:off x="2438400" y="1600200"/>
            <a:ext cx="6400800" cy="2514600"/>
          </a:xfrm>
        </p:spPr>
        <p:txBody>
          <a:bodyPr/>
          <a:lstStyle/>
          <a:p>
            <a:pPr eaLnBrk="1" hangingPunct="1">
              <a:buFont typeface="Wingdings" pitchFamily="2" charset="2"/>
              <a:buNone/>
              <a:defRPr/>
            </a:pPr>
            <a:r>
              <a:rPr lang="ru-RU" smtClean="0"/>
              <a:t>Нужно только постараться</a:t>
            </a:r>
          </a:p>
          <a:p>
            <a:pPr eaLnBrk="1" hangingPunct="1">
              <a:buFont typeface="Wingdings" pitchFamily="2" charset="2"/>
              <a:buNone/>
              <a:defRPr/>
            </a:pPr>
            <a:r>
              <a:rPr lang="ru-RU" smtClean="0"/>
              <a:t>И запомнить все, как есть:</a:t>
            </a:r>
          </a:p>
          <a:p>
            <a:pPr eaLnBrk="1" hangingPunct="1">
              <a:buFont typeface="Wingdings" pitchFamily="2" charset="2"/>
              <a:buNone/>
              <a:defRPr/>
            </a:pPr>
            <a:r>
              <a:rPr lang="ru-RU" smtClean="0"/>
              <a:t>3, 14, 15</a:t>
            </a:r>
          </a:p>
          <a:p>
            <a:pPr eaLnBrk="1" hangingPunct="1">
              <a:buFont typeface="Wingdings" pitchFamily="2" charset="2"/>
              <a:buNone/>
              <a:defRPr/>
            </a:pPr>
            <a:r>
              <a:rPr lang="ru-RU" smtClean="0"/>
              <a:t>92 и 6.</a:t>
            </a:r>
          </a:p>
        </p:txBody>
      </p:sp>
      <p:sp>
        <p:nvSpPr>
          <p:cNvPr id="51204" name="Rectangle 4"/>
          <p:cNvSpPr>
            <a:spLocks noChangeArrowheads="1"/>
          </p:cNvSpPr>
          <p:nvPr/>
        </p:nvSpPr>
        <p:spPr bwMode="auto">
          <a:xfrm rot="678596">
            <a:off x="2209800" y="4343400"/>
            <a:ext cx="7391400" cy="1600200"/>
          </a:xfrm>
          <a:prstGeom prst="rect">
            <a:avLst/>
          </a:prstGeom>
          <a:noFill/>
          <a:ln w="9525">
            <a:noFill/>
            <a:miter lim="800000"/>
            <a:headEnd/>
            <a:tailEnd/>
          </a:ln>
          <a:effectLst/>
        </p:spPr>
        <p:txBody>
          <a:bodyPr/>
          <a:lstStyle/>
          <a:p>
            <a:pPr marL="342900" indent="-342900">
              <a:spcBef>
                <a:spcPct val="20000"/>
              </a:spcBef>
              <a:buClr>
                <a:schemeClr val="hlink"/>
              </a:buClr>
              <a:buSzPct val="70000"/>
              <a:buFont typeface="Wingdings" pitchFamily="2" charset="2"/>
              <a:buNone/>
              <a:defRPr/>
            </a:pPr>
            <a:r>
              <a:rPr lang="el-GR" sz="9600">
                <a:effectLst>
                  <a:outerShdw blurRad="38100" dist="38100" dir="2700000" algn="tl">
                    <a:srgbClr val="C0C0C0"/>
                  </a:outerShdw>
                </a:effectLst>
                <a:latin typeface="Times New Roman" pitchFamily="18" charset="0"/>
                <a:cs typeface="Times New Roman" pitchFamily="18" charset="0"/>
              </a:rPr>
              <a:t>π</a:t>
            </a:r>
            <a:r>
              <a:rPr lang="ru-RU" sz="8800">
                <a:effectLst>
                  <a:outerShdw blurRad="38100" dist="38100" dir="2700000" algn="tl">
                    <a:srgbClr val="C0C0C0"/>
                  </a:outerShdw>
                </a:effectLst>
                <a:latin typeface="Times New Roman" pitchFamily="18" charset="0"/>
                <a:cs typeface="Times New Roman" pitchFamily="18" charset="0"/>
              </a:rPr>
              <a:t>=</a:t>
            </a:r>
            <a:r>
              <a:rPr lang="ru-RU" sz="8800">
                <a:effectLst>
                  <a:outerShdw blurRad="38100" dist="38100" dir="2700000" algn="tl">
                    <a:srgbClr val="C0C0C0"/>
                  </a:outerShdw>
                </a:effectLst>
                <a:latin typeface="Arial" charset="0"/>
              </a:rPr>
              <a:t>3,1415926</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path" presetSubtype="0" accel="50000" decel="50000" fill="hold" grpId="0" nodeType="with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6" dur="1299" fill="hold">
                                          <p:stCondLst>
                                            <p:cond delay="0"/>
                                          </p:stCondLst>
                                        </p:cTn>
                                        <p:tgtEl>
                                          <p:spTgt spid="51202"/>
                                        </p:tgtEl>
                                        <p:attrNameLst>
                                          <p:attrName>ppt_x</p:attrName>
                                          <p:attrName>ppt_y</p:attrName>
                                        </p:attrNameLst>
                                      </p:cBhvr>
                                    </p:animMotion>
                                  </p:childTnLst>
                                </p:cTn>
                              </p:par>
                            </p:childTnLst>
                          </p:cTn>
                        </p:par>
                        <p:par>
                          <p:cTn id="7" fill="hold">
                            <p:stCondLst>
                              <p:cond delay="4027"/>
                            </p:stCondLst>
                            <p:childTnLst>
                              <p:par>
                                <p:cTn id="8" presetID="15" presetClass="entr" presetSubtype="0" fill="hold" grpId="0" nodeType="afterEffect">
                                  <p:stCondLst>
                                    <p:cond delay="0"/>
                                  </p:stCondLst>
                                  <p:childTnLst>
                                    <p:set>
                                      <p:cBhvr>
                                        <p:cTn id="9" dur="1" fill="hold">
                                          <p:stCondLst>
                                            <p:cond delay="0"/>
                                          </p:stCondLst>
                                        </p:cTn>
                                        <p:tgtEl>
                                          <p:spTgt spid="51203">
                                            <p:txEl>
                                              <p:pRg st="0" end="0"/>
                                            </p:txEl>
                                          </p:spTgt>
                                        </p:tgtEl>
                                        <p:attrNameLst>
                                          <p:attrName>style.visibility</p:attrName>
                                        </p:attrNameLst>
                                      </p:cBhvr>
                                      <p:to>
                                        <p:strVal val="visible"/>
                                      </p:to>
                                    </p:set>
                                    <p:anim calcmode="lin" valueType="num">
                                      <p:cBhvr>
                                        <p:cTn id="10" dur="2000" fill="hold"/>
                                        <p:tgtEl>
                                          <p:spTgt spid="51203">
                                            <p:txEl>
                                              <p:pRg st="0" end="0"/>
                                            </p:txEl>
                                          </p:spTgt>
                                        </p:tgtEl>
                                        <p:attrNameLst>
                                          <p:attrName>ppt_w</p:attrName>
                                        </p:attrNameLst>
                                      </p:cBhvr>
                                      <p:tavLst>
                                        <p:tav tm="0">
                                          <p:val>
                                            <p:fltVal val="0"/>
                                          </p:val>
                                        </p:tav>
                                        <p:tav tm="100000">
                                          <p:val>
                                            <p:strVal val="#ppt_w"/>
                                          </p:val>
                                        </p:tav>
                                      </p:tavLst>
                                    </p:anim>
                                    <p:anim calcmode="lin" valueType="num">
                                      <p:cBhvr>
                                        <p:cTn id="11" dur="2000" fill="hold"/>
                                        <p:tgtEl>
                                          <p:spTgt spid="51203">
                                            <p:txEl>
                                              <p:pRg st="0" end="0"/>
                                            </p:txEl>
                                          </p:spTgt>
                                        </p:tgtEl>
                                        <p:attrNameLst>
                                          <p:attrName>ppt_h</p:attrName>
                                        </p:attrNameLst>
                                      </p:cBhvr>
                                      <p:tavLst>
                                        <p:tav tm="0">
                                          <p:val>
                                            <p:fltVal val="0"/>
                                          </p:val>
                                        </p:tav>
                                        <p:tav tm="100000">
                                          <p:val>
                                            <p:strVal val="#ppt_h"/>
                                          </p:val>
                                        </p:tav>
                                      </p:tavLst>
                                    </p:anim>
                                    <p:anim calcmode="lin" valueType="num">
                                      <p:cBhvr>
                                        <p:cTn id="12" dur="2000" fill="hold"/>
                                        <p:tgtEl>
                                          <p:spTgt spid="512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3" dur="2000" fill="hold"/>
                                        <p:tgtEl>
                                          <p:spTgt spid="5120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4" fill="hold">
                            <p:stCondLst>
                              <p:cond delay="6027"/>
                            </p:stCondLst>
                            <p:childTnLst>
                              <p:par>
                                <p:cTn id="15" presetID="15" presetClass="entr" presetSubtype="0" fill="hold" grpId="0" nodeType="afterEffect">
                                  <p:stCondLst>
                                    <p:cond delay="0"/>
                                  </p:stCondLst>
                                  <p:childTnLst>
                                    <p:set>
                                      <p:cBhvr>
                                        <p:cTn id="16" dur="1" fill="hold">
                                          <p:stCondLst>
                                            <p:cond delay="0"/>
                                          </p:stCondLst>
                                        </p:cTn>
                                        <p:tgtEl>
                                          <p:spTgt spid="51203">
                                            <p:txEl>
                                              <p:pRg st="1" end="1"/>
                                            </p:txEl>
                                          </p:spTgt>
                                        </p:tgtEl>
                                        <p:attrNameLst>
                                          <p:attrName>style.visibility</p:attrName>
                                        </p:attrNameLst>
                                      </p:cBhvr>
                                      <p:to>
                                        <p:strVal val="visible"/>
                                      </p:to>
                                    </p:set>
                                    <p:anim calcmode="lin" valueType="num">
                                      <p:cBhvr>
                                        <p:cTn id="17" dur="2000" fill="hold"/>
                                        <p:tgtEl>
                                          <p:spTgt spid="51203">
                                            <p:txEl>
                                              <p:pRg st="1" end="1"/>
                                            </p:txEl>
                                          </p:spTgt>
                                        </p:tgtEl>
                                        <p:attrNameLst>
                                          <p:attrName>ppt_w</p:attrName>
                                        </p:attrNameLst>
                                      </p:cBhvr>
                                      <p:tavLst>
                                        <p:tav tm="0">
                                          <p:val>
                                            <p:fltVal val="0"/>
                                          </p:val>
                                        </p:tav>
                                        <p:tav tm="100000">
                                          <p:val>
                                            <p:strVal val="#ppt_w"/>
                                          </p:val>
                                        </p:tav>
                                      </p:tavLst>
                                    </p:anim>
                                    <p:anim calcmode="lin" valueType="num">
                                      <p:cBhvr>
                                        <p:cTn id="18" dur="2000" fill="hold"/>
                                        <p:tgtEl>
                                          <p:spTgt spid="51203">
                                            <p:txEl>
                                              <p:pRg st="1" end="1"/>
                                            </p:txEl>
                                          </p:spTgt>
                                        </p:tgtEl>
                                        <p:attrNameLst>
                                          <p:attrName>ppt_h</p:attrName>
                                        </p:attrNameLst>
                                      </p:cBhvr>
                                      <p:tavLst>
                                        <p:tav tm="0">
                                          <p:val>
                                            <p:fltVal val="0"/>
                                          </p:val>
                                        </p:tav>
                                        <p:tav tm="100000">
                                          <p:val>
                                            <p:strVal val="#ppt_h"/>
                                          </p:val>
                                        </p:tav>
                                      </p:tavLst>
                                    </p:anim>
                                    <p:anim calcmode="lin" valueType="num">
                                      <p:cBhvr>
                                        <p:cTn id="19" dur="2000" fill="hold"/>
                                        <p:tgtEl>
                                          <p:spTgt spid="512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0" dur="2000" fill="hold"/>
                                        <p:tgtEl>
                                          <p:spTgt spid="5120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8027"/>
                            </p:stCondLst>
                            <p:childTnLst>
                              <p:par>
                                <p:cTn id="22" presetID="15" presetClass="entr" presetSubtype="0" fill="hold" grpId="0" nodeType="afterEffect">
                                  <p:stCondLst>
                                    <p:cond delay="0"/>
                                  </p:stCondLst>
                                  <p:childTnLst>
                                    <p:set>
                                      <p:cBhvr>
                                        <p:cTn id="23" dur="1" fill="hold">
                                          <p:stCondLst>
                                            <p:cond delay="0"/>
                                          </p:stCondLst>
                                        </p:cTn>
                                        <p:tgtEl>
                                          <p:spTgt spid="51203">
                                            <p:txEl>
                                              <p:pRg st="2" end="2"/>
                                            </p:txEl>
                                          </p:spTgt>
                                        </p:tgtEl>
                                        <p:attrNameLst>
                                          <p:attrName>style.visibility</p:attrName>
                                        </p:attrNameLst>
                                      </p:cBhvr>
                                      <p:to>
                                        <p:strVal val="visible"/>
                                      </p:to>
                                    </p:set>
                                    <p:anim calcmode="lin" valueType="num">
                                      <p:cBhvr>
                                        <p:cTn id="24" dur="2000" fill="hold"/>
                                        <p:tgtEl>
                                          <p:spTgt spid="51203">
                                            <p:txEl>
                                              <p:pRg st="2" end="2"/>
                                            </p:txEl>
                                          </p:spTgt>
                                        </p:tgtEl>
                                        <p:attrNameLst>
                                          <p:attrName>ppt_w</p:attrName>
                                        </p:attrNameLst>
                                      </p:cBhvr>
                                      <p:tavLst>
                                        <p:tav tm="0">
                                          <p:val>
                                            <p:fltVal val="0"/>
                                          </p:val>
                                        </p:tav>
                                        <p:tav tm="100000">
                                          <p:val>
                                            <p:strVal val="#ppt_w"/>
                                          </p:val>
                                        </p:tav>
                                      </p:tavLst>
                                    </p:anim>
                                    <p:anim calcmode="lin" valueType="num">
                                      <p:cBhvr>
                                        <p:cTn id="25" dur="2000" fill="hold"/>
                                        <p:tgtEl>
                                          <p:spTgt spid="51203">
                                            <p:txEl>
                                              <p:pRg st="2" end="2"/>
                                            </p:txEl>
                                          </p:spTgt>
                                        </p:tgtEl>
                                        <p:attrNameLst>
                                          <p:attrName>ppt_h</p:attrName>
                                        </p:attrNameLst>
                                      </p:cBhvr>
                                      <p:tavLst>
                                        <p:tav tm="0">
                                          <p:val>
                                            <p:fltVal val="0"/>
                                          </p:val>
                                        </p:tav>
                                        <p:tav tm="100000">
                                          <p:val>
                                            <p:strVal val="#ppt_h"/>
                                          </p:val>
                                        </p:tav>
                                      </p:tavLst>
                                    </p:anim>
                                    <p:anim calcmode="lin" valueType="num">
                                      <p:cBhvr>
                                        <p:cTn id="26" dur="2000" fill="hold"/>
                                        <p:tgtEl>
                                          <p:spTgt spid="5120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7" dur="2000" fill="hold"/>
                                        <p:tgtEl>
                                          <p:spTgt spid="5120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0027"/>
                            </p:stCondLst>
                            <p:childTnLst>
                              <p:par>
                                <p:cTn id="29" presetID="15" presetClass="entr" presetSubtype="0" fill="hold" grpId="0" nodeType="afterEffect">
                                  <p:stCondLst>
                                    <p:cond delay="0"/>
                                  </p:stCondLst>
                                  <p:childTnLst>
                                    <p:set>
                                      <p:cBhvr>
                                        <p:cTn id="30" dur="1" fill="hold">
                                          <p:stCondLst>
                                            <p:cond delay="0"/>
                                          </p:stCondLst>
                                        </p:cTn>
                                        <p:tgtEl>
                                          <p:spTgt spid="51203">
                                            <p:txEl>
                                              <p:pRg st="3" end="3"/>
                                            </p:txEl>
                                          </p:spTgt>
                                        </p:tgtEl>
                                        <p:attrNameLst>
                                          <p:attrName>style.visibility</p:attrName>
                                        </p:attrNameLst>
                                      </p:cBhvr>
                                      <p:to>
                                        <p:strVal val="visible"/>
                                      </p:to>
                                    </p:set>
                                    <p:anim calcmode="lin" valueType="num">
                                      <p:cBhvr>
                                        <p:cTn id="31" dur="2000" fill="hold"/>
                                        <p:tgtEl>
                                          <p:spTgt spid="51203">
                                            <p:txEl>
                                              <p:pRg st="3" end="3"/>
                                            </p:txEl>
                                          </p:spTgt>
                                        </p:tgtEl>
                                        <p:attrNameLst>
                                          <p:attrName>ppt_w</p:attrName>
                                        </p:attrNameLst>
                                      </p:cBhvr>
                                      <p:tavLst>
                                        <p:tav tm="0">
                                          <p:val>
                                            <p:fltVal val="0"/>
                                          </p:val>
                                        </p:tav>
                                        <p:tav tm="100000">
                                          <p:val>
                                            <p:strVal val="#ppt_w"/>
                                          </p:val>
                                        </p:tav>
                                      </p:tavLst>
                                    </p:anim>
                                    <p:anim calcmode="lin" valueType="num">
                                      <p:cBhvr>
                                        <p:cTn id="32" dur="2000" fill="hold"/>
                                        <p:tgtEl>
                                          <p:spTgt spid="51203">
                                            <p:txEl>
                                              <p:pRg st="3" end="3"/>
                                            </p:txEl>
                                          </p:spTgt>
                                        </p:tgtEl>
                                        <p:attrNameLst>
                                          <p:attrName>ppt_h</p:attrName>
                                        </p:attrNameLst>
                                      </p:cBhvr>
                                      <p:tavLst>
                                        <p:tav tm="0">
                                          <p:val>
                                            <p:fltVal val="0"/>
                                          </p:val>
                                        </p:tav>
                                        <p:tav tm="100000">
                                          <p:val>
                                            <p:strVal val="#ppt_h"/>
                                          </p:val>
                                        </p:tav>
                                      </p:tavLst>
                                    </p:anim>
                                    <p:anim calcmode="lin" valueType="num">
                                      <p:cBhvr>
                                        <p:cTn id="33" dur="2000" fill="hold"/>
                                        <p:tgtEl>
                                          <p:spTgt spid="5120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5120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2027"/>
                            </p:stCondLst>
                            <p:childTnLst>
                              <p:par>
                                <p:cTn id="36" presetID="50" presetClass="entr" presetSubtype="0" decel="100000" fill="hold" nodeType="afterEffect">
                                  <p:stCondLst>
                                    <p:cond delay="0"/>
                                  </p:stCondLst>
                                  <p:childTnLst>
                                    <p:set>
                                      <p:cBhvr>
                                        <p:cTn id="37" dur="1" fill="hold">
                                          <p:stCondLst>
                                            <p:cond delay="0"/>
                                          </p:stCondLst>
                                        </p:cTn>
                                        <p:tgtEl>
                                          <p:spTgt spid="51204">
                                            <p:txEl>
                                              <p:pRg st="0" end="0"/>
                                            </p:txEl>
                                          </p:spTgt>
                                        </p:tgtEl>
                                        <p:attrNameLst>
                                          <p:attrName>style.visibility</p:attrName>
                                        </p:attrNameLst>
                                      </p:cBhvr>
                                      <p:to>
                                        <p:strVal val="visible"/>
                                      </p:to>
                                    </p:set>
                                    <p:anim calcmode="lin" valueType="num">
                                      <p:cBhvr>
                                        <p:cTn id="38" dur="5000" fill="hold"/>
                                        <p:tgtEl>
                                          <p:spTgt spid="51204">
                                            <p:txEl>
                                              <p:pRg st="0" end="0"/>
                                            </p:txEl>
                                          </p:spTgt>
                                        </p:tgtEl>
                                        <p:attrNameLst>
                                          <p:attrName>ppt_w</p:attrName>
                                        </p:attrNameLst>
                                      </p:cBhvr>
                                      <p:tavLst>
                                        <p:tav tm="0">
                                          <p:val>
                                            <p:strVal val="#ppt_w+.3"/>
                                          </p:val>
                                        </p:tav>
                                        <p:tav tm="100000">
                                          <p:val>
                                            <p:strVal val="#ppt_w"/>
                                          </p:val>
                                        </p:tav>
                                      </p:tavLst>
                                    </p:anim>
                                    <p:anim calcmode="lin" valueType="num">
                                      <p:cBhvr>
                                        <p:cTn id="39" dur="5000" fill="hold"/>
                                        <p:tgtEl>
                                          <p:spTgt spid="51204">
                                            <p:txEl>
                                              <p:pRg st="0" end="0"/>
                                            </p:txEl>
                                          </p:spTgt>
                                        </p:tgtEl>
                                        <p:attrNameLst>
                                          <p:attrName>ppt_h</p:attrName>
                                        </p:attrNameLst>
                                      </p:cBhvr>
                                      <p:tavLst>
                                        <p:tav tm="0">
                                          <p:val>
                                            <p:strVal val="#ppt_h"/>
                                          </p:val>
                                        </p:tav>
                                        <p:tav tm="100000">
                                          <p:val>
                                            <p:strVal val="#ppt_h"/>
                                          </p:val>
                                        </p:tav>
                                      </p:tavLst>
                                    </p:anim>
                                    <p:animEffect transition="in" filter="fade">
                                      <p:cBhvr>
                                        <p:cTn id="40" dur="5000"/>
                                        <p:tgtEl>
                                          <p:spTgt spid="512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476375" y="333375"/>
            <a:ext cx="5759450" cy="1143000"/>
          </a:xfrm>
        </p:spPr>
        <p:txBody>
          <a:bodyPr/>
          <a:lstStyle/>
          <a:p>
            <a:pPr eaLnBrk="1" hangingPunct="1"/>
            <a:r>
              <a:rPr lang="ru-RU" b="1" smtClean="0"/>
              <a:t>Число </a:t>
            </a:r>
            <a:r>
              <a:rPr lang="ru-RU" sz="5400" b="1" smtClean="0">
                <a:sym typeface="Symbol" pitchFamily="18" charset="2"/>
              </a:rPr>
              <a:t></a:t>
            </a:r>
            <a:r>
              <a:rPr lang="ru-RU" b="1" smtClean="0">
                <a:sym typeface="Symbol" pitchFamily="18" charset="2"/>
              </a:rPr>
              <a:t> - школьнику!</a:t>
            </a:r>
            <a:r>
              <a:rPr lang="ru-RU" smtClean="0">
                <a:sym typeface="Symbol" pitchFamily="18" charset="2"/>
              </a:rPr>
              <a:t> </a:t>
            </a:r>
          </a:p>
        </p:txBody>
      </p:sp>
      <p:sp>
        <p:nvSpPr>
          <p:cNvPr id="54275" name="Rectangle 3"/>
          <p:cNvSpPr>
            <a:spLocks noGrp="1" noChangeArrowheads="1"/>
          </p:cNvSpPr>
          <p:nvPr>
            <p:ph type="body" idx="1"/>
          </p:nvPr>
        </p:nvSpPr>
        <p:spPr>
          <a:xfrm>
            <a:off x="1476375" y="1916113"/>
            <a:ext cx="7666038" cy="4941887"/>
          </a:xfrm>
        </p:spPr>
        <p:txBody>
          <a:bodyPr/>
          <a:lstStyle/>
          <a:p>
            <a:pPr eaLnBrk="1" hangingPunct="1">
              <a:lnSpc>
                <a:spcPct val="80000"/>
              </a:lnSpc>
              <a:buFontTx/>
              <a:buNone/>
            </a:pPr>
            <a:r>
              <a:rPr lang="ru-RU" sz="2800" smtClean="0">
                <a:solidFill>
                  <a:srgbClr val="6600CC"/>
                </a:solidFill>
              </a:rPr>
              <a:t>Алгебра:</a:t>
            </a:r>
            <a:r>
              <a:rPr lang="ru-RU" sz="2400" smtClean="0">
                <a:solidFill>
                  <a:schemeClr val="tx2"/>
                </a:solidFill>
                <a:sym typeface="Symbol" pitchFamily="18" charset="2"/>
              </a:rPr>
              <a:t>  - иррациональное и трансцендентное число.</a:t>
            </a:r>
          </a:p>
          <a:p>
            <a:pPr eaLnBrk="1" hangingPunct="1">
              <a:lnSpc>
                <a:spcPct val="80000"/>
              </a:lnSpc>
              <a:buFontTx/>
              <a:buNone/>
            </a:pPr>
            <a:r>
              <a:rPr lang="ru-RU" sz="2800" smtClean="0">
                <a:solidFill>
                  <a:srgbClr val="6600CC"/>
                </a:solidFill>
              </a:rPr>
              <a:t>Тригонометрия:</a:t>
            </a:r>
            <a:r>
              <a:rPr lang="ru-RU" sz="2400" smtClean="0">
                <a:solidFill>
                  <a:schemeClr val="tx2"/>
                </a:solidFill>
              </a:rPr>
              <a:t> - радианное измерение углов.</a:t>
            </a:r>
          </a:p>
          <a:p>
            <a:pPr eaLnBrk="1" hangingPunct="1">
              <a:lnSpc>
                <a:spcPct val="80000"/>
              </a:lnSpc>
              <a:buFontTx/>
              <a:buNone/>
            </a:pPr>
            <a:r>
              <a:rPr lang="ru-RU" sz="2800" smtClean="0">
                <a:solidFill>
                  <a:srgbClr val="6600CC"/>
                </a:solidFill>
                <a:sym typeface="Symbol" pitchFamily="18" charset="2"/>
              </a:rPr>
              <a:t>Планиметрия: </a:t>
            </a:r>
            <a:r>
              <a:rPr lang="ru-RU" sz="2400" smtClean="0">
                <a:solidFill>
                  <a:schemeClr val="tx2"/>
                </a:solidFill>
                <a:sym typeface="Symbol" pitchFamily="18" charset="2"/>
              </a:rPr>
              <a:t>- длина окружности и её дуги; </a:t>
            </a:r>
          </a:p>
          <a:p>
            <a:pPr eaLnBrk="1" hangingPunct="1">
              <a:lnSpc>
                <a:spcPct val="80000"/>
              </a:lnSpc>
              <a:buFontTx/>
              <a:buNone/>
            </a:pPr>
            <a:r>
              <a:rPr lang="ru-RU" sz="2400" smtClean="0">
                <a:solidFill>
                  <a:schemeClr val="tx2"/>
                </a:solidFill>
                <a:sym typeface="Symbol" pitchFamily="18" charset="2"/>
              </a:rPr>
              <a:t>- площадь круга и его частей.</a:t>
            </a:r>
          </a:p>
          <a:p>
            <a:pPr eaLnBrk="1" hangingPunct="1">
              <a:lnSpc>
                <a:spcPct val="80000"/>
              </a:lnSpc>
              <a:buFontTx/>
              <a:buNone/>
            </a:pPr>
            <a:r>
              <a:rPr lang="ru-RU" sz="2800" smtClean="0">
                <a:solidFill>
                  <a:srgbClr val="6600CC"/>
                </a:solidFill>
                <a:sym typeface="Symbol" pitchFamily="18" charset="2"/>
              </a:rPr>
              <a:t>Стереометрия: </a:t>
            </a:r>
            <a:r>
              <a:rPr lang="ru-RU" sz="2400" smtClean="0">
                <a:solidFill>
                  <a:schemeClr val="tx2"/>
                </a:solidFill>
                <a:sym typeface="Symbol" pitchFamily="18" charset="2"/>
              </a:rPr>
              <a:t>- объем шара и частей;</a:t>
            </a:r>
            <a:endParaRPr lang="ru-RU" sz="2800" smtClean="0">
              <a:solidFill>
                <a:srgbClr val="6600CC"/>
              </a:solidFill>
              <a:sym typeface="Symbol" pitchFamily="18" charset="2"/>
            </a:endParaRPr>
          </a:p>
          <a:p>
            <a:pPr eaLnBrk="1" hangingPunct="1">
              <a:lnSpc>
                <a:spcPct val="80000"/>
              </a:lnSpc>
              <a:buFontTx/>
              <a:buNone/>
            </a:pPr>
            <a:r>
              <a:rPr lang="ru-RU" sz="2400" smtClean="0">
                <a:solidFill>
                  <a:schemeClr val="tx2"/>
                </a:solidFill>
                <a:sym typeface="Symbol" pitchFamily="18" charset="2"/>
              </a:rPr>
              <a:t>- объем цилиндра, конуса и усеченного конуса;</a:t>
            </a:r>
          </a:p>
          <a:p>
            <a:pPr eaLnBrk="1" hangingPunct="1">
              <a:lnSpc>
                <a:spcPct val="80000"/>
              </a:lnSpc>
              <a:buFontTx/>
              <a:buNone/>
            </a:pPr>
            <a:r>
              <a:rPr lang="ru-RU" sz="2400" smtClean="0">
                <a:solidFill>
                  <a:schemeClr val="tx2"/>
                </a:solidFill>
                <a:sym typeface="Symbol" pitchFamily="18" charset="2"/>
              </a:rPr>
              <a:t>- площадь поверхности цилиндра, конуса и сферы.</a:t>
            </a:r>
          </a:p>
          <a:p>
            <a:pPr eaLnBrk="1" hangingPunct="1">
              <a:lnSpc>
                <a:spcPct val="80000"/>
              </a:lnSpc>
              <a:buFontTx/>
              <a:buNone/>
            </a:pPr>
            <a:r>
              <a:rPr lang="ru-RU" sz="2800" smtClean="0">
                <a:solidFill>
                  <a:srgbClr val="6600CC"/>
                </a:solidFill>
                <a:sym typeface="Symbol" pitchFamily="18" charset="2"/>
              </a:rPr>
              <a:t>Физика:</a:t>
            </a:r>
          </a:p>
          <a:p>
            <a:pPr eaLnBrk="1" hangingPunct="1">
              <a:lnSpc>
                <a:spcPct val="80000"/>
              </a:lnSpc>
              <a:buFontTx/>
              <a:buNone/>
            </a:pPr>
            <a:r>
              <a:rPr lang="ru-RU" sz="2400" smtClean="0">
                <a:solidFill>
                  <a:schemeClr val="tx2"/>
                </a:solidFill>
                <a:sym typeface="Symbol" pitchFamily="18" charset="2"/>
              </a:rPr>
              <a:t>- теория относительности; - квантовая механика; </a:t>
            </a:r>
          </a:p>
          <a:p>
            <a:pPr eaLnBrk="1" hangingPunct="1">
              <a:lnSpc>
                <a:spcPct val="80000"/>
              </a:lnSpc>
              <a:buFontTx/>
              <a:buNone/>
            </a:pPr>
            <a:r>
              <a:rPr lang="ru-RU" sz="2400" smtClean="0">
                <a:solidFill>
                  <a:schemeClr val="tx2"/>
                </a:solidFill>
                <a:sym typeface="Symbol" pitchFamily="18" charset="2"/>
              </a:rPr>
              <a:t>- ядерная физика.</a:t>
            </a:r>
          </a:p>
          <a:p>
            <a:pPr eaLnBrk="1" hangingPunct="1">
              <a:lnSpc>
                <a:spcPct val="80000"/>
              </a:lnSpc>
              <a:buFontTx/>
              <a:buNone/>
            </a:pPr>
            <a:r>
              <a:rPr lang="ru-RU" sz="2400" smtClean="0">
                <a:solidFill>
                  <a:srgbClr val="6600CC"/>
                </a:solidFill>
                <a:sym typeface="Symbol" pitchFamily="18" charset="2"/>
              </a:rPr>
              <a:t>Теория вероятностей: </a:t>
            </a:r>
          </a:p>
          <a:p>
            <a:pPr eaLnBrk="1" hangingPunct="1">
              <a:lnSpc>
                <a:spcPct val="80000"/>
              </a:lnSpc>
              <a:buFontTx/>
              <a:buNone/>
            </a:pPr>
            <a:r>
              <a:rPr lang="ru-RU" sz="2400" b="1" smtClean="0">
                <a:solidFill>
                  <a:schemeClr val="tx2"/>
                </a:solidFill>
                <a:sym typeface="Symbol" pitchFamily="18" charset="2"/>
              </a:rPr>
              <a:t>- </a:t>
            </a:r>
            <a:r>
              <a:rPr lang="ru-RU" altLang="ja-JP" sz="2400" smtClean="0">
                <a:solidFill>
                  <a:schemeClr val="tx2"/>
                </a:solidFill>
                <a:sym typeface="Symbol" pitchFamily="18" charset="2"/>
              </a:rPr>
              <a:t>формула Стирлинга для вычисления факториала </a:t>
            </a:r>
            <a:endParaRPr lang="ru-RU" sz="2400" smtClean="0">
              <a:solidFill>
                <a:schemeClr val="tx2"/>
              </a:solidFill>
              <a:sym typeface="Symbol" pitchFamily="18" charset="2"/>
            </a:endParaRPr>
          </a:p>
        </p:txBody>
      </p:sp>
      <p:sp>
        <p:nvSpPr>
          <p:cNvPr id="16388" name="Rectangle 4"/>
          <p:cNvSpPr>
            <a:spLocks noChangeArrowheads="1"/>
          </p:cNvSpPr>
          <p:nvPr/>
        </p:nvSpPr>
        <p:spPr bwMode="auto">
          <a:xfrm>
            <a:off x="539750" y="223678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16389" name="Picture 5"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16390" name="Picture 6" descr="CG11"/>
          <p:cNvPicPr>
            <a:picLocks noChangeAspect="1" noChangeArrowheads="1" noCrop="1"/>
          </p:cNvPicPr>
          <p:nvPr/>
        </p:nvPicPr>
        <p:blipFill>
          <a:blip r:embed="rId3" cstate="print"/>
          <a:srcRect/>
          <a:stretch>
            <a:fillRect/>
          </a:stretch>
        </p:blipFill>
        <p:spPr bwMode="auto">
          <a:xfrm>
            <a:off x="395288" y="3716338"/>
            <a:ext cx="649287" cy="649287"/>
          </a:xfrm>
          <a:prstGeom prst="rect">
            <a:avLst/>
          </a:prstGeom>
          <a:noFill/>
          <a:ln w="9525">
            <a:noFill/>
            <a:miter lim="800000"/>
            <a:headEnd/>
            <a:tailEnd/>
          </a:ln>
        </p:spPr>
      </p:pic>
      <p:pic>
        <p:nvPicPr>
          <p:cNvPr id="16391" name="Picture 7"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pic>
        <p:nvPicPr>
          <p:cNvPr id="54281" name="Picture 9" descr="matemat">
            <a:hlinkClick r:id="rId5"/>
          </p:cNvPr>
          <p:cNvPicPr>
            <a:picLocks noChangeAspect="1" noChangeArrowheads="1"/>
          </p:cNvPicPr>
          <p:nvPr/>
        </p:nvPicPr>
        <p:blipFill>
          <a:blip r:embed="rId6" cstate="print"/>
          <a:srcRect/>
          <a:stretch>
            <a:fillRect/>
          </a:stretch>
        </p:blipFill>
        <p:spPr bwMode="auto">
          <a:xfrm>
            <a:off x="7240588" y="0"/>
            <a:ext cx="1712912" cy="177323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diamond(in)">
                                      <p:cBhvr>
                                        <p:cTn id="7" dur="1000"/>
                                        <p:tgtEl>
                                          <p:spTgt spid="54274"/>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54275">
                                            <p:txEl>
                                              <p:pRg st="0" end="0"/>
                                            </p:txEl>
                                          </p:spTgt>
                                        </p:tgtEl>
                                        <p:attrNameLst>
                                          <p:attrName>style.visibility</p:attrName>
                                        </p:attrNameLst>
                                      </p:cBhvr>
                                      <p:to>
                                        <p:strVal val="visible"/>
                                      </p:to>
                                    </p:set>
                                    <p:animEffect transition="in" filter="strips(downLeft)">
                                      <p:cBhvr>
                                        <p:cTn id="11" dur="500"/>
                                        <p:tgtEl>
                                          <p:spTgt spid="54275">
                                            <p:txEl>
                                              <p:pRg st="0" end="0"/>
                                            </p:txEl>
                                          </p:spTgt>
                                        </p:tgtEl>
                                      </p:cBhvr>
                                    </p:animEffect>
                                  </p:childTnLst>
                                </p:cTn>
                              </p:par>
                              <p:par>
                                <p:cTn id="12" presetID="18" presetClass="entr" presetSubtype="12" fill="hold" grpId="0" nodeType="withEffect">
                                  <p:stCondLst>
                                    <p:cond delay="0"/>
                                  </p:stCondLst>
                                  <p:childTnLst>
                                    <p:set>
                                      <p:cBhvr>
                                        <p:cTn id="13" dur="1" fill="hold">
                                          <p:stCondLst>
                                            <p:cond delay="0"/>
                                          </p:stCondLst>
                                        </p:cTn>
                                        <p:tgtEl>
                                          <p:spTgt spid="54275">
                                            <p:txEl>
                                              <p:pRg st="1" end="1"/>
                                            </p:txEl>
                                          </p:spTgt>
                                        </p:tgtEl>
                                        <p:attrNameLst>
                                          <p:attrName>style.visibility</p:attrName>
                                        </p:attrNameLst>
                                      </p:cBhvr>
                                      <p:to>
                                        <p:strVal val="visible"/>
                                      </p:to>
                                    </p:set>
                                    <p:animEffect transition="in" filter="strips(downLeft)">
                                      <p:cBhvr>
                                        <p:cTn id="14" dur="500"/>
                                        <p:tgtEl>
                                          <p:spTgt spid="54275">
                                            <p:txEl>
                                              <p:pRg st="1" end="1"/>
                                            </p:txEl>
                                          </p:spTgt>
                                        </p:tgtEl>
                                      </p:cBhvr>
                                    </p:animEffect>
                                  </p:childTnLst>
                                </p:cTn>
                              </p:par>
                            </p:childTnLst>
                          </p:cTn>
                        </p:par>
                        <p:par>
                          <p:cTn id="15" fill="hold">
                            <p:stCondLst>
                              <p:cond delay="1500"/>
                            </p:stCondLst>
                            <p:childTnLst>
                              <p:par>
                                <p:cTn id="16" presetID="18" presetClass="entr" presetSubtype="12" fill="hold" grpId="0" nodeType="afterEffect">
                                  <p:stCondLst>
                                    <p:cond delay="0"/>
                                  </p:stCondLst>
                                  <p:childTnLst>
                                    <p:set>
                                      <p:cBhvr>
                                        <p:cTn id="17" dur="1" fill="hold">
                                          <p:stCondLst>
                                            <p:cond delay="0"/>
                                          </p:stCondLst>
                                        </p:cTn>
                                        <p:tgtEl>
                                          <p:spTgt spid="54275">
                                            <p:txEl>
                                              <p:pRg st="2" end="2"/>
                                            </p:txEl>
                                          </p:spTgt>
                                        </p:tgtEl>
                                        <p:attrNameLst>
                                          <p:attrName>style.visibility</p:attrName>
                                        </p:attrNameLst>
                                      </p:cBhvr>
                                      <p:to>
                                        <p:strVal val="visible"/>
                                      </p:to>
                                    </p:set>
                                    <p:animEffect transition="in" filter="strips(downLeft)">
                                      <p:cBhvr>
                                        <p:cTn id="18" dur="500"/>
                                        <p:tgtEl>
                                          <p:spTgt spid="54275">
                                            <p:txEl>
                                              <p:pRg st="2" end="2"/>
                                            </p:txEl>
                                          </p:spTgt>
                                        </p:tgtEl>
                                      </p:cBhvr>
                                    </p:animEffect>
                                  </p:childTnLst>
                                </p:cTn>
                              </p:par>
                            </p:childTnLst>
                          </p:cTn>
                        </p:par>
                        <p:par>
                          <p:cTn id="19" fill="hold">
                            <p:stCondLst>
                              <p:cond delay="2000"/>
                            </p:stCondLst>
                            <p:childTnLst>
                              <p:par>
                                <p:cTn id="20" presetID="18" presetClass="entr" presetSubtype="12" fill="hold" grpId="0" nodeType="afterEffect">
                                  <p:stCondLst>
                                    <p:cond delay="0"/>
                                  </p:stCondLst>
                                  <p:childTnLst>
                                    <p:set>
                                      <p:cBhvr>
                                        <p:cTn id="21" dur="1" fill="hold">
                                          <p:stCondLst>
                                            <p:cond delay="0"/>
                                          </p:stCondLst>
                                        </p:cTn>
                                        <p:tgtEl>
                                          <p:spTgt spid="54275">
                                            <p:txEl>
                                              <p:pRg st="3" end="3"/>
                                            </p:txEl>
                                          </p:spTgt>
                                        </p:tgtEl>
                                        <p:attrNameLst>
                                          <p:attrName>style.visibility</p:attrName>
                                        </p:attrNameLst>
                                      </p:cBhvr>
                                      <p:to>
                                        <p:strVal val="visible"/>
                                      </p:to>
                                    </p:set>
                                    <p:animEffect transition="in" filter="strips(downLeft)">
                                      <p:cBhvr>
                                        <p:cTn id="22" dur="500"/>
                                        <p:tgtEl>
                                          <p:spTgt spid="54275">
                                            <p:txEl>
                                              <p:pRg st="3" end="3"/>
                                            </p:txEl>
                                          </p:spTgt>
                                        </p:tgtEl>
                                      </p:cBhvr>
                                    </p:animEffect>
                                  </p:childTnLst>
                                </p:cTn>
                              </p:par>
                            </p:childTnLst>
                          </p:cTn>
                        </p:par>
                        <p:par>
                          <p:cTn id="23" fill="hold">
                            <p:stCondLst>
                              <p:cond delay="2500"/>
                            </p:stCondLst>
                            <p:childTnLst>
                              <p:par>
                                <p:cTn id="24" presetID="18" presetClass="entr" presetSubtype="12" fill="hold" grpId="0" nodeType="afterEffect">
                                  <p:stCondLst>
                                    <p:cond delay="0"/>
                                  </p:stCondLst>
                                  <p:childTnLst>
                                    <p:set>
                                      <p:cBhvr>
                                        <p:cTn id="25" dur="1" fill="hold">
                                          <p:stCondLst>
                                            <p:cond delay="0"/>
                                          </p:stCondLst>
                                        </p:cTn>
                                        <p:tgtEl>
                                          <p:spTgt spid="54275">
                                            <p:txEl>
                                              <p:pRg st="4" end="4"/>
                                            </p:txEl>
                                          </p:spTgt>
                                        </p:tgtEl>
                                        <p:attrNameLst>
                                          <p:attrName>style.visibility</p:attrName>
                                        </p:attrNameLst>
                                      </p:cBhvr>
                                      <p:to>
                                        <p:strVal val="visible"/>
                                      </p:to>
                                    </p:set>
                                    <p:animEffect transition="in" filter="strips(downLeft)">
                                      <p:cBhvr>
                                        <p:cTn id="26" dur="500"/>
                                        <p:tgtEl>
                                          <p:spTgt spid="54275">
                                            <p:txEl>
                                              <p:pRg st="4" end="4"/>
                                            </p:txEl>
                                          </p:spTgt>
                                        </p:tgtEl>
                                      </p:cBhvr>
                                    </p:animEffect>
                                  </p:childTnLst>
                                </p:cTn>
                              </p:par>
                            </p:childTnLst>
                          </p:cTn>
                        </p:par>
                        <p:par>
                          <p:cTn id="27" fill="hold">
                            <p:stCondLst>
                              <p:cond delay="3000"/>
                            </p:stCondLst>
                            <p:childTnLst>
                              <p:par>
                                <p:cTn id="28" presetID="18" presetClass="entr" presetSubtype="12" fill="hold" grpId="0" nodeType="afterEffect">
                                  <p:stCondLst>
                                    <p:cond delay="0"/>
                                  </p:stCondLst>
                                  <p:childTnLst>
                                    <p:set>
                                      <p:cBhvr>
                                        <p:cTn id="29" dur="1" fill="hold">
                                          <p:stCondLst>
                                            <p:cond delay="0"/>
                                          </p:stCondLst>
                                        </p:cTn>
                                        <p:tgtEl>
                                          <p:spTgt spid="54275">
                                            <p:txEl>
                                              <p:pRg st="5" end="5"/>
                                            </p:txEl>
                                          </p:spTgt>
                                        </p:tgtEl>
                                        <p:attrNameLst>
                                          <p:attrName>style.visibility</p:attrName>
                                        </p:attrNameLst>
                                      </p:cBhvr>
                                      <p:to>
                                        <p:strVal val="visible"/>
                                      </p:to>
                                    </p:set>
                                    <p:animEffect transition="in" filter="strips(downLeft)">
                                      <p:cBhvr>
                                        <p:cTn id="30" dur="500"/>
                                        <p:tgtEl>
                                          <p:spTgt spid="54275">
                                            <p:txEl>
                                              <p:pRg st="5" end="5"/>
                                            </p:txEl>
                                          </p:spTgt>
                                        </p:tgtEl>
                                      </p:cBhvr>
                                    </p:animEffect>
                                  </p:childTnLst>
                                </p:cTn>
                              </p:par>
                            </p:childTnLst>
                          </p:cTn>
                        </p:par>
                        <p:par>
                          <p:cTn id="31" fill="hold">
                            <p:stCondLst>
                              <p:cond delay="3500"/>
                            </p:stCondLst>
                            <p:childTnLst>
                              <p:par>
                                <p:cTn id="32" presetID="18" presetClass="entr" presetSubtype="12" fill="hold" grpId="0" nodeType="afterEffect">
                                  <p:stCondLst>
                                    <p:cond delay="0"/>
                                  </p:stCondLst>
                                  <p:childTnLst>
                                    <p:set>
                                      <p:cBhvr>
                                        <p:cTn id="33" dur="1" fill="hold">
                                          <p:stCondLst>
                                            <p:cond delay="0"/>
                                          </p:stCondLst>
                                        </p:cTn>
                                        <p:tgtEl>
                                          <p:spTgt spid="54275">
                                            <p:txEl>
                                              <p:pRg st="6" end="6"/>
                                            </p:txEl>
                                          </p:spTgt>
                                        </p:tgtEl>
                                        <p:attrNameLst>
                                          <p:attrName>style.visibility</p:attrName>
                                        </p:attrNameLst>
                                      </p:cBhvr>
                                      <p:to>
                                        <p:strVal val="visible"/>
                                      </p:to>
                                    </p:set>
                                    <p:animEffect transition="in" filter="strips(downLeft)">
                                      <p:cBhvr>
                                        <p:cTn id="34" dur="500"/>
                                        <p:tgtEl>
                                          <p:spTgt spid="54275">
                                            <p:txEl>
                                              <p:pRg st="6" end="6"/>
                                            </p:txEl>
                                          </p:spTgt>
                                        </p:tgtEl>
                                      </p:cBhvr>
                                    </p:animEffect>
                                  </p:childTnLst>
                                </p:cTn>
                              </p:par>
                            </p:childTnLst>
                          </p:cTn>
                        </p:par>
                        <p:par>
                          <p:cTn id="35" fill="hold">
                            <p:stCondLst>
                              <p:cond delay="4000"/>
                            </p:stCondLst>
                            <p:childTnLst>
                              <p:par>
                                <p:cTn id="36" presetID="18" presetClass="entr" presetSubtype="12" fill="hold" grpId="0" nodeType="afterEffect">
                                  <p:stCondLst>
                                    <p:cond delay="0"/>
                                  </p:stCondLst>
                                  <p:childTnLst>
                                    <p:set>
                                      <p:cBhvr>
                                        <p:cTn id="37" dur="1" fill="hold">
                                          <p:stCondLst>
                                            <p:cond delay="0"/>
                                          </p:stCondLst>
                                        </p:cTn>
                                        <p:tgtEl>
                                          <p:spTgt spid="54275">
                                            <p:txEl>
                                              <p:pRg st="7" end="7"/>
                                            </p:txEl>
                                          </p:spTgt>
                                        </p:tgtEl>
                                        <p:attrNameLst>
                                          <p:attrName>style.visibility</p:attrName>
                                        </p:attrNameLst>
                                      </p:cBhvr>
                                      <p:to>
                                        <p:strVal val="visible"/>
                                      </p:to>
                                    </p:set>
                                    <p:animEffect transition="in" filter="strips(downLeft)">
                                      <p:cBhvr>
                                        <p:cTn id="38" dur="500"/>
                                        <p:tgtEl>
                                          <p:spTgt spid="54275">
                                            <p:txEl>
                                              <p:pRg st="7" end="7"/>
                                            </p:txEl>
                                          </p:spTgt>
                                        </p:tgtEl>
                                      </p:cBhvr>
                                    </p:animEffect>
                                  </p:childTnLst>
                                </p:cTn>
                              </p:par>
                            </p:childTnLst>
                          </p:cTn>
                        </p:par>
                        <p:par>
                          <p:cTn id="39" fill="hold">
                            <p:stCondLst>
                              <p:cond delay="4500"/>
                            </p:stCondLst>
                            <p:childTnLst>
                              <p:par>
                                <p:cTn id="40" presetID="18" presetClass="entr" presetSubtype="12" fill="hold" grpId="0" nodeType="afterEffect">
                                  <p:stCondLst>
                                    <p:cond delay="0"/>
                                  </p:stCondLst>
                                  <p:childTnLst>
                                    <p:set>
                                      <p:cBhvr>
                                        <p:cTn id="41" dur="1" fill="hold">
                                          <p:stCondLst>
                                            <p:cond delay="0"/>
                                          </p:stCondLst>
                                        </p:cTn>
                                        <p:tgtEl>
                                          <p:spTgt spid="54275">
                                            <p:txEl>
                                              <p:pRg st="8" end="8"/>
                                            </p:txEl>
                                          </p:spTgt>
                                        </p:tgtEl>
                                        <p:attrNameLst>
                                          <p:attrName>style.visibility</p:attrName>
                                        </p:attrNameLst>
                                      </p:cBhvr>
                                      <p:to>
                                        <p:strVal val="visible"/>
                                      </p:to>
                                    </p:set>
                                    <p:animEffect transition="in" filter="strips(downLeft)">
                                      <p:cBhvr>
                                        <p:cTn id="42" dur="500"/>
                                        <p:tgtEl>
                                          <p:spTgt spid="54275">
                                            <p:txEl>
                                              <p:pRg st="8" end="8"/>
                                            </p:txEl>
                                          </p:spTgt>
                                        </p:tgtEl>
                                      </p:cBhvr>
                                    </p:animEffect>
                                  </p:childTnLst>
                                </p:cTn>
                              </p:par>
                            </p:childTnLst>
                          </p:cTn>
                        </p:par>
                        <p:par>
                          <p:cTn id="43" fill="hold">
                            <p:stCondLst>
                              <p:cond delay="5000"/>
                            </p:stCondLst>
                            <p:childTnLst>
                              <p:par>
                                <p:cTn id="44" presetID="18" presetClass="entr" presetSubtype="12" fill="hold" grpId="0" nodeType="afterEffect">
                                  <p:stCondLst>
                                    <p:cond delay="0"/>
                                  </p:stCondLst>
                                  <p:childTnLst>
                                    <p:set>
                                      <p:cBhvr>
                                        <p:cTn id="45" dur="1" fill="hold">
                                          <p:stCondLst>
                                            <p:cond delay="0"/>
                                          </p:stCondLst>
                                        </p:cTn>
                                        <p:tgtEl>
                                          <p:spTgt spid="54275">
                                            <p:txEl>
                                              <p:pRg st="9" end="9"/>
                                            </p:txEl>
                                          </p:spTgt>
                                        </p:tgtEl>
                                        <p:attrNameLst>
                                          <p:attrName>style.visibility</p:attrName>
                                        </p:attrNameLst>
                                      </p:cBhvr>
                                      <p:to>
                                        <p:strVal val="visible"/>
                                      </p:to>
                                    </p:set>
                                    <p:animEffect transition="in" filter="strips(downLeft)">
                                      <p:cBhvr>
                                        <p:cTn id="46" dur="500"/>
                                        <p:tgtEl>
                                          <p:spTgt spid="54275">
                                            <p:txEl>
                                              <p:pRg st="9" end="9"/>
                                            </p:txEl>
                                          </p:spTgt>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54275">
                                            <p:txEl>
                                              <p:pRg st="10" end="10"/>
                                            </p:txEl>
                                          </p:spTgt>
                                        </p:tgtEl>
                                        <p:attrNameLst>
                                          <p:attrName>style.visibility</p:attrName>
                                        </p:attrNameLst>
                                      </p:cBhvr>
                                      <p:to>
                                        <p:strVal val="visible"/>
                                      </p:to>
                                    </p:set>
                                    <p:animEffect transition="in" filter="strips(downLeft)">
                                      <p:cBhvr>
                                        <p:cTn id="49" dur="500"/>
                                        <p:tgtEl>
                                          <p:spTgt spid="54275">
                                            <p:txEl>
                                              <p:pRg st="10" end="10"/>
                                            </p:txEl>
                                          </p:spTgt>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54275">
                                            <p:txEl>
                                              <p:pRg st="11" end="11"/>
                                            </p:txEl>
                                          </p:spTgt>
                                        </p:tgtEl>
                                        <p:attrNameLst>
                                          <p:attrName>style.visibility</p:attrName>
                                        </p:attrNameLst>
                                      </p:cBhvr>
                                      <p:to>
                                        <p:strVal val="visible"/>
                                      </p:to>
                                    </p:set>
                                    <p:animEffect transition="in" filter="strips(downLeft)">
                                      <p:cBhvr>
                                        <p:cTn id="52" dur="500"/>
                                        <p:tgtEl>
                                          <p:spTgt spid="54275">
                                            <p:txEl>
                                              <p:pRg st="11" end="11"/>
                                            </p:txEl>
                                          </p:spTgt>
                                        </p:tgtEl>
                                      </p:cBhvr>
                                    </p:animEffect>
                                  </p:childTnLst>
                                </p:cTn>
                              </p:par>
                            </p:childTnLst>
                          </p:cTn>
                        </p:par>
                        <p:par>
                          <p:cTn id="53" fill="hold">
                            <p:stCondLst>
                              <p:cond delay="5500"/>
                            </p:stCondLst>
                            <p:childTnLst>
                              <p:par>
                                <p:cTn id="54" presetID="8" presetClass="emph" presetSubtype="0" fill="hold" nodeType="afterEffect">
                                  <p:stCondLst>
                                    <p:cond delay="0"/>
                                  </p:stCondLst>
                                  <p:childTnLst>
                                    <p:animRot by="21600000">
                                      <p:cBhvr>
                                        <p:cTn id="55" dur="1000" fill="hold"/>
                                        <p:tgtEl>
                                          <p:spTgt spid="542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Рисунок 1" descr="Pi_10000.jpg"/>
          <p:cNvPicPr>
            <a:picLocks noChangeAspect="1"/>
          </p:cNvPicPr>
          <p:nvPr/>
        </p:nvPicPr>
        <p:blipFill>
          <a:blip r:embed="rId2" cstate="print"/>
          <a:srcRect b="7500"/>
          <a:stretch>
            <a:fillRect/>
          </a:stretch>
        </p:blipFill>
        <p:spPr bwMode="auto">
          <a:xfrm>
            <a:off x="857250" y="214313"/>
            <a:ext cx="7620000" cy="52863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7411" name="Прямоугольник 2"/>
          <p:cNvSpPr>
            <a:spLocks noChangeArrowheads="1"/>
          </p:cNvSpPr>
          <p:nvPr/>
        </p:nvSpPr>
        <p:spPr bwMode="auto">
          <a:xfrm>
            <a:off x="857250" y="5500688"/>
            <a:ext cx="7572375" cy="1200150"/>
          </a:xfrm>
          <a:prstGeom prst="rect">
            <a:avLst/>
          </a:prstGeom>
          <a:noFill/>
          <a:ln w="9525">
            <a:noFill/>
            <a:miter lim="800000"/>
            <a:headEnd/>
            <a:tailEnd/>
          </a:ln>
        </p:spPr>
        <p:txBody>
          <a:bodyPr>
            <a:spAutoFit/>
          </a:bodyPr>
          <a:lstStyle/>
          <a:p>
            <a:pPr algn="ctr"/>
            <a:r>
              <a:rPr lang="ru-RU" sz="2400" b="1">
                <a:solidFill>
                  <a:srgbClr val="003300"/>
                </a:solidFill>
                <a:latin typeface="Calibri" pitchFamily="34" charset="0"/>
              </a:rPr>
              <a:t>Металлическая скульптура числа π установлена на ступенях перед зданием Музея искусств в Сиэтле в начале пешеходной зоны</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572125" y="285750"/>
            <a:ext cx="3286125" cy="6286500"/>
          </a:xfrm>
        </p:spPr>
        <p:txBody>
          <a:bodyPr rtlCol="0">
            <a:normAutofit fontScale="92500" lnSpcReduction="10000"/>
          </a:bodyPr>
          <a:lstStyle/>
          <a:p>
            <a:pPr algn="ctr" eaLnBrk="1" fontAlgn="auto" hangingPunct="1">
              <a:spcAft>
                <a:spcPts val="0"/>
              </a:spcAft>
              <a:buFont typeface="Arial" pitchFamily="34" charset="0"/>
              <a:buNone/>
              <a:defRPr/>
            </a:pPr>
            <a:r>
              <a:rPr lang="en-US" dirty="0" smtClean="0"/>
              <a:t>   </a:t>
            </a:r>
            <a:r>
              <a:rPr lang="ru-RU" sz="3300" b="1" dirty="0" smtClean="0">
                <a:solidFill>
                  <a:srgbClr val="003300"/>
                </a:solidFill>
              </a:rPr>
              <a:t>Христиан </a:t>
            </a:r>
            <a:r>
              <a:rPr lang="ru-RU" sz="3300" b="1" dirty="0" err="1" smtClean="0">
                <a:solidFill>
                  <a:srgbClr val="003300"/>
                </a:solidFill>
              </a:rPr>
              <a:t>Крюзер</a:t>
            </a:r>
            <a:r>
              <a:rPr lang="ru-RU" sz="3300" b="1" dirty="0" smtClean="0">
                <a:solidFill>
                  <a:srgbClr val="003300"/>
                </a:solidFill>
              </a:rPr>
              <a:t>, давний любитель числа пи не только взял это число с собой в полёт, но и заставил его (наверняка не спросив) совершить прыжок вместе с группой парашютистов</a:t>
            </a:r>
            <a:r>
              <a:rPr lang="ru-RU" dirty="0" smtClean="0">
                <a:solidFill>
                  <a:srgbClr val="003300"/>
                </a:solidFill>
              </a:rPr>
              <a:t>.</a:t>
            </a:r>
          </a:p>
          <a:p>
            <a:pPr eaLnBrk="1" fontAlgn="auto" hangingPunct="1">
              <a:spcAft>
                <a:spcPts val="0"/>
              </a:spcAft>
              <a:buFont typeface="Arial" pitchFamily="34" charset="0"/>
              <a:buChar char="•"/>
              <a:defRPr/>
            </a:pPr>
            <a:endParaRPr lang="ru-RU" dirty="0"/>
          </a:p>
        </p:txBody>
      </p:sp>
      <p:pic>
        <p:nvPicPr>
          <p:cNvPr id="176131" name="Рисунок 3" descr="ris10000.jpg"/>
          <p:cNvPicPr>
            <a:picLocks noChangeAspect="1"/>
          </p:cNvPicPr>
          <p:nvPr/>
        </p:nvPicPr>
        <p:blipFill>
          <a:blip r:embed="rId2" cstate="print"/>
          <a:srcRect/>
          <a:stretch>
            <a:fillRect/>
          </a:stretch>
        </p:blipFill>
        <p:spPr bwMode="auto">
          <a:xfrm>
            <a:off x="285750" y="928688"/>
            <a:ext cx="5461000" cy="50069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check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Содержимое 7"/>
          <p:cNvSpPr>
            <a:spLocks noGrp="1"/>
          </p:cNvSpPr>
          <p:nvPr>
            <p:ph idx="1"/>
          </p:nvPr>
        </p:nvSpPr>
        <p:spPr>
          <a:xfrm>
            <a:off x="457200" y="285750"/>
            <a:ext cx="8229600" cy="5840413"/>
          </a:xfrm>
        </p:spPr>
        <p:txBody>
          <a:bodyPr/>
          <a:lstStyle/>
          <a:p>
            <a:pPr algn="ctr" eaLnBrk="1" hangingPunct="1">
              <a:buFontTx/>
              <a:buNone/>
            </a:pPr>
            <a:r>
              <a:rPr lang="en-US" b="1" smtClean="0"/>
              <a:t>   </a:t>
            </a:r>
            <a:r>
              <a:rPr lang="ru-RU" b="1" smtClean="0">
                <a:solidFill>
                  <a:srgbClr val="003300"/>
                </a:solidFill>
              </a:rPr>
              <a:t>Он же, Христиан Крюзер, установил памятный знак пи на одной из высочайших вершин мира - пике Ленина. </a:t>
            </a:r>
          </a:p>
          <a:p>
            <a:pPr algn="ctr" eaLnBrk="1" hangingPunct="1"/>
            <a:endParaRPr lang="ru-RU" b="1" smtClean="0"/>
          </a:p>
        </p:txBody>
      </p:sp>
      <p:pic>
        <p:nvPicPr>
          <p:cNvPr id="177155" name="Рисунок 8" descr="ris20000.jpg"/>
          <p:cNvPicPr>
            <a:picLocks noChangeAspect="1"/>
          </p:cNvPicPr>
          <p:nvPr/>
        </p:nvPicPr>
        <p:blipFill>
          <a:blip r:embed="rId2" cstate="print"/>
          <a:srcRect/>
          <a:stretch>
            <a:fillRect/>
          </a:stretch>
        </p:blipFill>
        <p:spPr bwMode="auto">
          <a:xfrm>
            <a:off x="3000375" y="1857375"/>
            <a:ext cx="3357563" cy="4624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omb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Рисунок 4" descr="Ris90000.jpg"/>
          <p:cNvPicPr>
            <a:picLocks noChangeAspect="1"/>
          </p:cNvPicPr>
          <p:nvPr/>
        </p:nvPicPr>
        <p:blipFill>
          <a:blip r:embed="rId2" cstate="print"/>
          <a:srcRect/>
          <a:stretch>
            <a:fillRect/>
          </a:stretch>
        </p:blipFill>
        <p:spPr bwMode="auto">
          <a:xfrm>
            <a:off x="3571868" y="214290"/>
            <a:ext cx="2786050" cy="250033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 name="Рисунок 3" descr="Ris80000.jpg"/>
          <p:cNvPicPr>
            <a:picLocks noChangeAspect="1"/>
          </p:cNvPicPr>
          <p:nvPr/>
        </p:nvPicPr>
        <p:blipFill>
          <a:blip r:embed="rId3" cstate="print"/>
          <a:srcRect/>
          <a:stretch>
            <a:fillRect/>
          </a:stretch>
        </p:blipFill>
        <p:spPr bwMode="auto">
          <a:xfrm>
            <a:off x="214282" y="3768724"/>
            <a:ext cx="2928934" cy="30892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9" name="Рисунок 3" descr="Ris10001.jpg"/>
          <p:cNvPicPr>
            <a:picLocks noChangeAspect="1"/>
          </p:cNvPicPr>
          <p:nvPr/>
        </p:nvPicPr>
        <p:blipFill>
          <a:blip r:embed="rId4" cstate="print"/>
          <a:srcRect/>
          <a:stretch>
            <a:fillRect/>
          </a:stretch>
        </p:blipFill>
        <p:spPr bwMode="auto">
          <a:xfrm>
            <a:off x="0" y="0"/>
            <a:ext cx="3357586" cy="278605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Рисунок 3" descr="Ris13000.jpg"/>
          <p:cNvPicPr>
            <a:picLocks noChangeAspect="1"/>
          </p:cNvPicPr>
          <p:nvPr/>
        </p:nvPicPr>
        <p:blipFill>
          <a:blip r:embed="rId5" cstate="print"/>
          <a:srcRect/>
          <a:stretch>
            <a:fillRect/>
          </a:stretch>
        </p:blipFill>
        <p:spPr bwMode="auto">
          <a:xfrm>
            <a:off x="6643700" y="214290"/>
            <a:ext cx="2500300" cy="25876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Рисунок 10" descr="изображение десяти первых чисел числа пи.jpeg"/>
          <p:cNvPicPr>
            <a:picLocks noChangeAspect="1"/>
          </p:cNvPicPr>
          <p:nvPr/>
        </p:nvPicPr>
        <p:blipFill>
          <a:blip r:embed="rId6" cstate="print"/>
          <a:stretch>
            <a:fillRect/>
          </a:stretch>
        </p:blipFill>
        <p:spPr>
          <a:xfrm>
            <a:off x="6286512" y="4161215"/>
            <a:ext cx="2857488" cy="26967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 descr="cowpi.jpg"/>
          <p:cNvPicPr>
            <a:picLocks noChangeAspect="1"/>
          </p:cNvPicPr>
          <p:nvPr/>
        </p:nvPicPr>
        <p:blipFill>
          <a:blip r:embed="rId7" cstate="print"/>
          <a:srcRect/>
          <a:stretch>
            <a:fillRect/>
          </a:stretch>
        </p:blipFill>
        <p:spPr bwMode="auto">
          <a:xfrm>
            <a:off x="3071802" y="2928934"/>
            <a:ext cx="3071834" cy="29289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fltVal val="0"/>
                                          </p:val>
                                        </p:tav>
                                        <p:tav tm="100000">
                                          <p:val>
                                            <p:strVal val="#ppt_w"/>
                                          </p:val>
                                        </p:tav>
                                      </p:tavLst>
                                    </p:anim>
                                    <p:anim calcmode="lin" valueType="num">
                                      <p:cBhvr>
                                        <p:cTn id="17" dur="1000" fill="hold"/>
                                        <p:tgtEl>
                                          <p:spTgt spid="10"/>
                                        </p:tgtEl>
                                        <p:attrNameLst>
                                          <p:attrName>ppt_h</p:attrName>
                                        </p:attrNameLst>
                                      </p:cBhvr>
                                      <p:tavLst>
                                        <p:tav tm="0">
                                          <p:val>
                                            <p:fltVal val="0"/>
                                          </p:val>
                                        </p:tav>
                                        <p:tav tm="100000">
                                          <p:val>
                                            <p:strVal val="#ppt_h"/>
                                          </p:val>
                                        </p:tav>
                                      </p:tavLst>
                                    </p:anim>
                                    <p:anim calcmode="lin" valueType="num">
                                      <p:cBhvr>
                                        <p:cTn id="1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39" presetClass="entr" presetSubtype="0" accel="10000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Рисунок 2" descr="На ячменном поле в Великобритании обнаружен круг, являющийся закодированным изображением десяти первых чисел числа Пи.jpg"/>
          <p:cNvPicPr>
            <a:picLocks noChangeAspect="1"/>
          </p:cNvPicPr>
          <p:nvPr/>
        </p:nvPicPr>
        <p:blipFill>
          <a:blip r:embed="rId2" cstate="print"/>
          <a:srcRect l="6667" r="8000"/>
          <a:stretch>
            <a:fillRect/>
          </a:stretch>
        </p:blipFill>
        <p:spPr bwMode="auto">
          <a:xfrm>
            <a:off x="357188" y="428625"/>
            <a:ext cx="4572000" cy="3986213"/>
          </a:xfrm>
          <a:prstGeom prst="rect">
            <a:avLst/>
          </a:prstGeom>
          <a:noFill/>
          <a:ln w="38100">
            <a:solidFill>
              <a:schemeClr val="tx1"/>
            </a:solidFill>
            <a:miter lim="800000"/>
            <a:headEnd/>
            <a:tailEnd/>
          </a:ln>
        </p:spPr>
      </p:pic>
      <p:sp>
        <p:nvSpPr>
          <p:cNvPr id="21507" name="Прямоугольник 3"/>
          <p:cNvSpPr>
            <a:spLocks noChangeArrowheads="1"/>
          </p:cNvSpPr>
          <p:nvPr/>
        </p:nvSpPr>
        <p:spPr bwMode="auto">
          <a:xfrm>
            <a:off x="714375" y="4929188"/>
            <a:ext cx="7786688" cy="1384300"/>
          </a:xfrm>
          <a:prstGeom prst="rect">
            <a:avLst/>
          </a:prstGeom>
          <a:noFill/>
          <a:ln w="9525">
            <a:noFill/>
            <a:miter lim="800000"/>
            <a:headEnd/>
            <a:tailEnd/>
          </a:ln>
        </p:spPr>
        <p:txBody>
          <a:bodyPr>
            <a:spAutoFit/>
          </a:bodyPr>
          <a:lstStyle/>
          <a:p>
            <a:pPr algn="ctr"/>
            <a:r>
              <a:rPr lang="ru-RU" sz="2800" b="1">
                <a:solidFill>
                  <a:srgbClr val="003300"/>
                </a:solidFill>
                <a:latin typeface="Calibri" pitchFamily="34" charset="0"/>
              </a:rPr>
              <a:t>На ячмённом поле в Великобритании обнаружен круг, являющийся закодированным изображением десяти первых чисел числа Пи</a:t>
            </a:r>
          </a:p>
        </p:txBody>
      </p:sp>
      <p:pic>
        <p:nvPicPr>
          <p:cNvPr id="21508" name="Рисунок 4" descr="инопланетяне уложили посевы числом пи.jpg"/>
          <p:cNvPicPr>
            <a:picLocks noChangeAspect="1"/>
          </p:cNvPicPr>
          <p:nvPr/>
        </p:nvPicPr>
        <p:blipFill>
          <a:blip r:embed="rId3" cstate="print"/>
          <a:srcRect/>
          <a:stretch>
            <a:fillRect/>
          </a:stretch>
        </p:blipFill>
        <p:spPr bwMode="auto">
          <a:xfrm>
            <a:off x="5286375" y="857250"/>
            <a:ext cx="3465513" cy="3422650"/>
          </a:xfrm>
          <a:prstGeom prst="rect">
            <a:avLst/>
          </a:prstGeom>
          <a:noFill/>
          <a:ln w="38100">
            <a:solidFill>
              <a:schemeClr val="tx1"/>
            </a:solidFill>
            <a:miter lim="800000"/>
            <a:headEnd/>
            <a:tailEnd/>
          </a:ln>
        </p:spPr>
      </p:pic>
    </p:spTree>
  </p:cSld>
  <p:clrMapOvr>
    <a:masterClrMapping/>
  </p:clrMapOvr>
  <p:transition>
    <p:plu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476375" y="304800"/>
            <a:ext cx="5903913" cy="1143000"/>
          </a:xfrm>
        </p:spPr>
        <p:txBody>
          <a:bodyPr/>
          <a:lstStyle/>
          <a:p>
            <a:pPr eaLnBrk="1" hangingPunct="1"/>
            <a:r>
              <a:rPr lang="ru-RU" b="1" smtClean="0"/>
              <a:t>Заключение</a:t>
            </a:r>
          </a:p>
        </p:txBody>
      </p:sp>
      <p:sp>
        <p:nvSpPr>
          <p:cNvPr id="51203" name="Rectangle 3"/>
          <p:cNvSpPr>
            <a:spLocks noGrp="1" noChangeArrowheads="1"/>
          </p:cNvSpPr>
          <p:nvPr>
            <p:ph type="body" sz="half" idx="1"/>
          </p:nvPr>
        </p:nvSpPr>
        <p:spPr>
          <a:xfrm>
            <a:off x="1476375" y="1981200"/>
            <a:ext cx="7667625" cy="4114800"/>
          </a:xfrm>
        </p:spPr>
        <p:txBody>
          <a:bodyPr/>
          <a:lstStyle/>
          <a:p>
            <a:pPr eaLnBrk="1" hangingPunct="1"/>
            <a:r>
              <a:rPr lang="ru-RU" sz="4000" smtClean="0">
                <a:solidFill>
                  <a:schemeClr val="tx2"/>
                </a:solidFill>
              </a:rPr>
              <a:t>Число </a:t>
            </a:r>
            <a:r>
              <a:rPr lang="ru-RU" sz="4000" smtClean="0">
                <a:solidFill>
                  <a:schemeClr val="tx2"/>
                </a:solidFill>
                <a:sym typeface="Symbol" pitchFamily="18" charset="2"/>
              </a:rPr>
              <a:t></a:t>
            </a:r>
            <a:r>
              <a:rPr lang="ru-RU" sz="4000" smtClean="0">
                <a:solidFill>
                  <a:schemeClr val="tx2"/>
                </a:solidFill>
              </a:rPr>
              <a:t> можно вычислять бесконечно, и у него будет бесконечно много знаков.</a:t>
            </a:r>
          </a:p>
          <a:p>
            <a:pPr eaLnBrk="1" hangingPunct="1"/>
            <a:r>
              <a:rPr lang="ru-RU" sz="3600" smtClean="0">
                <a:solidFill>
                  <a:srgbClr val="6600CC"/>
                </a:solidFill>
              </a:rPr>
              <a:t>В настоящее время значение числа </a:t>
            </a:r>
            <a:r>
              <a:rPr lang="ru-RU" sz="3600" smtClean="0">
                <a:solidFill>
                  <a:srgbClr val="6600CC"/>
                </a:solidFill>
                <a:sym typeface="Symbol" pitchFamily="18" charset="2"/>
              </a:rPr>
              <a:t></a:t>
            </a:r>
            <a:r>
              <a:rPr lang="ru-RU" sz="3600" smtClean="0">
                <a:solidFill>
                  <a:srgbClr val="6600CC"/>
                </a:solidFill>
              </a:rPr>
              <a:t> известно с точностью до 500 миллиардов знаков.</a:t>
            </a:r>
          </a:p>
        </p:txBody>
      </p:sp>
      <p:sp>
        <p:nvSpPr>
          <p:cNvPr id="22532" name="Rectangle 4"/>
          <p:cNvSpPr>
            <a:spLocks noChangeArrowheads="1"/>
          </p:cNvSpPr>
          <p:nvPr/>
        </p:nvSpPr>
        <p:spPr bwMode="auto">
          <a:xfrm>
            <a:off x="539750" y="2236788"/>
            <a:ext cx="438150" cy="1311275"/>
          </a:xfrm>
          <a:prstGeom prst="rect">
            <a:avLst/>
          </a:prstGeom>
          <a:noFill/>
          <a:ln w="9525">
            <a:noFill/>
            <a:miter lim="800000"/>
            <a:headEnd/>
            <a:tailEnd/>
          </a:ln>
        </p:spPr>
        <p:txBody>
          <a:bodyPr wrap="none">
            <a:spAutoFit/>
          </a:bodyPr>
          <a:lstStyle/>
          <a:p>
            <a:r>
              <a:rPr lang="ru-RU" sz="8000">
                <a:solidFill>
                  <a:srgbClr val="990000"/>
                </a:solidFill>
              </a:rPr>
              <a:t>,</a:t>
            </a:r>
          </a:p>
        </p:txBody>
      </p:sp>
      <p:pic>
        <p:nvPicPr>
          <p:cNvPr id="22533" name="Picture 5" descr="MMj01782990000[1]"/>
          <p:cNvPicPr>
            <a:picLocks noChangeAspect="1" noChangeArrowheads="1" noCrop="1"/>
          </p:cNvPicPr>
          <p:nvPr/>
        </p:nvPicPr>
        <p:blipFill>
          <a:blip r:embed="rId2" cstate="print"/>
          <a:srcRect/>
          <a:stretch>
            <a:fillRect/>
          </a:stretch>
        </p:blipFill>
        <p:spPr bwMode="auto">
          <a:xfrm>
            <a:off x="395288" y="1989138"/>
            <a:ext cx="647700" cy="720725"/>
          </a:xfrm>
          <a:prstGeom prst="rect">
            <a:avLst/>
          </a:prstGeom>
          <a:noFill/>
          <a:ln w="9525">
            <a:noFill/>
            <a:miter lim="800000"/>
            <a:headEnd/>
            <a:tailEnd/>
          </a:ln>
        </p:spPr>
      </p:pic>
      <p:pic>
        <p:nvPicPr>
          <p:cNvPr id="22534" name="Picture 6" descr="CG11"/>
          <p:cNvPicPr>
            <a:picLocks noChangeAspect="1" noChangeArrowheads="1" noCrop="1"/>
          </p:cNvPicPr>
          <p:nvPr/>
        </p:nvPicPr>
        <p:blipFill>
          <a:blip r:embed="rId3" cstate="print"/>
          <a:srcRect/>
          <a:stretch>
            <a:fillRect/>
          </a:stretch>
        </p:blipFill>
        <p:spPr bwMode="auto">
          <a:xfrm>
            <a:off x="395288" y="3716338"/>
            <a:ext cx="649287" cy="649287"/>
          </a:xfrm>
          <a:prstGeom prst="rect">
            <a:avLst/>
          </a:prstGeom>
          <a:noFill/>
          <a:ln w="9525">
            <a:noFill/>
            <a:miter lim="800000"/>
            <a:headEnd/>
            <a:tailEnd/>
          </a:ln>
        </p:spPr>
      </p:pic>
      <p:pic>
        <p:nvPicPr>
          <p:cNvPr id="22535" name="Picture 7" descr="MMj01783000000[1]"/>
          <p:cNvPicPr>
            <a:picLocks noChangeAspect="1" noChangeArrowheads="1" noCrop="1"/>
          </p:cNvPicPr>
          <p:nvPr/>
        </p:nvPicPr>
        <p:blipFill>
          <a:blip r:embed="rId4" cstate="print"/>
          <a:srcRect/>
          <a:stretch>
            <a:fillRect/>
          </a:stretch>
        </p:blipFill>
        <p:spPr bwMode="auto">
          <a:xfrm>
            <a:off x="395288" y="5445125"/>
            <a:ext cx="647700" cy="720725"/>
          </a:xfrm>
          <a:prstGeom prst="rect">
            <a:avLst/>
          </a:prstGeom>
          <a:noFill/>
          <a:ln w="9525">
            <a:noFill/>
            <a:miter lim="800000"/>
            <a:headEnd/>
            <a:tailEnd/>
          </a:ln>
        </p:spPr>
      </p:pic>
      <p:pic>
        <p:nvPicPr>
          <p:cNvPr id="22536" name="Picture 11"/>
          <p:cNvPicPr>
            <a:picLocks noGrp="1" noChangeAspect="1" noChangeArrowheads="1"/>
          </p:cNvPicPr>
          <p:nvPr>
            <p:ph sz="half" idx="2"/>
          </p:nvPr>
        </p:nvPicPr>
        <p:blipFill>
          <a:blip r:embed="rId5" cstate="print"/>
          <a:srcRect/>
          <a:stretch>
            <a:fillRect/>
          </a:stretch>
        </p:blipFill>
        <p:spPr>
          <a:xfrm>
            <a:off x="7451725" y="0"/>
            <a:ext cx="1692275" cy="1647825"/>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1202"/>
                                        </p:tgtEl>
                                        <p:attrNameLst>
                                          <p:attrName>style.visibility</p:attrName>
                                        </p:attrNameLst>
                                      </p:cBhvr>
                                      <p:to>
                                        <p:strVal val="visible"/>
                                      </p:to>
                                    </p:set>
                                    <p:anim to="" calcmode="lin" valueType="num">
                                      <p:cBhvr>
                                        <p:cTn id="7" dur="1" fill="hold"/>
                                        <p:tgtEl>
                                          <p:spTgt spid="51202"/>
                                        </p:tgtEl>
                                        <p:attrNameLst>
                                          <p:attrName/>
                                        </p:attrNameLst>
                                      </p:cBhvr>
                                    </p:anim>
                                  </p:childTnLst>
                                </p:cTn>
                              </p:par>
                            </p:childTnLst>
                          </p:cTn>
                        </p:par>
                        <p:par>
                          <p:cTn id="8" fill="hold">
                            <p:stCondLst>
                              <p:cond delay="0"/>
                            </p:stCondLst>
                            <p:childTnLst>
                              <p:par>
                                <p:cTn id="9" presetID="21" presetClass="entr" presetSubtype="4" fill="hold" grpId="0" nodeType="afterEffect">
                                  <p:stCondLst>
                                    <p:cond delay="0"/>
                                  </p:stCondLst>
                                  <p:childTnLst>
                                    <p:set>
                                      <p:cBhvr>
                                        <p:cTn id="10" dur="1" fill="hold">
                                          <p:stCondLst>
                                            <p:cond delay="0"/>
                                          </p:stCondLst>
                                        </p:cTn>
                                        <p:tgtEl>
                                          <p:spTgt spid="51203">
                                            <p:txEl>
                                              <p:pRg st="0" end="0"/>
                                            </p:txEl>
                                          </p:spTgt>
                                        </p:tgtEl>
                                        <p:attrNameLst>
                                          <p:attrName>style.visibility</p:attrName>
                                        </p:attrNameLst>
                                      </p:cBhvr>
                                      <p:to>
                                        <p:strVal val="visible"/>
                                      </p:to>
                                    </p:set>
                                    <p:animEffect transition="in" filter="wheel(4)">
                                      <p:cBhvr>
                                        <p:cTn id="11" dur="1000"/>
                                        <p:tgtEl>
                                          <p:spTgt spid="51203">
                                            <p:txEl>
                                              <p:pRg st="0" end="0"/>
                                            </p:txEl>
                                          </p:spTgt>
                                        </p:tgtEl>
                                      </p:cBhvr>
                                    </p:animEffect>
                                  </p:childTnLst>
                                </p:cTn>
                              </p:par>
                            </p:childTnLst>
                          </p:cTn>
                        </p:par>
                        <p:par>
                          <p:cTn id="12" fill="hold">
                            <p:stCondLst>
                              <p:cond delay="1000"/>
                            </p:stCondLst>
                            <p:childTnLst>
                              <p:par>
                                <p:cTn id="13" presetID="21" presetClass="entr" presetSubtype="4" fill="hold" grpId="0" nodeType="afterEffect">
                                  <p:stCondLst>
                                    <p:cond delay="0"/>
                                  </p:stCondLst>
                                  <p:childTnLst>
                                    <p:set>
                                      <p:cBhvr>
                                        <p:cTn id="14" dur="1" fill="hold">
                                          <p:stCondLst>
                                            <p:cond delay="0"/>
                                          </p:stCondLst>
                                        </p:cTn>
                                        <p:tgtEl>
                                          <p:spTgt spid="51203">
                                            <p:txEl>
                                              <p:pRg st="1" end="1"/>
                                            </p:txEl>
                                          </p:spTgt>
                                        </p:tgtEl>
                                        <p:attrNameLst>
                                          <p:attrName>style.visibility</p:attrName>
                                        </p:attrNameLst>
                                      </p:cBhvr>
                                      <p:to>
                                        <p:strVal val="visible"/>
                                      </p:to>
                                    </p:set>
                                    <p:animEffect transition="in" filter="wheel(4)">
                                      <p:cBhvr>
                                        <p:cTn id="15" dur="1000"/>
                                        <p:tgtEl>
                                          <p:spTgt spid="512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4"/>
          <p:cNvSpPr>
            <a:spLocks noChangeArrowheads="1"/>
          </p:cNvSpPr>
          <p:nvPr/>
        </p:nvSpPr>
        <p:spPr bwMode="auto">
          <a:xfrm>
            <a:off x="2071688" y="500063"/>
            <a:ext cx="1123950" cy="830262"/>
          </a:xfrm>
          <a:prstGeom prst="rect">
            <a:avLst/>
          </a:prstGeom>
          <a:noFill/>
          <a:ln w="9525">
            <a:noFill/>
            <a:miter lim="800000"/>
            <a:headEnd/>
            <a:tailEnd/>
          </a:ln>
        </p:spPr>
        <p:txBody>
          <a:bodyPr wrap="none">
            <a:spAutoFit/>
          </a:bodyPr>
          <a:lstStyle/>
          <a:p>
            <a:r>
              <a:rPr lang="ru-RU" sz="4800" b="1">
                <a:solidFill>
                  <a:srgbClr val="C00000"/>
                </a:solidFill>
                <a:latin typeface="Times New Roman" pitchFamily="18" charset="0"/>
                <a:ea typeface="Calibri" pitchFamily="34" charset="0"/>
                <a:cs typeface="Times New Roman" pitchFamily="18" charset="0"/>
              </a:rPr>
              <a:t>М</a:t>
            </a:r>
            <a:r>
              <a:rPr lang="ru-RU" sz="4800">
                <a:solidFill>
                  <a:srgbClr val="000000"/>
                </a:solidFill>
                <a:latin typeface="Times New Roman" pitchFamily="18" charset="0"/>
                <a:ea typeface="Calibri" pitchFamily="34" charset="0"/>
                <a:cs typeface="Times New Roman" pitchFamily="18" charset="0"/>
              </a:rPr>
              <a:t> -</a:t>
            </a:r>
            <a:endParaRPr lang="ru-RU">
              <a:ea typeface="Calibri" pitchFamily="34" charset="0"/>
              <a:cs typeface="Times New Roman" pitchFamily="18" charset="0"/>
            </a:endParaRPr>
          </a:p>
        </p:txBody>
      </p:sp>
      <p:sp>
        <p:nvSpPr>
          <p:cNvPr id="6" name="Прямоугольник 5"/>
          <p:cNvSpPr>
            <a:spLocks noChangeArrowheads="1"/>
          </p:cNvSpPr>
          <p:nvPr/>
        </p:nvSpPr>
        <p:spPr bwMode="auto">
          <a:xfrm>
            <a:off x="3643313" y="428625"/>
            <a:ext cx="3286125" cy="830263"/>
          </a:xfrm>
          <a:prstGeom prst="rect">
            <a:avLst/>
          </a:prstGeom>
          <a:noFill/>
          <a:ln w="9525">
            <a:noFill/>
            <a:miter lim="800000"/>
            <a:headEnd/>
            <a:tailEnd/>
          </a:ln>
        </p:spPr>
        <p:txBody>
          <a:bodyPr>
            <a:spAutoFit/>
          </a:bodyPr>
          <a:lstStyle/>
          <a:p>
            <a:r>
              <a:rPr lang="ru-RU" sz="4800">
                <a:solidFill>
                  <a:srgbClr val="000000"/>
                </a:solidFill>
                <a:latin typeface="Times New Roman" pitchFamily="18" charset="0"/>
                <a:ea typeface="Calibri" pitchFamily="34" charset="0"/>
                <a:cs typeface="Times New Roman" pitchFamily="18" charset="0"/>
              </a:rPr>
              <a:t>мудрость </a:t>
            </a:r>
            <a:endParaRPr lang="ru-RU">
              <a:ea typeface="Calibri" pitchFamily="34" charset="0"/>
              <a:cs typeface="Times New Roman" pitchFamily="18" charset="0"/>
            </a:endParaRPr>
          </a:p>
        </p:txBody>
      </p:sp>
      <p:sp>
        <p:nvSpPr>
          <p:cNvPr id="7172" name="Прямоугольник 6"/>
          <p:cNvSpPr>
            <a:spLocks noChangeArrowheads="1"/>
          </p:cNvSpPr>
          <p:nvPr/>
        </p:nvSpPr>
        <p:spPr bwMode="auto">
          <a:xfrm>
            <a:off x="2143125" y="1428750"/>
            <a:ext cx="1141413" cy="830263"/>
          </a:xfrm>
          <a:prstGeom prst="rect">
            <a:avLst/>
          </a:prstGeom>
          <a:noFill/>
          <a:ln w="9525">
            <a:noFill/>
            <a:miter lim="800000"/>
            <a:headEnd/>
            <a:tailEnd/>
          </a:ln>
        </p:spPr>
        <p:txBody>
          <a:bodyPr wrap="none">
            <a:spAutoFit/>
          </a:bodyPr>
          <a:lstStyle/>
          <a:p>
            <a:r>
              <a:rPr lang="ru-RU" sz="4800" b="1" dirty="0">
                <a:solidFill>
                  <a:srgbClr val="C00000"/>
                </a:solidFill>
                <a:latin typeface="Times New Roman" pitchFamily="18" charset="0"/>
                <a:ea typeface="Calibri" pitchFamily="34" charset="0"/>
                <a:cs typeface="Times New Roman" pitchFamily="18" charset="0"/>
              </a:rPr>
              <a:t>А </a:t>
            </a:r>
            <a:r>
              <a:rPr lang="ru-RU" sz="4800" b="1" dirty="0">
                <a:solidFill>
                  <a:srgbClr val="000000"/>
                </a:solidFill>
                <a:latin typeface="Times New Roman" pitchFamily="18" charset="0"/>
                <a:ea typeface="Calibri" pitchFamily="34" charset="0"/>
                <a:cs typeface="Times New Roman" pitchFamily="18" charset="0"/>
              </a:rPr>
              <a:t> </a:t>
            </a:r>
            <a:r>
              <a:rPr lang="ru-RU" sz="4800" dirty="0">
                <a:solidFill>
                  <a:srgbClr val="000000"/>
                </a:solidFill>
                <a:latin typeface="Times New Roman" pitchFamily="18" charset="0"/>
                <a:ea typeface="Calibri" pitchFamily="34" charset="0"/>
                <a:cs typeface="Times New Roman" pitchFamily="18" charset="0"/>
              </a:rPr>
              <a:t>-</a:t>
            </a:r>
            <a:endParaRPr lang="ru-RU" dirty="0">
              <a:ea typeface="Calibri" pitchFamily="34" charset="0"/>
              <a:cs typeface="Times New Roman" pitchFamily="18" charset="0"/>
            </a:endParaRPr>
          </a:p>
        </p:txBody>
      </p:sp>
      <p:sp>
        <p:nvSpPr>
          <p:cNvPr id="8" name="Прямоугольник 7"/>
          <p:cNvSpPr>
            <a:spLocks noChangeArrowheads="1"/>
          </p:cNvSpPr>
          <p:nvPr/>
        </p:nvSpPr>
        <p:spPr bwMode="auto">
          <a:xfrm>
            <a:off x="3643313" y="1357313"/>
            <a:ext cx="3333750" cy="830262"/>
          </a:xfrm>
          <a:prstGeom prst="rect">
            <a:avLst/>
          </a:prstGeom>
          <a:noFill/>
          <a:ln w="9525">
            <a:noFill/>
            <a:miter lim="800000"/>
            <a:headEnd/>
            <a:tailEnd/>
          </a:ln>
        </p:spPr>
        <p:txBody>
          <a:bodyPr>
            <a:spAutoFit/>
          </a:bodyPr>
          <a:lstStyle/>
          <a:p>
            <a:r>
              <a:rPr lang="ru-RU" sz="4800">
                <a:solidFill>
                  <a:srgbClr val="000000"/>
                </a:solidFill>
                <a:latin typeface="Times New Roman" pitchFamily="18" charset="0"/>
                <a:ea typeface="Calibri" pitchFamily="34" charset="0"/>
                <a:cs typeface="Times New Roman" pitchFamily="18" charset="0"/>
              </a:rPr>
              <a:t>активность</a:t>
            </a:r>
            <a:endParaRPr lang="ru-RU">
              <a:ea typeface="Calibri" pitchFamily="34" charset="0"/>
              <a:cs typeface="Times New Roman" pitchFamily="18" charset="0"/>
            </a:endParaRPr>
          </a:p>
        </p:txBody>
      </p:sp>
      <p:sp>
        <p:nvSpPr>
          <p:cNvPr id="7174" name="Прямоугольник 8"/>
          <p:cNvSpPr>
            <a:spLocks noChangeArrowheads="1"/>
          </p:cNvSpPr>
          <p:nvPr/>
        </p:nvSpPr>
        <p:spPr bwMode="auto">
          <a:xfrm>
            <a:off x="2143125" y="2357438"/>
            <a:ext cx="1141413" cy="830262"/>
          </a:xfrm>
          <a:prstGeom prst="rect">
            <a:avLst/>
          </a:prstGeom>
          <a:noFill/>
          <a:ln w="9525">
            <a:noFill/>
            <a:miter lim="800000"/>
            <a:headEnd/>
            <a:tailEnd/>
          </a:ln>
        </p:spPr>
        <p:txBody>
          <a:bodyPr wrap="none">
            <a:spAutoFit/>
          </a:bodyPr>
          <a:lstStyle/>
          <a:p>
            <a:r>
              <a:rPr lang="ru-RU" sz="4800" b="1" dirty="0">
                <a:solidFill>
                  <a:srgbClr val="C00000"/>
                </a:solidFill>
                <a:latin typeface="Times New Roman" pitchFamily="18" charset="0"/>
                <a:ea typeface="Calibri" pitchFamily="34" charset="0"/>
                <a:cs typeface="Times New Roman" pitchFamily="18" charset="0"/>
              </a:rPr>
              <a:t>С</a:t>
            </a:r>
            <a:r>
              <a:rPr lang="ru-RU" sz="4800" dirty="0">
                <a:solidFill>
                  <a:srgbClr val="000000"/>
                </a:solidFill>
                <a:latin typeface="Times New Roman" pitchFamily="18" charset="0"/>
                <a:ea typeface="Calibri" pitchFamily="34" charset="0"/>
                <a:cs typeface="Times New Roman" pitchFamily="18" charset="0"/>
              </a:rPr>
              <a:t>  -</a:t>
            </a:r>
            <a:endParaRPr lang="ru-RU" dirty="0">
              <a:ea typeface="Calibri" pitchFamily="34" charset="0"/>
              <a:cs typeface="Times New Roman" pitchFamily="18" charset="0"/>
            </a:endParaRPr>
          </a:p>
        </p:txBody>
      </p:sp>
      <p:sp>
        <p:nvSpPr>
          <p:cNvPr id="10" name="Прямоугольник 9"/>
          <p:cNvSpPr>
            <a:spLocks noChangeArrowheads="1"/>
          </p:cNvSpPr>
          <p:nvPr/>
        </p:nvSpPr>
        <p:spPr bwMode="auto">
          <a:xfrm>
            <a:off x="3643313" y="2357438"/>
            <a:ext cx="2120900" cy="830262"/>
          </a:xfrm>
          <a:prstGeom prst="rect">
            <a:avLst/>
          </a:prstGeom>
          <a:noFill/>
          <a:ln w="9525">
            <a:noFill/>
            <a:miter lim="800000"/>
            <a:headEnd/>
            <a:tailEnd/>
          </a:ln>
        </p:spPr>
        <p:txBody>
          <a:bodyPr wrap="none">
            <a:spAutoFit/>
          </a:bodyPr>
          <a:lstStyle/>
          <a:p>
            <a:r>
              <a:rPr lang="ru-RU" sz="4800" dirty="0">
                <a:solidFill>
                  <a:srgbClr val="000000"/>
                </a:solidFill>
                <a:latin typeface="Times New Roman" pitchFamily="18" charset="0"/>
                <a:ea typeface="Calibri" pitchFamily="34" charset="0"/>
                <a:cs typeface="Times New Roman" pitchFamily="18" charset="0"/>
              </a:rPr>
              <a:t>счастье</a:t>
            </a:r>
            <a:endParaRPr lang="ru-RU" dirty="0">
              <a:ea typeface="Calibri" pitchFamily="34" charset="0"/>
              <a:cs typeface="Times New Roman" pitchFamily="18" charset="0"/>
            </a:endParaRPr>
          </a:p>
        </p:txBody>
      </p:sp>
      <p:sp>
        <p:nvSpPr>
          <p:cNvPr id="7176" name="Прямоугольник 10"/>
          <p:cNvSpPr>
            <a:spLocks noChangeArrowheads="1"/>
          </p:cNvSpPr>
          <p:nvPr/>
        </p:nvSpPr>
        <p:spPr bwMode="auto">
          <a:xfrm>
            <a:off x="2214563" y="3286125"/>
            <a:ext cx="1108075" cy="830263"/>
          </a:xfrm>
          <a:prstGeom prst="rect">
            <a:avLst/>
          </a:prstGeom>
          <a:noFill/>
          <a:ln w="9525">
            <a:noFill/>
            <a:miter lim="800000"/>
            <a:headEnd/>
            <a:tailEnd/>
          </a:ln>
        </p:spPr>
        <p:txBody>
          <a:bodyPr wrap="none">
            <a:spAutoFit/>
          </a:bodyPr>
          <a:lstStyle/>
          <a:p>
            <a:r>
              <a:rPr lang="ru-RU" sz="4800" b="1" dirty="0">
                <a:solidFill>
                  <a:srgbClr val="C00000"/>
                </a:solidFill>
                <a:latin typeface="Times New Roman" pitchFamily="18" charset="0"/>
                <a:ea typeface="Calibri" pitchFamily="34" charset="0"/>
                <a:cs typeface="Times New Roman" pitchFamily="18" charset="0"/>
              </a:rPr>
              <a:t>Т </a:t>
            </a:r>
            <a:r>
              <a:rPr lang="ru-RU" sz="4800" dirty="0">
                <a:solidFill>
                  <a:srgbClr val="000000"/>
                </a:solidFill>
                <a:latin typeface="Times New Roman" pitchFamily="18" charset="0"/>
                <a:ea typeface="Calibri" pitchFamily="34" charset="0"/>
                <a:cs typeface="Times New Roman" pitchFamily="18" charset="0"/>
              </a:rPr>
              <a:t> -</a:t>
            </a:r>
            <a:endParaRPr lang="ru-RU" dirty="0">
              <a:ea typeface="Calibri" pitchFamily="34" charset="0"/>
              <a:cs typeface="Times New Roman" pitchFamily="18" charset="0"/>
            </a:endParaRPr>
          </a:p>
        </p:txBody>
      </p:sp>
      <p:sp>
        <p:nvSpPr>
          <p:cNvPr id="12" name="Прямоугольник 11"/>
          <p:cNvSpPr>
            <a:spLocks noChangeArrowheads="1"/>
          </p:cNvSpPr>
          <p:nvPr/>
        </p:nvSpPr>
        <p:spPr bwMode="auto">
          <a:xfrm>
            <a:off x="3643313" y="3286125"/>
            <a:ext cx="3286125" cy="830263"/>
          </a:xfrm>
          <a:prstGeom prst="rect">
            <a:avLst/>
          </a:prstGeom>
          <a:noFill/>
          <a:ln w="9525">
            <a:noFill/>
            <a:miter lim="800000"/>
            <a:headEnd/>
            <a:tailEnd/>
          </a:ln>
        </p:spPr>
        <p:txBody>
          <a:bodyPr>
            <a:spAutoFit/>
          </a:bodyPr>
          <a:lstStyle/>
          <a:p>
            <a:r>
              <a:rPr lang="ru-RU" sz="4800">
                <a:solidFill>
                  <a:srgbClr val="000000"/>
                </a:solidFill>
                <a:latin typeface="Times New Roman" pitchFamily="18" charset="0"/>
                <a:ea typeface="Calibri" pitchFamily="34" charset="0"/>
                <a:cs typeface="Times New Roman" pitchFamily="18" charset="0"/>
              </a:rPr>
              <a:t>творчество</a:t>
            </a:r>
            <a:endParaRPr lang="ru-RU">
              <a:ea typeface="Calibri" pitchFamily="34" charset="0"/>
              <a:cs typeface="Times New Roman" pitchFamily="18" charset="0"/>
            </a:endParaRPr>
          </a:p>
        </p:txBody>
      </p:sp>
      <p:sp>
        <p:nvSpPr>
          <p:cNvPr id="7178" name="Прямоугольник 12"/>
          <p:cNvSpPr>
            <a:spLocks noChangeArrowheads="1"/>
          </p:cNvSpPr>
          <p:nvPr/>
        </p:nvSpPr>
        <p:spPr bwMode="auto">
          <a:xfrm>
            <a:off x="2214563" y="4286250"/>
            <a:ext cx="1108075" cy="830263"/>
          </a:xfrm>
          <a:prstGeom prst="rect">
            <a:avLst/>
          </a:prstGeom>
          <a:noFill/>
          <a:ln w="9525">
            <a:noFill/>
            <a:miter lim="800000"/>
            <a:headEnd/>
            <a:tailEnd/>
          </a:ln>
        </p:spPr>
        <p:txBody>
          <a:bodyPr wrap="none">
            <a:spAutoFit/>
          </a:bodyPr>
          <a:lstStyle/>
          <a:p>
            <a:r>
              <a:rPr lang="ru-RU" sz="4800" b="1">
                <a:solidFill>
                  <a:srgbClr val="C00000"/>
                </a:solidFill>
                <a:latin typeface="Times New Roman" pitchFamily="18" charset="0"/>
                <a:ea typeface="Calibri" pitchFamily="34" charset="0"/>
                <a:cs typeface="Times New Roman" pitchFamily="18" charset="0"/>
              </a:rPr>
              <a:t>Е</a:t>
            </a:r>
            <a:r>
              <a:rPr lang="ru-RU" sz="4800" b="1">
                <a:solidFill>
                  <a:srgbClr val="000000"/>
                </a:solidFill>
                <a:latin typeface="Times New Roman" pitchFamily="18" charset="0"/>
                <a:ea typeface="Calibri" pitchFamily="34" charset="0"/>
                <a:cs typeface="Times New Roman" pitchFamily="18" charset="0"/>
              </a:rPr>
              <a:t>  </a:t>
            </a:r>
            <a:r>
              <a:rPr lang="ru-RU" sz="4800">
                <a:solidFill>
                  <a:srgbClr val="000000"/>
                </a:solidFill>
                <a:latin typeface="Times New Roman" pitchFamily="18" charset="0"/>
                <a:ea typeface="Calibri" pitchFamily="34" charset="0"/>
                <a:cs typeface="Times New Roman" pitchFamily="18" charset="0"/>
              </a:rPr>
              <a:t>-</a:t>
            </a:r>
            <a:endParaRPr lang="ru-RU">
              <a:ea typeface="Calibri" pitchFamily="34" charset="0"/>
              <a:cs typeface="Times New Roman" pitchFamily="18" charset="0"/>
            </a:endParaRPr>
          </a:p>
        </p:txBody>
      </p:sp>
      <p:sp>
        <p:nvSpPr>
          <p:cNvPr id="14" name="Прямоугольник 13"/>
          <p:cNvSpPr>
            <a:spLocks noChangeArrowheads="1"/>
          </p:cNvSpPr>
          <p:nvPr/>
        </p:nvSpPr>
        <p:spPr bwMode="auto">
          <a:xfrm>
            <a:off x="3714750" y="4214813"/>
            <a:ext cx="3000375" cy="830262"/>
          </a:xfrm>
          <a:prstGeom prst="rect">
            <a:avLst/>
          </a:prstGeom>
          <a:noFill/>
          <a:ln w="9525">
            <a:noFill/>
            <a:miter lim="800000"/>
            <a:headEnd/>
            <a:tailEnd/>
          </a:ln>
        </p:spPr>
        <p:txBody>
          <a:bodyPr>
            <a:spAutoFit/>
          </a:bodyPr>
          <a:lstStyle/>
          <a:p>
            <a:r>
              <a:rPr lang="ru-RU" sz="4800">
                <a:solidFill>
                  <a:srgbClr val="000000"/>
                </a:solidFill>
                <a:latin typeface="Times New Roman" pitchFamily="18" charset="0"/>
                <a:ea typeface="Calibri" pitchFamily="34" charset="0"/>
                <a:cs typeface="Times New Roman" pitchFamily="18" charset="0"/>
              </a:rPr>
              <a:t>единство </a:t>
            </a:r>
            <a:endParaRPr lang="ru-RU">
              <a:ea typeface="Calibri" pitchFamily="34" charset="0"/>
              <a:cs typeface="Times New Roman" pitchFamily="18" charset="0"/>
            </a:endParaRPr>
          </a:p>
        </p:txBody>
      </p:sp>
      <p:sp>
        <p:nvSpPr>
          <p:cNvPr id="7180" name="Прямоугольник 14"/>
          <p:cNvSpPr>
            <a:spLocks noChangeArrowheads="1"/>
          </p:cNvSpPr>
          <p:nvPr/>
        </p:nvSpPr>
        <p:spPr bwMode="auto">
          <a:xfrm>
            <a:off x="2286000" y="5286375"/>
            <a:ext cx="1074738" cy="830263"/>
          </a:xfrm>
          <a:prstGeom prst="rect">
            <a:avLst/>
          </a:prstGeom>
          <a:noFill/>
          <a:ln w="9525">
            <a:noFill/>
            <a:miter lim="800000"/>
            <a:headEnd/>
            <a:tailEnd/>
          </a:ln>
        </p:spPr>
        <p:txBody>
          <a:bodyPr wrap="none">
            <a:spAutoFit/>
          </a:bodyPr>
          <a:lstStyle/>
          <a:p>
            <a:r>
              <a:rPr lang="ru-RU" sz="4800" b="1">
                <a:solidFill>
                  <a:srgbClr val="C00000"/>
                </a:solidFill>
                <a:latin typeface="Times New Roman" pitchFamily="18" charset="0"/>
                <a:ea typeface="Calibri" pitchFamily="34" charset="0"/>
                <a:cs typeface="Times New Roman" pitchFamily="18" charset="0"/>
              </a:rPr>
              <a:t>Р</a:t>
            </a:r>
            <a:r>
              <a:rPr lang="ru-RU" sz="4800">
                <a:solidFill>
                  <a:srgbClr val="000000"/>
                </a:solidFill>
                <a:latin typeface="Times New Roman" pitchFamily="18" charset="0"/>
                <a:ea typeface="Calibri" pitchFamily="34" charset="0"/>
                <a:cs typeface="Times New Roman" pitchFamily="18" charset="0"/>
              </a:rPr>
              <a:t>  -</a:t>
            </a:r>
            <a:endParaRPr lang="ru-RU">
              <a:ea typeface="Calibri" pitchFamily="34" charset="0"/>
              <a:cs typeface="Times New Roman" pitchFamily="18" charset="0"/>
            </a:endParaRPr>
          </a:p>
        </p:txBody>
      </p:sp>
      <p:sp>
        <p:nvSpPr>
          <p:cNvPr id="16" name="Прямоугольник 15"/>
          <p:cNvSpPr>
            <a:spLocks noChangeArrowheads="1"/>
          </p:cNvSpPr>
          <p:nvPr/>
        </p:nvSpPr>
        <p:spPr bwMode="auto">
          <a:xfrm>
            <a:off x="3643313" y="5214938"/>
            <a:ext cx="3143250" cy="830262"/>
          </a:xfrm>
          <a:prstGeom prst="rect">
            <a:avLst/>
          </a:prstGeom>
          <a:noFill/>
          <a:ln w="9525">
            <a:noFill/>
            <a:miter lim="800000"/>
            <a:headEnd/>
            <a:tailEnd/>
          </a:ln>
        </p:spPr>
        <p:txBody>
          <a:bodyPr>
            <a:spAutoFit/>
          </a:bodyPr>
          <a:lstStyle/>
          <a:p>
            <a:r>
              <a:rPr lang="ru-RU" sz="4800">
                <a:solidFill>
                  <a:srgbClr val="000000"/>
                </a:solidFill>
                <a:latin typeface="Times New Roman" pitchFamily="18" charset="0"/>
                <a:ea typeface="Calibri" pitchFamily="34" charset="0"/>
                <a:cs typeface="Times New Roman" pitchFamily="18" charset="0"/>
              </a:rPr>
              <a:t>результат</a:t>
            </a:r>
            <a:endParaRPr lang="ru-RU">
              <a:ea typeface="Calibri" pitchFamily="34" charset="0"/>
              <a:cs typeface="Times New Roman" pitchFamily="18" charset="0"/>
            </a:endParaRPr>
          </a:p>
        </p:txBody>
      </p:sp>
      <p:pic>
        <p:nvPicPr>
          <p:cNvPr id="17" name="Picture 7" descr="Ed00019_"/>
          <p:cNvPicPr>
            <a:picLocks noChangeAspect="1" noChangeArrowheads="1"/>
          </p:cNvPicPr>
          <p:nvPr/>
        </p:nvPicPr>
        <p:blipFill>
          <a:blip r:embed="rId3" cstate="print"/>
          <a:srcRect/>
          <a:stretch>
            <a:fillRect/>
          </a:stretch>
        </p:blipFill>
        <p:spPr bwMode="auto">
          <a:xfrm>
            <a:off x="6727825" y="4500563"/>
            <a:ext cx="2416175" cy="2357437"/>
          </a:xfrm>
          <a:prstGeom prst="rect">
            <a:avLst/>
          </a:prstGeom>
          <a:noFill/>
          <a:ln w="9525">
            <a:noFill/>
            <a:miter lim="800000"/>
            <a:headEnd/>
            <a:tailEnd/>
          </a:ln>
        </p:spPr>
      </p:pic>
      <p:pic>
        <p:nvPicPr>
          <p:cNvPr id="19" name="Picture 6" descr="j0088510"/>
          <p:cNvPicPr>
            <a:picLocks noChangeAspect="1" noChangeArrowheads="1"/>
          </p:cNvPicPr>
          <p:nvPr/>
        </p:nvPicPr>
        <p:blipFill>
          <a:blip r:embed="rId4" cstate="print"/>
          <a:srcRect/>
          <a:stretch>
            <a:fillRect/>
          </a:stretch>
        </p:blipFill>
        <p:spPr bwMode="auto">
          <a:xfrm>
            <a:off x="214313" y="357188"/>
            <a:ext cx="2000250" cy="21669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across)">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4)">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4)">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4)">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heel(4)">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heel(4)">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371600" y="0"/>
            <a:ext cx="7086600" cy="762000"/>
          </a:xfrm>
        </p:spPr>
        <p:txBody>
          <a:bodyPr/>
          <a:lstStyle/>
          <a:p>
            <a:r>
              <a:rPr lang="ru-RU" sz="4800" b="1" i="1" smtClean="0">
                <a:solidFill>
                  <a:srgbClr val="990033"/>
                </a:solidFill>
                <a:latin typeface="Times New Roman" pitchFamily="18" charset="0"/>
              </a:rPr>
              <a:t>Заполните таблицу:</a:t>
            </a:r>
          </a:p>
        </p:txBody>
      </p:sp>
      <p:graphicFrame>
        <p:nvGraphicFramePr>
          <p:cNvPr id="45059" name="Group 3"/>
          <p:cNvGraphicFramePr>
            <a:graphicFrameLocks noGrp="1"/>
          </p:cNvGraphicFramePr>
          <p:nvPr/>
        </p:nvGraphicFramePr>
        <p:xfrm>
          <a:off x="1676400" y="838200"/>
          <a:ext cx="7010400" cy="2286000"/>
        </p:xfrm>
        <a:graphic>
          <a:graphicData uri="http://schemas.openxmlformats.org/drawingml/2006/table">
            <a:tbl>
              <a:tblPr/>
              <a:tblGrid>
                <a:gridCol w="1401763"/>
                <a:gridCol w="1401762"/>
                <a:gridCol w="1403350"/>
                <a:gridCol w="1401763"/>
                <a:gridCol w="1401762"/>
              </a:tblGrid>
              <a:tr h="703263">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D60093"/>
                          </a:solidFill>
                          <a:effectLst/>
                          <a:latin typeface="Times New Roman" pitchFamily="18" charset="0"/>
                        </a:rPr>
                        <a:t>R</a:t>
                      </a:r>
                      <a:endParaRPr kumimoji="0" lang="ru-RU" sz="4400" b="1" i="1" u="none" strike="noStrike" cap="none" normalizeH="0" baseline="0" smtClean="0">
                        <a:ln>
                          <a:noFill/>
                        </a:ln>
                        <a:solidFill>
                          <a:srgbClr val="D60093"/>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990033"/>
                          </a:solidFill>
                          <a:effectLst/>
                          <a:latin typeface="Times New Roman" pitchFamily="18" charset="0"/>
                        </a:rPr>
                        <a:t>21</a:t>
                      </a:r>
                      <a:endParaRPr kumimoji="0" lang="ru-RU" sz="4400" b="1" i="1" u="none" strike="noStrike" cap="none" normalizeH="0" baseline="0" smtClean="0">
                        <a:ln>
                          <a:noFill/>
                        </a:ln>
                        <a:solidFill>
                          <a:srgbClr val="990033"/>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990033"/>
                          </a:solidFill>
                          <a:effectLst/>
                          <a:latin typeface="Times New Roman" pitchFamily="18" charset="0"/>
                        </a:rPr>
                        <a:t>50</a:t>
                      </a:r>
                      <a:endParaRPr kumimoji="0" lang="ru-RU" sz="4400" b="1" i="1" u="none" strike="noStrike" cap="none" normalizeH="0" baseline="0" smtClean="0">
                        <a:ln>
                          <a:noFill/>
                        </a:ln>
                        <a:solidFill>
                          <a:srgbClr val="990033"/>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9613">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D60093"/>
                          </a:solidFill>
                          <a:effectLst/>
                          <a:latin typeface="Times New Roman" pitchFamily="18" charset="0"/>
                        </a:rPr>
                        <a:t>D</a:t>
                      </a:r>
                      <a:endParaRPr kumimoji="0" lang="ru-RU" sz="4400" b="1" i="1" u="none" strike="noStrike" cap="none" normalizeH="0" baseline="0" smtClean="0">
                        <a:ln>
                          <a:noFill/>
                        </a:ln>
                        <a:solidFill>
                          <a:srgbClr val="D60093"/>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990033"/>
                          </a:solidFill>
                          <a:effectLst/>
                          <a:latin typeface="Times New Roman" pitchFamily="18" charset="0"/>
                        </a:rPr>
                        <a:t>20</a:t>
                      </a:r>
                      <a:endParaRPr kumimoji="0" lang="ru-RU" sz="4400" b="1" i="1" u="none" strike="noStrike" cap="none" normalizeH="0" baseline="0" smtClean="0">
                        <a:ln>
                          <a:noFill/>
                        </a:ln>
                        <a:solidFill>
                          <a:srgbClr val="990033"/>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6200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D60093"/>
                          </a:solidFill>
                          <a:effectLst/>
                          <a:latin typeface="Times New Roman" pitchFamily="18" charset="0"/>
                        </a:rPr>
                        <a:t>C</a:t>
                      </a:r>
                      <a:endParaRPr kumimoji="0" lang="ru-RU" sz="4400" b="1" i="1" u="none" strike="noStrike" cap="none" normalizeH="0" baseline="0" smtClean="0">
                        <a:ln>
                          <a:noFill/>
                        </a:ln>
                        <a:solidFill>
                          <a:srgbClr val="D60093"/>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1"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4400" b="1" i="1" u="none" strike="noStrike" cap="none" normalizeH="0" baseline="0" smtClean="0">
                          <a:ln>
                            <a:noFill/>
                          </a:ln>
                          <a:solidFill>
                            <a:srgbClr val="990033"/>
                          </a:solidFill>
                          <a:effectLst/>
                          <a:latin typeface="Times New Roman" pitchFamily="18" charset="0"/>
                        </a:rPr>
                        <a:t>628</a:t>
                      </a:r>
                      <a:endParaRPr kumimoji="0" lang="ru-RU" sz="4400" b="1" i="1" u="none" strike="noStrike" cap="none" normalizeH="0" baseline="0" smtClean="0">
                        <a:ln>
                          <a:noFill/>
                        </a:ln>
                        <a:solidFill>
                          <a:srgbClr val="990033"/>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055" name="Text Box 29"/>
          <p:cNvSpPr txBox="1">
            <a:spLocks noChangeArrowheads="1"/>
          </p:cNvSpPr>
          <p:nvPr/>
        </p:nvSpPr>
        <p:spPr bwMode="auto">
          <a:xfrm>
            <a:off x="1622425" y="3497263"/>
            <a:ext cx="184150" cy="457200"/>
          </a:xfrm>
          <a:prstGeom prst="rect">
            <a:avLst/>
          </a:prstGeom>
          <a:noFill/>
          <a:ln w="9525">
            <a:noFill/>
            <a:miter lim="800000"/>
            <a:headEnd/>
            <a:tailEnd/>
          </a:ln>
        </p:spPr>
        <p:txBody>
          <a:bodyPr>
            <a:spAutoFit/>
          </a:bodyPr>
          <a:lstStyle/>
          <a:p>
            <a:pPr algn="ctr">
              <a:spcBef>
                <a:spcPct val="50000"/>
              </a:spcBef>
            </a:pPr>
            <a:endParaRPr lang="ru-RU" sz="2400" b="1" i="1">
              <a:latin typeface="Monotype Corsiva" pitchFamily="66" charset="0"/>
            </a:endParaRPr>
          </a:p>
        </p:txBody>
      </p:sp>
      <p:pic>
        <p:nvPicPr>
          <p:cNvPr id="45086" name="Picture 30" descr="16m2"/>
          <p:cNvPicPr>
            <a:picLocks noChangeAspect="1" noChangeArrowheads="1" noCrop="1"/>
          </p:cNvPicPr>
          <p:nvPr/>
        </p:nvPicPr>
        <p:blipFill>
          <a:blip r:embed="rId4" cstate="print"/>
          <a:srcRect/>
          <a:stretch>
            <a:fillRect/>
          </a:stretch>
        </p:blipFill>
        <p:spPr bwMode="auto">
          <a:xfrm>
            <a:off x="1143000" y="3429000"/>
            <a:ext cx="2171700" cy="3429000"/>
          </a:xfrm>
          <a:prstGeom prst="rect">
            <a:avLst/>
          </a:prstGeom>
          <a:noFill/>
          <a:ln w="9525">
            <a:noFill/>
            <a:miter lim="800000"/>
            <a:headEnd/>
            <a:tailEnd/>
          </a:ln>
        </p:spPr>
      </p:pic>
      <p:sp>
        <p:nvSpPr>
          <p:cNvPr id="1057" name="Text Box 31"/>
          <p:cNvSpPr txBox="1">
            <a:spLocks noChangeArrowheads="1"/>
          </p:cNvSpPr>
          <p:nvPr/>
        </p:nvSpPr>
        <p:spPr bwMode="auto">
          <a:xfrm>
            <a:off x="4572000" y="4267200"/>
            <a:ext cx="3657600" cy="1922463"/>
          </a:xfrm>
          <a:prstGeom prst="rect">
            <a:avLst/>
          </a:prstGeom>
          <a:noFill/>
          <a:ln w="9525">
            <a:noFill/>
            <a:miter lim="800000"/>
            <a:headEnd/>
            <a:tailEnd/>
          </a:ln>
        </p:spPr>
        <p:txBody>
          <a:bodyPr>
            <a:spAutoFit/>
          </a:bodyPr>
          <a:lstStyle/>
          <a:p>
            <a:pPr>
              <a:spcBef>
                <a:spcPct val="50000"/>
              </a:spcBef>
            </a:pPr>
            <a:endParaRPr lang="en-US" sz="4800" b="1">
              <a:solidFill>
                <a:srgbClr val="D60093"/>
              </a:solidFill>
            </a:endParaRPr>
          </a:p>
          <a:p>
            <a:pPr>
              <a:spcBef>
                <a:spcPct val="50000"/>
              </a:spcBef>
            </a:pPr>
            <a:endParaRPr lang="ru-RU" sz="4800" b="1">
              <a:solidFill>
                <a:srgbClr val="D60093"/>
              </a:solidFill>
            </a:endParaRPr>
          </a:p>
        </p:txBody>
      </p:sp>
      <p:graphicFrame>
        <p:nvGraphicFramePr>
          <p:cNvPr id="45088" name="Object 2"/>
          <p:cNvGraphicFramePr>
            <a:graphicFrameLocks noChangeAspect="1"/>
          </p:cNvGraphicFramePr>
          <p:nvPr/>
        </p:nvGraphicFramePr>
        <p:xfrm>
          <a:off x="4540250" y="3352800"/>
          <a:ext cx="3873500" cy="3200400"/>
        </p:xfrm>
        <a:graphic>
          <a:graphicData uri="http://schemas.openxmlformats.org/presentationml/2006/ole">
            <mc:AlternateContent xmlns:mc="http://schemas.openxmlformats.org/markup-compatibility/2006">
              <mc:Choice xmlns:v="urn:schemas-microsoft-com:vml" Requires="v">
                <p:oleObj spid="_x0000_s1027" name="Формула" r:id="rId5" imgW="545760" imgH="1066680" progId="Equation.3">
                  <p:embed/>
                </p:oleObj>
              </mc:Choice>
              <mc:Fallback>
                <p:oleObj name="Формула" r:id="rId5" imgW="545760" imgH="106668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0250" y="3352800"/>
                        <a:ext cx="3873500" cy="320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089" name="Oval 33"/>
          <p:cNvSpPr>
            <a:spLocks noChangeArrowheads="1"/>
          </p:cNvSpPr>
          <p:nvPr/>
        </p:nvSpPr>
        <p:spPr bwMode="auto">
          <a:xfrm>
            <a:off x="3203575" y="908050"/>
            <a:ext cx="1152525" cy="649288"/>
          </a:xfrm>
          <a:prstGeom prst="ellipse">
            <a:avLst/>
          </a:prstGeom>
          <a:solidFill>
            <a:srgbClr val="FFFF99"/>
          </a:solidFill>
          <a:ln w="9525">
            <a:solidFill>
              <a:schemeClr val="tx1"/>
            </a:solidFill>
            <a:round/>
            <a:headEnd/>
            <a:tailEnd/>
          </a:ln>
        </p:spPr>
        <p:txBody>
          <a:bodyPr wrap="none" anchor="ctr"/>
          <a:lstStyle/>
          <a:p>
            <a:pPr algn="ctr"/>
            <a:r>
              <a:rPr lang="en-US" sz="4400" b="1" i="1">
                <a:solidFill>
                  <a:schemeClr val="bg2"/>
                </a:solidFill>
              </a:rPr>
              <a:t>10</a:t>
            </a:r>
            <a:endParaRPr lang="ru-RU" sz="4400" b="1" i="1">
              <a:solidFill>
                <a:schemeClr val="bg2"/>
              </a:solidFill>
            </a:endParaRPr>
          </a:p>
        </p:txBody>
      </p:sp>
      <p:sp>
        <p:nvSpPr>
          <p:cNvPr id="45090" name="Oval 34"/>
          <p:cNvSpPr>
            <a:spLocks noChangeArrowheads="1"/>
          </p:cNvSpPr>
          <p:nvPr/>
        </p:nvSpPr>
        <p:spPr bwMode="auto">
          <a:xfrm>
            <a:off x="3203575" y="2349500"/>
            <a:ext cx="1152525" cy="720725"/>
          </a:xfrm>
          <a:prstGeom prst="ellipse">
            <a:avLst/>
          </a:prstGeom>
          <a:solidFill>
            <a:srgbClr val="FFFF99"/>
          </a:solidFill>
          <a:ln w="9525">
            <a:solidFill>
              <a:schemeClr val="tx1"/>
            </a:solidFill>
            <a:round/>
            <a:headEnd/>
            <a:tailEnd/>
          </a:ln>
        </p:spPr>
        <p:txBody>
          <a:bodyPr wrap="none" anchor="ctr"/>
          <a:lstStyle/>
          <a:p>
            <a:pPr algn="ctr"/>
            <a:r>
              <a:rPr lang="en-US" sz="4400" b="1" i="1">
                <a:solidFill>
                  <a:schemeClr val="bg2"/>
                </a:solidFill>
              </a:rPr>
              <a:t>62</a:t>
            </a:r>
            <a:r>
              <a:rPr lang="ru-RU" sz="4400" b="1" i="1">
                <a:solidFill>
                  <a:schemeClr val="bg2"/>
                </a:solidFill>
              </a:rPr>
              <a:t>,</a:t>
            </a:r>
            <a:r>
              <a:rPr lang="en-US" sz="4400" b="1" i="1">
                <a:solidFill>
                  <a:schemeClr val="bg2"/>
                </a:solidFill>
              </a:rPr>
              <a:t>8</a:t>
            </a:r>
            <a:endParaRPr lang="ru-RU" sz="4400" b="1" i="1">
              <a:solidFill>
                <a:schemeClr val="bg2"/>
              </a:solidFill>
            </a:endParaRPr>
          </a:p>
        </p:txBody>
      </p:sp>
      <p:sp>
        <p:nvSpPr>
          <p:cNvPr id="45091" name="Oval 35"/>
          <p:cNvSpPr>
            <a:spLocks noChangeArrowheads="1"/>
          </p:cNvSpPr>
          <p:nvPr/>
        </p:nvSpPr>
        <p:spPr bwMode="auto">
          <a:xfrm>
            <a:off x="4572000" y="1628775"/>
            <a:ext cx="1152525" cy="720725"/>
          </a:xfrm>
          <a:prstGeom prst="ellipse">
            <a:avLst/>
          </a:prstGeom>
          <a:solidFill>
            <a:srgbClr val="FFCCFF"/>
          </a:solidFill>
          <a:ln w="9525">
            <a:solidFill>
              <a:schemeClr val="tx1"/>
            </a:solidFill>
            <a:round/>
            <a:headEnd/>
            <a:tailEnd/>
          </a:ln>
        </p:spPr>
        <p:txBody>
          <a:bodyPr wrap="none" anchor="ctr"/>
          <a:lstStyle/>
          <a:p>
            <a:pPr algn="ctr"/>
            <a:r>
              <a:rPr lang="en-US" sz="4400" b="1" i="1">
                <a:solidFill>
                  <a:srgbClr val="FF0000"/>
                </a:solidFill>
              </a:rPr>
              <a:t>42</a:t>
            </a:r>
            <a:endParaRPr lang="ru-RU" sz="4400" b="1" i="1">
              <a:solidFill>
                <a:srgbClr val="FF0000"/>
              </a:solidFill>
            </a:endParaRPr>
          </a:p>
        </p:txBody>
      </p:sp>
      <p:sp>
        <p:nvSpPr>
          <p:cNvPr id="45092" name="Oval 36"/>
          <p:cNvSpPr>
            <a:spLocks noChangeArrowheads="1"/>
          </p:cNvSpPr>
          <p:nvPr/>
        </p:nvSpPr>
        <p:spPr bwMode="auto">
          <a:xfrm>
            <a:off x="4572000" y="2349500"/>
            <a:ext cx="1152525" cy="720725"/>
          </a:xfrm>
          <a:prstGeom prst="ellipse">
            <a:avLst/>
          </a:prstGeom>
          <a:solidFill>
            <a:srgbClr val="FFCCFF"/>
          </a:solidFill>
          <a:ln w="9525">
            <a:solidFill>
              <a:schemeClr val="tx1"/>
            </a:solidFill>
            <a:round/>
            <a:headEnd/>
            <a:tailEnd/>
          </a:ln>
        </p:spPr>
        <p:txBody>
          <a:bodyPr wrap="none" anchor="ctr"/>
          <a:lstStyle/>
          <a:p>
            <a:pPr algn="ctr"/>
            <a:r>
              <a:rPr lang="en-US" sz="4400" b="1" i="1">
                <a:solidFill>
                  <a:srgbClr val="FF0000"/>
                </a:solidFill>
              </a:rPr>
              <a:t>13</a:t>
            </a:r>
            <a:r>
              <a:rPr lang="ru-RU" sz="4400" b="1" i="1">
                <a:solidFill>
                  <a:srgbClr val="FF0000"/>
                </a:solidFill>
              </a:rPr>
              <a:t>1,88</a:t>
            </a:r>
          </a:p>
        </p:txBody>
      </p:sp>
      <p:sp>
        <p:nvSpPr>
          <p:cNvPr id="45093" name="Oval 37"/>
          <p:cNvSpPr>
            <a:spLocks noChangeArrowheads="1"/>
          </p:cNvSpPr>
          <p:nvPr/>
        </p:nvSpPr>
        <p:spPr bwMode="auto">
          <a:xfrm>
            <a:off x="6011863" y="1628775"/>
            <a:ext cx="1152525" cy="720725"/>
          </a:xfrm>
          <a:prstGeom prst="ellipse">
            <a:avLst/>
          </a:prstGeom>
          <a:solidFill>
            <a:srgbClr val="CCFF99"/>
          </a:solidFill>
          <a:ln w="9525">
            <a:solidFill>
              <a:schemeClr val="tx1"/>
            </a:solidFill>
            <a:round/>
            <a:headEnd/>
            <a:tailEnd/>
          </a:ln>
        </p:spPr>
        <p:txBody>
          <a:bodyPr wrap="none" anchor="ctr"/>
          <a:lstStyle/>
          <a:p>
            <a:pPr algn="ctr"/>
            <a:r>
              <a:rPr lang="en-US" sz="4400" b="1" i="1">
                <a:solidFill>
                  <a:schemeClr val="bg2"/>
                </a:solidFill>
              </a:rPr>
              <a:t>100</a:t>
            </a:r>
            <a:endParaRPr lang="ru-RU" sz="4400" b="1" i="1">
              <a:solidFill>
                <a:schemeClr val="bg2"/>
              </a:solidFill>
            </a:endParaRPr>
          </a:p>
        </p:txBody>
      </p:sp>
      <p:sp>
        <p:nvSpPr>
          <p:cNvPr id="45094" name="Oval 38"/>
          <p:cNvSpPr>
            <a:spLocks noChangeArrowheads="1"/>
          </p:cNvSpPr>
          <p:nvPr/>
        </p:nvSpPr>
        <p:spPr bwMode="auto">
          <a:xfrm>
            <a:off x="6011863" y="2349500"/>
            <a:ext cx="1152525" cy="720725"/>
          </a:xfrm>
          <a:prstGeom prst="ellipse">
            <a:avLst/>
          </a:prstGeom>
          <a:solidFill>
            <a:srgbClr val="CCFF99"/>
          </a:solidFill>
          <a:ln w="9525">
            <a:solidFill>
              <a:schemeClr val="tx1"/>
            </a:solidFill>
            <a:round/>
            <a:headEnd/>
            <a:tailEnd/>
          </a:ln>
        </p:spPr>
        <p:txBody>
          <a:bodyPr wrap="none" anchor="ctr"/>
          <a:lstStyle/>
          <a:p>
            <a:pPr algn="ctr"/>
            <a:r>
              <a:rPr lang="en-US" sz="4400" b="1" i="1">
                <a:solidFill>
                  <a:schemeClr val="bg2"/>
                </a:solidFill>
              </a:rPr>
              <a:t>314</a:t>
            </a:r>
            <a:endParaRPr lang="ru-RU" sz="4400" b="1" i="1">
              <a:solidFill>
                <a:schemeClr val="bg2"/>
              </a:solidFill>
            </a:endParaRPr>
          </a:p>
        </p:txBody>
      </p:sp>
      <p:sp>
        <p:nvSpPr>
          <p:cNvPr id="45095" name="Oval 39"/>
          <p:cNvSpPr>
            <a:spLocks noChangeArrowheads="1"/>
          </p:cNvSpPr>
          <p:nvPr/>
        </p:nvSpPr>
        <p:spPr bwMode="auto">
          <a:xfrm>
            <a:off x="7380288" y="1628775"/>
            <a:ext cx="1152525" cy="720725"/>
          </a:xfrm>
          <a:prstGeom prst="ellipse">
            <a:avLst/>
          </a:prstGeom>
          <a:solidFill>
            <a:srgbClr val="CCECFF"/>
          </a:solidFill>
          <a:ln w="9525">
            <a:solidFill>
              <a:schemeClr val="tx1"/>
            </a:solidFill>
            <a:round/>
            <a:headEnd/>
            <a:tailEnd/>
          </a:ln>
        </p:spPr>
        <p:txBody>
          <a:bodyPr wrap="none" anchor="ctr"/>
          <a:lstStyle/>
          <a:p>
            <a:pPr algn="ctr"/>
            <a:r>
              <a:rPr lang="en-US" sz="4400" b="1" i="1">
                <a:solidFill>
                  <a:srgbClr val="0000CC"/>
                </a:solidFill>
              </a:rPr>
              <a:t>200</a:t>
            </a:r>
            <a:endParaRPr lang="ru-RU" sz="4400" b="1" i="1">
              <a:solidFill>
                <a:srgbClr val="0000CC"/>
              </a:solidFill>
            </a:endParaRPr>
          </a:p>
        </p:txBody>
      </p:sp>
      <p:sp>
        <p:nvSpPr>
          <p:cNvPr id="45096" name="Oval 40"/>
          <p:cNvSpPr>
            <a:spLocks noChangeArrowheads="1"/>
          </p:cNvSpPr>
          <p:nvPr/>
        </p:nvSpPr>
        <p:spPr bwMode="auto">
          <a:xfrm>
            <a:off x="7380288" y="836613"/>
            <a:ext cx="1152525" cy="720725"/>
          </a:xfrm>
          <a:prstGeom prst="ellipse">
            <a:avLst/>
          </a:prstGeom>
          <a:solidFill>
            <a:srgbClr val="CCECFF"/>
          </a:solidFill>
          <a:ln w="9525">
            <a:solidFill>
              <a:schemeClr val="tx1"/>
            </a:solidFill>
            <a:round/>
            <a:headEnd/>
            <a:tailEnd/>
          </a:ln>
        </p:spPr>
        <p:txBody>
          <a:bodyPr wrap="none" anchor="ctr"/>
          <a:lstStyle/>
          <a:p>
            <a:pPr algn="ctr"/>
            <a:r>
              <a:rPr lang="en-US" sz="4400" b="1" i="1">
                <a:solidFill>
                  <a:srgbClr val="0000CC"/>
                </a:solidFill>
              </a:rPr>
              <a:t>100</a:t>
            </a:r>
            <a:endParaRPr lang="ru-RU" sz="4400" b="1" i="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strVal val="#ppt_w*0.70"/>
                                          </p:val>
                                        </p:tav>
                                        <p:tav tm="100000">
                                          <p:val>
                                            <p:strVal val="#ppt_w"/>
                                          </p:val>
                                        </p:tav>
                                      </p:tavLst>
                                    </p:anim>
                                    <p:anim calcmode="lin" valueType="num">
                                      <p:cBhvr>
                                        <p:cTn id="8" dur="1000" fill="hold"/>
                                        <p:tgtEl>
                                          <p:spTgt spid="45058"/>
                                        </p:tgtEl>
                                        <p:attrNameLst>
                                          <p:attrName>ppt_h</p:attrName>
                                        </p:attrNameLst>
                                      </p:cBhvr>
                                      <p:tavLst>
                                        <p:tav tm="0">
                                          <p:val>
                                            <p:strVal val="#ppt_h"/>
                                          </p:val>
                                        </p:tav>
                                        <p:tav tm="100000">
                                          <p:val>
                                            <p:strVal val="#ppt_h"/>
                                          </p:val>
                                        </p:tav>
                                      </p:tavLst>
                                    </p:anim>
                                    <p:animEffect transition="in" filter="fade">
                                      <p:cBhvr>
                                        <p:cTn id="9" dur="1000"/>
                                        <p:tgtEl>
                                          <p:spTgt spid="45058"/>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p:cTn id="13" dur="1000" fill="hold"/>
                                        <p:tgtEl>
                                          <p:spTgt spid="45059"/>
                                        </p:tgtEl>
                                        <p:attrNameLst>
                                          <p:attrName>ppt_w</p:attrName>
                                        </p:attrNameLst>
                                      </p:cBhvr>
                                      <p:tavLst>
                                        <p:tav tm="0">
                                          <p:val>
                                            <p:strVal val="#ppt_w*0.70"/>
                                          </p:val>
                                        </p:tav>
                                        <p:tav tm="100000">
                                          <p:val>
                                            <p:strVal val="#ppt_w"/>
                                          </p:val>
                                        </p:tav>
                                      </p:tavLst>
                                    </p:anim>
                                    <p:anim calcmode="lin" valueType="num">
                                      <p:cBhvr>
                                        <p:cTn id="14" dur="1000" fill="hold"/>
                                        <p:tgtEl>
                                          <p:spTgt spid="45059"/>
                                        </p:tgtEl>
                                        <p:attrNameLst>
                                          <p:attrName>ppt_h</p:attrName>
                                        </p:attrNameLst>
                                      </p:cBhvr>
                                      <p:tavLst>
                                        <p:tav tm="0">
                                          <p:val>
                                            <p:strVal val="#ppt_h"/>
                                          </p:val>
                                        </p:tav>
                                        <p:tav tm="100000">
                                          <p:val>
                                            <p:strVal val="#ppt_h"/>
                                          </p:val>
                                        </p:tav>
                                      </p:tavLst>
                                    </p:anim>
                                    <p:animEffect transition="in" filter="fade">
                                      <p:cBhvr>
                                        <p:cTn id="15" dur="1000"/>
                                        <p:tgtEl>
                                          <p:spTgt spid="45059"/>
                                        </p:tgtEl>
                                      </p:cBhvr>
                                    </p:animEffect>
                                  </p:childTnLst>
                                  <p:subTnLst>
                                    <p:audio>
                                      <p:cMediaNode>
                                        <p:cTn display="0" masterRel="sameClick">
                                          <p:stCondLst>
                                            <p:cond evt="begin" delay="0">
                                              <p:tn val="11"/>
                                            </p:cond>
                                          </p:stCondLst>
                                          <p:endCondLst>
                                            <p:cond evt="onStopAudio" delay="0">
                                              <p:tgtEl>
                                                <p:sldTgt/>
                                              </p:tgtEl>
                                            </p:cond>
                                          </p:endCondLst>
                                        </p:cTn>
                                        <p:tgtEl>
                                          <p:sndTgt r:embed="rId3" name="laser.wav"/>
                                        </p:tgtEl>
                                      </p:cMediaNode>
                                    </p:audio>
                                  </p:sub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45086"/>
                                        </p:tgtEl>
                                        <p:attrNameLst>
                                          <p:attrName>style.visibility</p:attrName>
                                        </p:attrNameLst>
                                      </p:cBhvr>
                                      <p:to>
                                        <p:strVal val="visible"/>
                                      </p:to>
                                    </p:set>
                                  </p:childTnLst>
                                </p:cTn>
                              </p:par>
                            </p:childTnLst>
                          </p:cTn>
                        </p:par>
                        <p:par>
                          <p:cTn id="19" fill="hold">
                            <p:stCondLst>
                              <p:cond delay="2500"/>
                            </p:stCondLst>
                            <p:childTnLst>
                              <p:par>
                                <p:cTn id="20" presetID="39" presetClass="entr" presetSubtype="0" accel="100000" fill="hold" nodeType="afterEffect">
                                  <p:stCondLst>
                                    <p:cond delay="0"/>
                                  </p:stCondLst>
                                  <p:childTnLst>
                                    <p:set>
                                      <p:cBhvr>
                                        <p:cTn id="21" dur="1" fill="hold">
                                          <p:stCondLst>
                                            <p:cond delay="0"/>
                                          </p:stCondLst>
                                        </p:cTn>
                                        <p:tgtEl>
                                          <p:spTgt spid="45088"/>
                                        </p:tgtEl>
                                        <p:attrNameLst>
                                          <p:attrName>style.visibility</p:attrName>
                                        </p:attrNameLst>
                                      </p:cBhvr>
                                      <p:to>
                                        <p:strVal val="visible"/>
                                      </p:to>
                                    </p:set>
                                    <p:anim calcmode="lin" valueType="num">
                                      <p:cBhvr>
                                        <p:cTn id="22" dur="500" fill="hold"/>
                                        <p:tgtEl>
                                          <p:spTgt spid="45088"/>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45088"/>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45088"/>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4508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45089"/>
                                        </p:tgtEl>
                                        <p:attrNameLst>
                                          <p:attrName>style.visibility</p:attrName>
                                        </p:attrNameLst>
                                      </p:cBhvr>
                                      <p:to>
                                        <p:strVal val="visible"/>
                                      </p:to>
                                    </p:set>
                                    <p:anim calcmode="lin" valueType="num">
                                      <p:cBhvr>
                                        <p:cTn id="30" dur="1000" fill="hold"/>
                                        <p:tgtEl>
                                          <p:spTgt spid="45089"/>
                                        </p:tgtEl>
                                        <p:attrNameLst>
                                          <p:attrName>ppt_w</p:attrName>
                                        </p:attrNameLst>
                                      </p:cBhvr>
                                      <p:tavLst>
                                        <p:tav tm="0">
                                          <p:val>
                                            <p:strVal val="#ppt_w*0.70"/>
                                          </p:val>
                                        </p:tav>
                                        <p:tav tm="100000">
                                          <p:val>
                                            <p:strVal val="#ppt_w"/>
                                          </p:val>
                                        </p:tav>
                                      </p:tavLst>
                                    </p:anim>
                                    <p:anim calcmode="lin" valueType="num">
                                      <p:cBhvr>
                                        <p:cTn id="31" dur="1000" fill="hold"/>
                                        <p:tgtEl>
                                          <p:spTgt spid="45089"/>
                                        </p:tgtEl>
                                        <p:attrNameLst>
                                          <p:attrName>ppt_h</p:attrName>
                                        </p:attrNameLst>
                                      </p:cBhvr>
                                      <p:tavLst>
                                        <p:tav tm="0">
                                          <p:val>
                                            <p:strVal val="#ppt_h"/>
                                          </p:val>
                                        </p:tav>
                                        <p:tav tm="100000">
                                          <p:val>
                                            <p:strVal val="#ppt_h"/>
                                          </p:val>
                                        </p:tav>
                                      </p:tavLst>
                                    </p:anim>
                                    <p:animEffect transition="in" filter="fade">
                                      <p:cBhvr>
                                        <p:cTn id="32" dur="1000"/>
                                        <p:tgtEl>
                                          <p:spTgt spid="45089"/>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45090"/>
                                        </p:tgtEl>
                                        <p:attrNameLst>
                                          <p:attrName>style.visibility</p:attrName>
                                        </p:attrNameLst>
                                      </p:cBhvr>
                                      <p:to>
                                        <p:strVal val="visible"/>
                                      </p:to>
                                    </p:set>
                                    <p:anim calcmode="lin" valueType="num">
                                      <p:cBhvr>
                                        <p:cTn id="37" dur="1000" fill="hold"/>
                                        <p:tgtEl>
                                          <p:spTgt spid="45090"/>
                                        </p:tgtEl>
                                        <p:attrNameLst>
                                          <p:attrName>ppt_w</p:attrName>
                                        </p:attrNameLst>
                                      </p:cBhvr>
                                      <p:tavLst>
                                        <p:tav tm="0">
                                          <p:val>
                                            <p:strVal val="#ppt_w*0.70"/>
                                          </p:val>
                                        </p:tav>
                                        <p:tav tm="100000">
                                          <p:val>
                                            <p:strVal val="#ppt_w"/>
                                          </p:val>
                                        </p:tav>
                                      </p:tavLst>
                                    </p:anim>
                                    <p:anim calcmode="lin" valueType="num">
                                      <p:cBhvr>
                                        <p:cTn id="38" dur="1000" fill="hold"/>
                                        <p:tgtEl>
                                          <p:spTgt spid="45090"/>
                                        </p:tgtEl>
                                        <p:attrNameLst>
                                          <p:attrName>ppt_h</p:attrName>
                                        </p:attrNameLst>
                                      </p:cBhvr>
                                      <p:tavLst>
                                        <p:tav tm="0">
                                          <p:val>
                                            <p:strVal val="#ppt_h"/>
                                          </p:val>
                                        </p:tav>
                                        <p:tav tm="100000">
                                          <p:val>
                                            <p:strVal val="#ppt_h"/>
                                          </p:val>
                                        </p:tav>
                                      </p:tavLst>
                                    </p:anim>
                                    <p:animEffect transition="in" filter="fade">
                                      <p:cBhvr>
                                        <p:cTn id="39" dur="1000"/>
                                        <p:tgtEl>
                                          <p:spTgt spid="45090"/>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45091"/>
                                        </p:tgtEl>
                                        <p:attrNameLst>
                                          <p:attrName>style.visibility</p:attrName>
                                        </p:attrNameLst>
                                      </p:cBhvr>
                                      <p:to>
                                        <p:strVal val="visible"/>
                                      </p:to>
                                    </p:set>
                                    <p:anim calcmode="lin" valueType="num">
                                      <p:cBhvr>
                                        <p:cTn id="44" dur="1000" fill="hold"/>
                                        <p:tgtEl>
                                          <p:spTgt spid="45091"/>
                                        </p:tgtEl>
                                        <p:attrNameLst>
                                          <p:attrName>ppt_w</p:attrName>
                                        </p:attrNameLst>
                                      </p:cBhvr>
                                      <p:tavLst>
                                        <p:tav tm="0">
                                          <p:val>
                                            <p:strVal val="#ppt_w*0.70"/>
                                          </p:val>
                                        </p:tav>
                                        <p:tav tm="100000">
                                          <p:val>
                                            <p:strVal val="#ppt_w"/>
                                          </p:val>
                                        </p:tav>
                                      </p:tavLst>
                                    </p:anim>
                                    <p:anim calcmode="lin" valueType="num">
                                      <p:cBhvr>
                                        <p:cTn id="45" dur="1000" fill="hold"/>
                                        <p:tgtEl>
                                          <p:spTgt spid="45091"/>
                                        </p:tgtEl>
                                        <p:attrNameLst>
                                          <p:attrName>ppt_h</p:attrName>
                                        </p:attrNameLst>
                                      </p:cBhvr>
                                      <p:tavLst>
                                        <p:tav tm="0">
                                          <p:val>
                                            <p:strVal val="#ppt_h"/>
                                          </p:val>
                                        </p:tav>
                                        <p:tav tm="100000">
                                          <p:val>
                                            <p:strVal val="#ppt_h"/>
                                          </p:val>
                                        </p:tav>
                                      </p:tavLst>
                                    </p:anim>
                                    <p:animEffect transition="in" filter="fade">
                                      <p:cBhvr>
                                        <p:cTn id="46" dur="1000"/>
                                        <p:tgtEl>
                                          <p:spTgt spid="45091"/>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grpId="0" nodeType="clickEffect">
                                  <p:stCondLst>
                                    <p:cond delay="0"/>
                                  </p:stCondLst>
                                  <p:childTnLst>
                                    <p:set>
                                      <p:cBhvr>
                                        <p:cTn id="50" dur="1" fill="hold">
                                          <p:stCondLst>
                                            <p:cond delay="0"/>
                                          </p:stCondLst>
                                        </p:cTn>
                                        <p:tgtEl>
                                          <p:spTgt spid="45092"/>
                                        </p:tgtEl>
                                        <p:attrNameLst>
                                          <p:attrName>style.visibility</p:attrName>
                                        </p:attrNameLst>
                                      </p:cBhvr>
                                      <p:to>
                                        <p:strVal val="visible"/>
                                      </p:to>
                                    </p:set>
                                    <p:anim calcmode="lin" valueType="num">
                                      <p:cBhvr>
                                        <p:cTn id="51" dur="1000" fill="hold"/>
                                        <p:tgtEl>
                                          <p:spTgt spid="45092"/>
                                        </p:tgtEl>
                                        <p:attrNameLst>
                                          <p:attrName>ppt_w</p:attrName>
                                        </p:attrNameLst>
                                      </p:cBhvr>
                                      <p:tavLst>
                                        <p:tav tm="0">
                                          <p:val>
                                            <p:strVal val="#ppt_w*0.70"/>
                                          </p:val>
                                        </p:tav>
                                        <p:tav tm="100000">
                                          <p:val>
                                            <p:strVal val="#ppt_w"/>
                                          </p:val>
                                        </p:tav>
                                      </p:tavLst>
                                    </p:anim>
                                    <p:anim calcmode="lin" valueType="num">
                                      <p:cBhvr>
                                        <p:cTn id="52" dur="1000" fill="hold"/>
                                        <p:tgtEl>
                                          <p:spTgt spid="45092"/>
                                        </p:tgtEl>
                                        <p:attrNameLst>
                                          <p:attrName>ppt_h</p:attrName>
                                        </p:attrNameLst>
                                      </p:cBhvr>
                                      <p:tavLst>
                                        <p:tav tm="0">
                                          <p:val>
                                            <p:strVal val="#ppt_h"/>
                                          </p:val>
                                        </p:tav>
                                        <p:tav tm="100000">
                                          <p:val>
                                            <p:strVal val="#ppt_h"/>
                                          </p:val>
                                        </p:tav>
                                      </p:tavLst>
                                    </p:anim>
                                    <p:animEffect transition="in" filter="fade">
                                      <p:cBhvr>
                                        <p:cTn id="53" dur="1000"/>
                                        <p:tgtEl>
                                          <p:spTgt spid="45092"/>
                                        </p:tgtEl>
                                      </p:cBhvr>
                                    </p:animEffec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grpId="0" nodeType="clickEffect">
                                  <p:stCondLst>
                                    <p:cond delay="0"/>
                                  </p:stCondLst>
                                  <p:childTnLst>
                                    <p:set>
                                      <p:cBhvr>
                                        <p:cTn id="57" dur="1" fill="hold">
                                          <p:stCondLst>
                                            <p:cond delay="0"/>
                                          </p:stCondLst>
                                        </p:cTn>
                                        <p:tgtEl>
                                          <p:spTgt spid="45093"/>
                                        </p:tgtEl>
                                        <p:attrNameLst>
                                          <p:attrName>style.visibility</p:attrName>
                                        </p:attrNameLst>
                                      </p:cBhvr>
                                      <p:to>
                                        <p:strVal val="visible"/>
                                      </p:to>
                                    </p:set>
                                    <p:anim calcmode="lin" valueType="num">
                                      <p:cBhvr>
                                        <p:cTn id="58" dur="1000" fill="hold"/>
                                        <p:tgtEl>
                                          <p:spTgt spid="45093"/>
                                        </p:tgtEl>
                                        <p:attrNameLst>
                                          <p:attrName>ppt_w</p:attrName>
                                        </p:attrNameLst>
                                      </p:cBhvr>
                                      <p:tavLst>
                                        <p:tav tm="0">
                                          <p:val>
                                            <p:strVal val="#ppt_w*0.70"/>
                                          </p:val>
                                        </p:tav>
                                        <p:tav tm="100000">
                                          <p:val>
                                            <p:strVal val="#ppt_w"/>
                                          </p:val>
                                        </p:tav>
                                      </p:tavLst>
                                    </p:anim>
                                    <p:anim calcmode="lin" valueType="num">
                                      <p:cBhvr>
                                        <p:cTn id="59" dur="1000" fill="hold"/>
                                        <p:tgtEl>
                                          <p:spTgt spid="45093"/>
                                        </p:tgtEl>
                                        <p:attrNameLst>
                                          <p:attrName>ppt_h</p:attrName>
                                        </p:attrNameLst>
                                      </p:cBhvr>
                                      <p:tavLst>
                                        <p:tav tm="0">
                                          <p:val>
                                            <p:strVal val="#ppt_h"/>
                                          </p:val>
                                        </p:tav>
                                        <p:tav tm="100000">
                                          <p:val>
                                            <p:strVal val="#ppt_h"/>
                                          </p:val>
                                        </p:tav>
                                      </p:tavLst>
                                    </p:anim>
                                    <p:animEffect transition="in" filter="fade">
                                      <p:cBhvr>
                                        <p:cTn id="60" dur="1000"/>
                                        <p:tgtEl>
                                          <p:spTgt spid="45093"/>
                                        </p:tgtEl>
                                      </p:cBhvr>
                                    </p:animEffect>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grpId="0" nodeType="clickEffect">
                                  <p:stCondLst>
                                    <p:cond delay="0"/>
                                  </p:stCondLst>
                                  <p:childTnLst>
                                    <p:set>
                                      <p:cBhvr>
                                        <p:cTn id="64" dur="1" fill="hold">
                                          <p:stCondLst>
                                            <p:cond delay="0"/>
                                          </p:stCondLst>
                                        </p:cTn>
                                        <p:tgtEl>
                                          <p:spTgt spid="45094"/>
                                        </p:tgtEl>
                                        <p:attrNameLst>
                                          <p:attrName>style.visibility</p:attrName>
                                        </p:attrNameLst>
                                      </p:cBhvr>
                                      <p:to>
                                        <p:strVal val="visible"/>
                                      </p:to>
                                    </p:set>
                                    <p:anim calcmode="lin" valueType="num">
                                      <p:cBhvr>
                                        <p:cTn id="65" dur="1000" fill="hold"/>
                                        <p:tgtEl>
                                          <p:spTgt spid="45094"/>
                                        </p:tgtEl>
                                        <p:attrNameLst>
                                          <p:attrName>ppt_w</p:attrName>
                                        </p:attrNameLst>
                                      </p:cBhvr>
                                      <p:tavLst>
                                        <p:tav tm="0">
                                          <p:val>
                                            <p:strVal val="#ppt_w*0.70"/>
                                          </p:val>
                                        </p:tav>
                                        <p:tav tm="100000">
                                          <p:val>
                                            <p:strVal val="#ppt_w"/>
                                          </p:val>
                                        </p:tav>
                                      </p:tavLst>
                                    </p:anim>
                                    <p:anim calcmode="lin" valueType="num">
                                      <p:cBhvr>
                                        <p:cTn id="66" dur="1000" fill="hold"/>
                                        <p:tgtEl>
                                          <p:spTgt spid="45094"/>
                                        </p:tgtEl>
                                        <p:attrNameLst>
                                          <p:attrName>ppt_h</p:attrName>
                                        </p:attrNameLst>
                                      </p:cBhvr>
                                      <p:tavLst>
                                        <p:tav tm="0">
                                          <p:val>
                                            <p:strVal val="#ppt_h"/>
                                          </p:val>
                                        </p:tav>
                                        <p:tav tm="100000">
                                          <p:val>
                                            <p:strVal val="#ppt_h"/>
                                          </p:val>
                                        </p:tav>
                                      </p:tavLst>
                                    </p:anim>
                                    <p:animEffect transition="in" filter="fade">
                                      <p:cBhvr>
                                        <p:cTn id="67" dur="1000"/>
                                        <p:tgtEl>
                                          <p:spTgt spid="45094"/>
                                        </p:tgtEl>
                                      </p:cBhvr>
                                    </p:animEffect>
                                  </p:childTnLst>
                                </p:cTn>
                              </p:par>
                            </p:childTnLst>
                          </p:cTn>
                        </p:par>
                      </p:childTnLst>
                    </p:cTn>
                  </p:par>
                  <p:par>
                    <p:cTn id="68" fill="hold">
                      <p:stCondLst>
                        <p:cond delay="indefinite"/>
                      </p:stCondLst>
                      <p:childTnLst>
                        <p:par>
                          <p:cTn id="69" fill="hold">
                            <p:stCondLst>
                              <p:cond delay="0"/>
                            </p:stCondLst>
                            <p:childTnLst>
                              <p:par>
                                <p:cTn id="70" presetID="55" presetClass="entr" presetSubtype="0" fill="hold" grpId="0" nodeType="clickEffect">
                                  <p:stCondLst>
                                    <p:cond delay="0"/>
                                  </p:stCondLst>
                                  <p:childTnLst>
                                    <p:set>
                                      <p:cBhvr>
                                        <p:cTn id="71" dur="1" fill="hold">
                                          <p:stCondLst>
                                            <p:cond delay="0"/>
                                          </p:stCondLst>
                                        </p:cTn>
                                        <p:tgtEl>
                                          <p:spTgt spid="45095"/>
                                        </p:tgtEl>
                                        <p:attrNameLst>
                                          <p:attrName>style.visibility</p:attrName>
                                        </p:attrNameLst>
                                      </p:cBhvr>
                                      <p:to>
                                        <p:strVal val="visible"/>
                                      </p:to>
                                    </p:set>
                                    <p:anim calcmode="lin" valueType="num">
                                      <p:cBhvr>
                                        <p:cTn id="72" dur="1000" fill="hold"/>
                                        <p:tgtEl>
                                          <p:spTgt spid="45095"/>
                                        </p:tgtEl>
                                        <p:attrNameLst>
                                          <p:attrName>ppt_w</p:attrName>
                                        </p:attrNameLst>
                                      </p:cBhvr>
                                      <p:tavLst>
                                        <p:tav tm="0">
                                          <p:val>
                                            <p:strVal val="#ppt_w*0.70"/>
                                          </p:val>
                                        </p:tav>
                                        <p:tav tm="100000">
                                          <p:val>
                                            <p:strVal val="#ppt_w"/>
                                          </p:val>
                                        </p:tav>
                                      </p:tavLst>
                                    </p:anim>
                                    <p:anim calcmode="lin" valueType="num">
                                      <p:cBhvr>
                                        <p:cTn id="73" dur="1000" fill="hold"/>
                                        <p:tgtEl>
                                          <p:spTgt spid="45095"/>
                                        </p:tgtEl>
                                        <p:attrNameLst>
                                          <p:attrName>ppt_h</p:attrName>
                                        </p:attrNameLst>
                                      </p:cBhvr>
                                      <p:tavLst>
                                        <p:tav tm="0">
                                          <p:val>
                                            <p:strVal val="#ppt_h"/>
                                          </p:val>
                                        </p:tav>
                                        <p:tav tm="100000">
                                          <p:val>
                                            <p:strVal val="#ppt_h"/>
                                          </p:val>
                                        </p:tav>
                                      </p:tavLst>
                                    </p:anim>
                                    <p:animEffect transition="in" filter="fade">
                                      <p:cBhvr>
                                        <p:cTn id="74" dur="1000"/>
                                        <p:tgtEl>
                                          <p:spTgt spid="45095"/>
                                        </p:tgtEl>
                                      </p:cBhvr>
                                    </p:animEffect>
                                  </p:childTnLst>
                                </p:cTn>
                              </p:par>
                            </p:childTnLst>
                          </p:cTn>
                        </p:par>
                      </p:childTnLst>
                    </p:cTn>
                  </p:par>
                  <p:par>
                    <p:cTn id="75" fill="hold">
                      <p:stCondLst>
                        <p:cond delay="indefinite"/>
                      </p:stCondLst>
                      <p:childTnLst>
                        <p:par>
                          <p:cTn id="76" fill="hold">
                            <p:stCondLst>
                              <p:cond delay="0"/>
                            </p:stCondLst>
                            <p:childTnLst>
                              <p:par>
                                <p:cTn id="77" presetID="55" presetClass="entr" presetSubtype="0" fill="hold" grpId="0" nodeType="clickEffect">
                                  <p:stCondLst>
                                    <p:cond delay="0"/>
                                  </p:stCondLst>
                                  <p:childTnLst>
                                    <p:set>
                                      <p:cBhvr>
                                        <p:cTn id="78" dur="1" fill="hold">
                                          <p:stCondLst>
                                            <p:cond delay="0"/>
                                          </p:stCondLst>
                                        </p:cTn>
                                        <p:tgtEl>
                                          <p:spTgt spid="45096"/>
                                        </p:tgtEl>
                                        <p:attrNameLst>
                                          <p:attrName>style.visibility</p:attrName>
                                        </p:attrNameLst>
                                      </p:cBhvr>
                                      <p:to>
                                        <p:strVal val="visible"/>
                                      </p:to>
                                    </p:set>
                                    <p:anim calcmode="lin" valueType="num">
                                      <p:cBhvr>
                                        <p:cTn id="79" dur="1000" fill="hold"/>
                                        <p:tgtEl>
                                          <p:spTgt spid="45096"/>
                                        </p:tgtEl>
                                        <p:attrNameLst>
                                          <p:attrName>ppt_w</p:attrName>
                                        </p:attrNameLst>
                                      </p:cBhvr>
                                      <p:tavLst>
                                        <p:tav tm="0">
                                          <p:val>
                                            <p:strVal val="#ppt_w*0.70"/>
                                          </p:val>
                                        </p:tav>
                                        <p:tav tm="100000">
                                          <p:val>
                                            <p:strVal val="#ppt_w"/>
                                          </p:val>
                                        </p:tav>
                                      </p:tavLst>
                                    </p:anim>
                                    <p:anim calcmode="lin" valueType="num">
                                      <p:cBhvr>
                                        <p:cTn id="80" dur="1000" fill="hold"/>
                                        <p:tgtEl>
                                          <p:spTgt spid="45096"/>
                                        </p:tgtEl>
                                        <p:attrNameLst>
                                          <p:attrName>ppt_h</p:attrName>
                                        </p:attrNameLst>
                                      </p:cBhvr>
                                      <p:tavLst>
                                        <p:tav tm="0">
                                          <p:val>
                                            <p:strVal val="#ppt_h"/>
                                          </p:val>
                                        </p:tav>
                                        <p:tav tm="100000">
                                          <p:val>
                                            <p:strVal val="#ppt_h"/>
                                          </p:val>
                                        </p:tav>
                                      </p:tavLst>
                                    </p:anim>
                                    <p:animEffect transition="in" filter="fade">
                                      <p:cBhvr>
                                        <p:cTn id="81" dur="1000"/>
                                        <p:tgtEl>
                                          <p:spTgt spid="45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P spid="45089" grpId="0" animBg="1"/>
      <p:bldP spid="45090" grpId="0" animBg="1"/>
      <p:bldP spid="45091" grpId="0" animBg="1"/>
      <p:bldP spid="45092" grpId="0" animBg="1"/>
      <p:bldP spid="45093" grpId="0" animBg="1"/>
      <p:bldP spid="45094" grpId="0" animBg="1"/>
      <p:bldP spid="45095" grpId="0" animBg="1"/>
      <p:bldP spid="4509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J0182676"/>
          <p:cNvPicPr>
            <a:picLocks noChangeAspect="1" noChangeArrowheads="1"/>
          </p:cNvPicPr>
          <p:nvPr/>
        </p:nvPicPr>
        <p:blipFill>
          <a:blip r:embed="rId2" cstate="print"/>
          <a:srcRect/>
          <a:stretch>
            <a:fillRect/>
          </a:stretch>
        </p:blipFill>
        <p:spPr bwMode="auto">
          <a:xfrm>
            <a:off x="2214563" y="2714625"/>
            <a:ext cx="5500687" cy="3929063"/>
          </a:xfrm>
          <a:prstGeom prst="rect">
            <a:avLst/>
          </a:prstGeom>
          <a:noFill/>
          <a:ln w="9525">
            <a:noFill/>
            <a:miter lim="800000"/>
            <a:headEnd/>
            <a:tailEnd/>
          </a:ln>
        </p:spPr>
      </p:pic>
      <p:sp>
        <p:nvSpPr>
          <p:cNvPr id="50179" name="Прямоугольник 3"/>
          <p:cNvSpPr>
            <a:spLocks noChangeArrowheads="1"/>
          </p:cNvSpPr>
          <p:nvPr/>
        </p:nvSpPr>
        <p:spPr bwMode="auto">
          <a:xfrm>
            <a:off x="571500" y="714375"/>
            <a:ext cx="8572500" cy="2062163"/>
          </a:xfrm>
          <a:prstGeom prst="rect">
            <a:avLst/>
          </a:prstGeom>
          <a:noFill/>
          <a:ln w="9525">
            <a:noFill/>
            <a:miter lim="800000"/>
            <a:headEnd/>
            <a:tailEnd/>
          </a:ln>
        </p:spPr>
        <p:txBody>
          <a:bodyPr>
            <a:spAutoFit/>
          </a:bodyPr>
          <a:lstStyle/>
          <a:p>
            <a:pPr algn="ctr">
              <a:defRPr/>
            </a:pPr>
            <a:r>
              <a:rPr lang="ru-RU" sz="3200" dirty="0">
                <a:ln>
                  <a:solidFill>
                    <a:schemeClr val="accent1"/>
                  </a:solidFill>
                </a:ln>
                <a:latin typeface="Arial Black" pitchFamily="34" charset="0"/>
                <a:cs typeface="Arial" pitchFamily="34" charset="0"/>
              </a:rPr>
              <a:t>Великий древнегреческий математик Архимед установил, что площадь круга радиуса </a:t>
            </a:r>
            <a:r>
              <a:rPr lang="en-US" sz="3200" dirty="0">
                <a:ln>
                  <a:solidFill>
                    <a:schemeClr val="accent1"/>
                  </a:solidFill>
                </a:ln>
                <a:latin typeface="Arial Black" pitchFamily="34" charset="0"/>
                <a:cs typeface="Arial" pitchFamily="34" charset="0"/>
              </a:rPr>
              <a:t>R</a:t>
            </a:r>
            <a:r>
              <a:rPr lang="ru-RU" sz="3200" dirty="0">
                <a:ln>
                  <a:solidFill>
                    <a:schemeClr val="accent1"/>
                  </a:solidFill>
                </a:ln>
                <a:latin typeface="Arial Black" pitchFamily="34" charset="0"/>
                <a:cs typeface="Arial" pitchFamily="34" charset="0"/>
              </a:rPr>
              <a:t> вычисляется по формуле…</a:t>
            </a:r>
            <a:endParaRPr lang="ru-RU" sz="3200" dirty="0">
              <a:ln>
                <a:solidFill>
                  <a:schemeClr val="accent1"/>
                </a:solidFill>
              </a:ln>
              <a:latin typeface="Arial Black" pitchFamily="34"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50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0" y="500063"/>
            <a:ext cx="9144000" cy="6124575"/>
          </a:xfrm>
          <a:prstGeom prst="rect">
            <a:avLst/>
          </a:prstGeom>
          <a:noFill/>
          <a:ln w="9525">
            <a:noFill/>
            <a:miter lim="800000"/>
            <a:headEnd/>
            <a:tailEnd/>
          </a:ln>
        </p:spPr>
        <p:txBody>
          <a:bodyPr>
            <a:spAutoFit/>
          </a:bodyPr>
          <a:lstStyle/>
          <a:p>
            <a:pPr>
              <a:buFont typeface="Wingdings" pitchFamily="2" charset="2"/>
              <a:buChar char="v"/>
            </a:pPr>
            <a:r>
              <a:rPr lang="ru-RU" sz="2000">
                <a:latin typeface="Arial Black" pitchFamily="34" charset="0"/>
              </a:rPr>
              <a:t>На листах  цветной бумаги начертите окружность произвольного радиуса</a:t>
            </a:r>
          </a:p>
          <a:p>
            <a:pPr>
              <a:buFont typeface="Wingdings" pitchFamily="2" charset="2"/>
              <a:buChar char="v"/>
            </a:pPr>
            <a:endParaRPr lang="ru-RU" sz="2000">
              <a:latin typeface="Arial Black" pitchFamily="34" charset="0"/>
            </a:endParaRPr>
          </a:p>
          <a:p>
            <a:pPr>
              <a:buFont typeface="Wingdings" pitchFamily="2" charset="2"/>
              <a:buChar char="v"/>
            </a:pPr>
            <a:r>
              <a:rPr lang="ru-RU" sz="2000">
                <a:latin typeface="Arial Black" pitchFamily="34" charset="0"/>
              </a:rPr>
              <a:t>Круг разделите на 12 секторов</a:t>
            </a:r>
          </a:p>
          <a:p>
            <a:endParaRPr lang="ru-RU" sz="2000">
              <a:latin typeface="Arial Black" pitchFamily="34" charset="0"/>
            </a:endParaRPr>
          </a:p>
          <a:p>
            <a:pPr>
              <a:buFont typeface="Wingdings" pitchFamily="2" charset="2"/>
              <a:buChar char="v"/>
            </a:pPr>
            <a:r>
              <a:rPr lang="ru-RU" sz="2000">
                <a:latin typeface="Arial Black" pitchFamily="34" charset="0"/>
              </a:rPr>
              <a:t>В одном из секторов проведен радиус, делящий его на два равных сектора, которые назовем крайними</a:t>
            </a:r>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pPr>
              <a:buFont typeface="Wingdings" pitchFamily="2" charset="2"/>
              <a:buChar char="v"/>
            </a:pPr>
            <a:endParaRPr lang="ru-RU"/>
          </a:p>
          <a:p>
            <a:endParaRPr lang="ru-RU"/>
          </a:p>
        </p:txBody>
      </p:sp>
      <p:sp>
        <p:nvSpPr>
          <p:cNvPr id="5" name="Овал 4"/>
          <p:cNvSpPr/>
          <p:nvPr/>
        </p:nvSpPr>
        <p:spPr>
          <a:xfrm>
            <a:off x="2643188" y="3143250"/>
            <a:ext cx="2714625" cy="2643188"/>
          </a:xfrm>
          <a:prstGeom prst="ellipse">
            <a:avLst/>
          </a:prstGeom>
          <a:solidFill>
            <a:srgbClr val="CC00FF"/>
          </a:solidFill>
          <a:ln w="127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7" name="Прямая соединительная линия 6"/>
          <p:cNvCxnSpPr/>
          <p:nvPr/>
        </p:nvCxnSpPr>
        <p:spPr>
          <a:xfrm rot="16200000" flipH="1">
            <a:off x="2679700" y="4464050"/>
            <a:ext cx="2643188" cy="1588"/>
          </a:xfrm>
          <a:prstGeom prst="line">
            <a:avLst/>
          </a:prstGeom>
          <a:ln w="127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a:stCxn id="5" idx="2"/>
            <a:endCxn id="5" idx="6"/>
          </p:cNvCxnSpPr>
          <p:nvPr/>
        </p:nvCxnSpPr>
        <p:spPr>
          <a:xfrm rot="10800000" flipH="1">
            <a:off x="2643188" y="4465638"/>
            <a:ext cx="2714625" cy="1587"/>
          </a:xfrm>
          <a:prstGeom prst="line">
            <a:avLst/>
          </a:prstGeom>
          <a:ln w="127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a:stCxn id="5" idx="1"/>
            <a:endCxn id="5" idx="5"/>
          </p:cNvCxnSpPr>
          <p:nvPr/>
        </p:nvCxnSpPr>
        <p:spPr>
          <a:xfrm rot="16200000" flipH="1">
            <a:off x="3066257" y="3504406"/>
            <a:ext cx="1868488" cy="1920875"/>
          </a:xfrm>
          <a:prstGeom prst="line">
            <a:avLst/>
          </a:prstGeom>
          <a:ln w="127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a:stCxn id="5" idx="7"/>
            <a:endCxn id="5" idx="3"/>
          </p:cNvCxnSpPr>
          <p:nvPr/>
        </p:nvCxnSpPr>
        <p:spPr>
          <a:xfrm rot="16200000" flipH="1" flipV="1">
            <a:off x="3066257" y="3504406"/>
            <a:ext cx="1868488" cy="1920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16200000" flipH="1" flipV="1">
            <a:off x="3097213" y="3475038"/>
            <a:ext cx="1868487" cy="191928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rot="5400000">
            <a:off x="3143250" y="4857751"/>
            <a:ext cx="1214437" cy="50006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0" y="285750"/>
            <a:ext cx="8786813" cy="708025"/>
          </a:xfrm>
          <a:prstGeom prst="rect">
            <a:avLst/>
          </a:prstGeom>
          <a:noFill/>
          <a:ln w="9525">
            <a:noFill/>
            <a:miter lim="800000"/>
            <a:headEnd/>
            <a:tailEnd/>
          </a:ln>
        </p:spPr>
        <p:txBody>
          <a:bodyPr>
            <a:spAutoFit/>
          </a:bodyPr>
          <a:lstStyle/>
          <a:p>
            <a:pPr>
              <a:buFont typeface="Wingdings" pitchFamily="2" charset="2"/>
              <a:buChar char="v"/>
            </a:pPr>
            <a:r>
              <a:rPr lang="ru-RU" sz="2000">
                <a:latin typeface="Arial Black" pitchFamily="34" charset="0"/>
              </a:rPr>
              <a:t>На картонном листе проведите прямую и приклейте вдоль нее сектора, как показано на рисунке</a:t>
            </a:r>
          </a:p>
        </p:txBody>
      </p:sp>
      <p:cxnSp>
        <p:nvCxnSpPr>
          <p:cNvPr id="4" name="Прямая соединительная линия 3"/>
          <p:cNvCxnSpPr/>
          <p:nvPr/>
        </p:nvCxnSpPr>
        <p:spPr>
          <a:xfrm>
            <a:off x="0" y="1357313"/>
            <a:ext cx="8501063" cy="1587"/>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8" name="Прямая соединительная линия 7"/>
          <p:cNvCxnSpPr/>
          <p:nvPr/>
        </p:nvCxnSpPr>
        <p:spPr>
          <a:xfrm rot="5400000">
            <a:off x="357188" y="1785938"/>
            <a:ext cx="1071562" cy="500062"/>
          </a:xfrm>
          <a:prstGeom prst="line">
            <a:avLst/>
          </a:prstGeom>
        </p:spPr>
        <p:style>
          <a:lnRef idx="3">
            <a:schemeClr val="dk1"/>
          </a:lnRef>
          <a:fillRef idx="0">
            <a:schemeClr val="dk1"/>
          </a:fillRef>
          <a:effectRef idx="2">
            <a:schemeClr val="dk1"/>
          </a:effectRef>
          <a:fontRef idx="minor">
            <a:schemeClr val="tx1"/>
          </a:fontRef>
        </p:style>
      </p:cxnSp>
      <p:cxnSp>
        <p:nvCxnSpPr>
          <p:cNvPr id="10" name="Прямая соединительная линия 9"/>
          <p:cNvCxnSpPr/>
          <p:nvPr/>
        </p:nvCxnSpPr>
        <p:spPr>
          <a:xfrm rot="16200000" flipH="1">
            <a:off x="821532" y="1821656"/>
            <a:ext cx="1143000" cy="500063"/>
          </a:xfrm>
          <a:prstGeom prst="line">
            <a:avLst/>
          </a:prstGeom>
        </p:spPr>
        <p:style>
          <a:lnRef idx="3">
            <a:schemeClr val="dk1"/>
          </a:lnRef>
          <a:fillRef idx="0">
            <a:schemeClr val="dk1"/>
          </a:fillRef>
          <a:effectRef idx="2">
            <a:schemeClr val="dk1"/>
          </a:effectRef>
          <a:fontRef idx="minor">
            <a:schemeClr val="tx1"/>
          </a:fontRef>
        </p:style>
      </p:cxnSp>
      <p:sp>
        <p:nvSpPr>
          <p:cNvPr id="12" name="Дуга 11"/>
          <p:cNvSpPr/>
          <p:nvPr/>
        </p:nvSpPr>
        <p:spPr>
          <a:xfrm rot="29940000">
            <a:off x="512763" y="1593850"/>
            <a:ext cx="1393825" cy="1214438"/>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18" name="Прямая соединительная линия 17"/>
          <p:cNvCxnSpPr/>
          <p:nvPr/>
        </p:nvCxnSpPr>
        <p:spPr>
          <a:xfrm rot="2280000">
            <a:off x="1039813" y="1919288"/>
            <a:ext cx="1071562" cy="500062"/>
          </a:xfrm>
          <a:prstGeom prst="line">
            <a:avLst/>
          </a:prstGeom>
        </p:spPr>
        <p:style>
          <a:lnRef idx="3">
            <a:schemeClr val="dk1"/>
          </a:lnRef>
          <a:fillRef idx="0">
            <a:schemeClr val="dk1"/>
          </a:fillRef>
          <a:effectRef idx="2">
            <a:schemeClr val="dk1"/>
          </a:effectRef>
          <a:fontRef idx="minor">
            <a:schemeClr val="tx1"/>
          </a:fontRef>
        </p:style>
      </p:cxnSp>
      <p:cxnSp>
        <p:nvCxnSpPr>
          <p:cNvPr id="19" name="Прямая соединительная линия 18"/>
          <p:cNvCxnSpPr/>
          <p:nvPr/>
        </p:nvCxnSpPr>
        <p:spPr>
          <a:xfrm rot="5640000">
            <a:off x="1608138" y="1944688"/>
            <a:ext cx="1071562" cy="500062"/>
          </a:xfrm>
          <a:prstGeom prst="line">
            <a:avLst/>
          </a:prstGeom>
        </p:spPr>
        <p:style>
          <a:lnRef idx="3">
            <a:schemeClr val="dk1"/>
          </a:lnRef>
          <a:fillRef idx="0">
            <a:schemeClr val="dk1"/>
          </a:fillRef>
          <a:effectRef idx="2">
            <a:schemeClr val="dk1"/>
          </a:effectRef>
          <a:fontRef idx="minor">
            <a:schemeClr val="tx1"/>
          </a:fontRef>
        </p:style>
      </p:cxnSp>
      <p:sp>
        <p:nvSpPr>
          <p:cNvPr id="20" name="Дуга 19"/>
          <p:cNvSpPr/>
          <p:nvPr/>
        </p:nvSpPr>
        <p:spPr>
          <a:xfrm rot="40800000">
            <a:off x="1000125" y="1484313"/>
            <a:ext cx="1504950" cy="1214437"/>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sp>
        <p:nvSpPr>
          <p:cNvPr id="21" name="Дуга 20"/>
          <p:cNvSpPr/>
          <p:nvPr/>
        </p:nvSpPr>
        <p:spPr>
          <a:xfrm rot="29940000">
            <a:off x="2012950" y="1593850"/>
            <a:ext cx="1393825" cy="1214438"/>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22" name="Прямая соединительная линия 21"/>
          <p:cNvCxnSpPr/>
          <p:nvPr/>
        </p:nvCxnSpPr>
        <p:spPr>
          <a:xfrm rot="5400000">
            <a:off x="1785937" y="1857376"/>
            <a:ext cx="1071563" cy="500062"/>
          </a:xfrm>
          <a:prstGeom prst="line">
            <a:avLst/>
          </a:prstGeom>
        </p:spPr>
        <p:style>
          <a:lnRef idx="3">
            <a:schemeClr val="dk1"/>
          </a:lnRef>
          <a:fillRef idx="0">
            <a:schemeClr val="dk1"/>
          </a:fillRef>
          <a:effectRef idx="2">
            <a:schemeClr val="dk1"/>
          </a:effectRef>
          <a:fontRef idx="minor">
            <a:schemeClr val="tx1"/>
          </a:fontRef>
        </p:style>
      </p:cxnSp>
      <p:cxnSp>
        <p:nvCxnSpPr>
          <p:cNvPr id="23" name="Прямая соединительная линия 22"/>
          <p:cNvCxnSpPr/>
          <p:nvPr/>
        </p:nvCxnSpPr>
        <p:spPr>
          <a:xfrm rot="16200000" flipH="1">
            <a:off x="2250282" y="1821656"/>
            <a:ext cx="1143000" cy="500063"/>
          </a:xfrm>
          <a:prstGeom prst="line">
            <a:avLst/>
          </a:prstGeom>
        </p:spPr>
        <p:style>
          <a:lnRef idx="3">
            <a:schemeClr val="dk1"/>
          </a:lnRef>
          <a:fillRef idx="0">
            <a:schemeClr val="dk1"/>
          </a:fillRef>
          <a:effectRef idx="2">
            <a:schemeClr val="dk1"/>
          </a:effectRef>
          <a:fontRef idx="minor">
            <a:schemeClr val="tx1"/>
          </a:fontRef>
        </p:style>
      </p:cxnSp>
      <p:sp>
        <p:nvSpPr>
          <p:cNvPr id="24" name="Дуга 23"/>
          <p:cNvSpPr/>
          <p:nvPr/>
        </p:nvSpPr>
        <p:spPr>
          <a:xfrm rot="40800000">
            <a:off x="2357438" y="1484313"/>
            <a:ext cx="1504950" cy="1214437"/>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25" name="Прямая соединительная линия 24"/>
          <p:cNvCxnSpPr/>
          <p:nvPr/>
        </p:nvCxnSpPr>
        <p:spPr>
          <a:xfrm rot="2280000">
            <a:off x="2468563" y="1919288"/>
            <a:ext cx="1071562" cy="500062"/>
          </a:xfrm>
          <a:prstGeom prst="line">
            <a:avLst/>
          </a:prstGeom>
        </p:spPr>
        <p:style>
          <a:lnRef idx="3">
            <a:schemeClr val="dk1"/>
          </a:lnRef>
          <a:fillRef idx="0">
            <a:schemeClr val="dk1"/>
          </a:fillRef>
          <a:effectRef idx="2">
            <a:schemeClr val="dk1"/>
          </a:effectRef>
          <a:fontRef idx="minor">
            <a:schemeClr val="tx1"/>
          </a:fontRef>
        </p:style>
      </p:cxnSp>
      <p:cxnSp>
        <p:nvCxnSpPr>
          <p:cNvPr id="26" name="Прямая соединительная линия 25"/>
          <p:cNvCxnSpPr/>
          <p:nvPr/>
        </p:nvCxnSpPr>
        <p:spPr>
          <a:xfrm rot="5640000">
            <a:off x="2965451" y="1944687"/>
            <a:ext cx="1071562" cy="500063"/>
          </a:xfrm>
          <a:prstGeom prst="line">
            <a:avLst/>
          </a:prstGeom>
        </p:spPr>
        <p:style>
          <a:lnRef idx="3">
            <a:schemeClr val="dk1"/>
          </a:lnRef>
          <a:fillRef idx="0">
            <a:schemeClr val="dk1"/>
          </a:fillRef>
          <a:effectRef idx="2">
            <a:schemeClr val="dk1"/>
          </a:effectRef>
          <a:fontRef idx="minor">
            <a:schemeClr val="tx1"/>
          </a:fontRef>
        </p:style>
      </p:cxnSp>
      <p:cxnSp>
        <p:nvCxnSpPr>
          <p:cNvPr id="27" name="Прямая соединительная линия 26"/>
          <p:cNvCxnSpPr/>
          <p:nvPr/>
        </p:nvCxnSpPr>
        <p:spPr>
          <a:xfrm rot="5400000">
            <a:off x="3286126" y="1785937"/>
            <a:ext cx="1071562" cy="500063"/>
          </a:xfrm>
          <a:prstGeom prst="line">
            <a:avLst/>
          </a:prstGeom>
        </p:spPr>
        <p:style>
          <a:lnRef idx="3">
            <a:schemeClr val="dk1"/>
          </a:lnRef>
          <a:fillRef idx="0">
            <a:schemeClr val="dk1"/>
          </a:fillRef>
          <a:effectRef idx="2">
            <a:schemeClr val="dk1"/>
          </a:effectRef>
          <a:fontRef idx="minor">
            <a:schemeClr val="tx1"/>
          </a:fontRef>
        </p:style>
      </p:cxnSp>
      <p:cxnSp>
        <p:nvCxnSpPr>
          <p:cNvPr id="28" name="Прямая соединительная линия 27"/>
          <p:cNvCxnSpPr/>
          <p:nvPr/>
        </p:nvCxnSpPr>
        <p:spPr>
          <a:xfrm rot="16200000" flipH="1">
            <a:off x="3750469" y="1750219"/>
            <a:ext cx="1143000" cy="500062"/>
          </a:xfrm>
          <a:prstGeom prst="line">
            <a:avLst/>
          </a:prstGeom>
        </p:spPr>
        <p:style>
          <a:lnRef idx="3">
            <a:schemeClr val="dk1"/>
          </a:lnRef>
          <a:fillRef idx="0">
            <a:schemeClr val="dk1"/>
          </a:fillRef>
          <a:effectRef idx="2">
            <a:schemeClr val="dk1"/>
          </a:effectRef>
          <a:fontRef idx="minor">
            <a:schemeClr val="tx1"/>
          </a:fontRef>
        </p:style>
      </p:cxnSp>
      <p:sp>
        <p:nvSpPr>
          <p:cNvPr id="29" name="Дуга 28"/>
          <p:cNvSpPr/>
          <p:nvPr/>
        </p:nvSpPr>
        <p:spPr>
          <a:xfrm rot="29940000">
            <a:off x="3441700" y="1522413"/>
            <a:ext cx="1393825" cy="1214437"/>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30" name="Прямая соединительная линия 29"/>
          <p:cNvCxnSpPr/>
          <p:nvPr/>
        </p:nvCxnSpPr>
        <p:spPr>
          <a:xfrm rot="2280000">
            <a:off x="4040188" y="1919288"/>
            <a:ext cx="1071562" cy="500062"/>
          </a:xfrm>
          <a:prstGeom prst="line">
            <a:avLst/>
          </a:prstGeom>
        </p:spPr>
        <p:style>
          <a:lnRef idx="3">
            <a:schemeClr val="dk1"/>
          </a:lnRef>
          <a:fillRef idx="0">
            <a:schemeClr val="dk1"/>
          </a:fillRef>
          <a:effectRef idx="2">
            <a:schemeClr val="dk1"/>
          </a:effectRef>
          <a:fontRef idx="minor">
            <a:schemeClr val="tx1"/>
          </a:fontRef>
        </p:style>
      </p:cxnSp>
      <p:cxnSp>
        <p:nvCxnSpPr>
          <p:cNvPr id="31" name="Прямая соединительная линия 30"/>
          <p:cNvCxnSpPr/>
          <p:nvPr/>
        </p:nvCxnSpPr>
        <p:spPr>
          <a:xfrm rot="5640000">
            <a:off x="4608513" y="1944688"/>
            <a:ext cx="1071562" cy="500062"/>
          </a:xfrm>
          <a:prstGeom prst="line">
            <a:avLst/>
          </a:prstGeom>
        </p:spPr>
        <p:style>
          <a:lnRef idx="3">
            <a:schemeClr val="dk1"/>
          </a:lnRef>
          <a:fillRef idx="0">
            <a:schemeClr val="dk1"/>
          </a:fillRef>
          <a:effectRef idx="2">
            <a:schemeClr val="dk1"/>
          </a:effectRef>
          <a:fontRef idx="minor">
            <a:schemeClr val="tx1"/>
          </a:fontRef>
        </p:style>
      </p:cxnSp>
      <p:sp>
        <p:nvSpPr>
          <p:cNvPr id="32" name="Дуга 31"/>
          <p:cNvSpPr/>
          <p:nvPr/>
        </p:nvSpPr>
        <p:spPr>
          <a:xfrm rot="40800000">
            <a:off x="4000500" y="1484313"/>
            <a:ext cx="1504950" cy="1214437"/>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33" name="Прямая соединительная линия 32"/>
          <p:cNvCxnSpPr/>
          <p:nvPr/>
        </p:nvCxnSpPr>
        <p:spPr>
          <a:xfrm rot="5400000">
            <a:off x="4929188" y="1785938"/>
            <a:ext cx="1071562" cy="500062"/>
          </a:xfrm>
          <a:prstGeom prst="line">
            <a:avLst/>
          </a:prstGeom>
        </p:spPr>
        <p:style>
          <a:lnRef idx="3">
            <a:schemeClr val="dk1"/>
          </a:lnRef>
          <a:fillRef idx="0">
            <a:schemeClr val="dk1"/>
          </a:fillRef>
          <a:effectRef idx="2">
            <a:schemeClr val="dk1"/>
          </a:effectRef>
          <a:fontRef idx="minor">
            <a:schemeClr val="tx1"/>
          </a:fontRef>
        </p:style>
      </p:cxnSp>
      <p:cxnSp>
        <p:nvCxnSpPr>
          <p:cNvPr id="34" name="Прямая соединительная линия 33"/>
          <p:cNvCxnSpPr/>
          <p:nvPr/>
        </p:nvCxnSpPr>
        <p:spPr>
          <a:xfrm rot="16200000" flipH="1">
            <a:off x="5393532" y="1821656"/>
            <a:ext cx="1143000" cy="500063"/>
          </a:xfrm>
          <a:prstGeom prst="line">
            <a:avLst/>
          </a:prstGeom>
        </p:spPr>
        <p:style>
          <a:lnRef idx="3">
            <a:schemeClr val="dk1"/>
          </a:lnRef>
          <a:fillRef idx="0">
            <a:schemeClr val="dk1"/>
          </a:fillRef>
          <a:effectRef idx="2">
            <a:schemeClr val="dk1"/>
          </a:effectRef>
          <a:fontRef idx="minor">
            <a:schemeClr val="tx1"/>
          </a:fontRef>
        </p:style>
      </p:cxnSp>
      <p:sp>
        <p:nvSpPr>
          <p:cNvPr id="35" name="Дуга 34"/>
          <p:cNvSpPr/>
          <p:nvPr/>
        </p:nvSpPr>
        <p:spPr>
          <a:xfrm rot="29940000">
            <a:off x="5084763" y="1593850"/>
            <a:ext cx="1393825" cy="1214438"/>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36" name="Прямая соединительная линия 35"/>
          <p:cNvCxnSpPr/>
          <p:nvPr/>
        </p:nvCxnSpPr>
        <p:spPr>
          <a:xfrm rot="2280000">
            <a:off x="5683250" y="1919288"/>
            <a:ext cx="1071563" cy="500062"/>
          </a:xfrm>
          <a:prstGeom prst="line">
            <a:avLst/>
          </a:prstGeom>
        </p:spPr>
        <p:style>
          <a:lnRef idx="3">
            <a:schemeClr val="dk1"/>
          </a:lnRef>
          <a:fillRef idx="0">
            <a:schemeClr val="dk1"/>
          </a:fillRef>
          <a:effectRef idx="2">
            <a:schemeClr val="dk1"/>
          </a:effectRef>
          <a:fontRef idx="minor">
            <a:schemeClr val="tx1"/>
          </a:fontRef>
        </p:style>
      </p:cxnSp>
      <p:cxnSp>
        <p:nvCxnSpPr>
          <p:cNvPr id="37" name="Прямая соединительная линия 36"/>
          <p:cNvCxnSpPr/>
          <p:nvPr/>
        </p:nvCxnSpPr>
        <p:spPr>
          <a:xfrm rot="5640000">
            <a:off x="6251576" y="1944687"/>
            <a:ext cx="1071562" cy="500063"/>
          </a:xfrm>
          <a:prstGeom prst="line">
            <a:avLst/>
          </a:prstGeom>
        </p:spPr>
        <p:style>
          <a:lnRef idx="3">
            <a:schemeClr val="dk1"/>
          </a:lnRef>
          <a:fillRef idx="0">
            <a:schemeClr val="dk1"/>
          </a:fillRef>
          <a:effectRef idx="2">
            <a:schemeClr val="dk1"/>
          </a:effectRef>
          <a:fontRef idx="minor">
            <a:schemeClr val="tx1"/>
          </a:fontRef>
        </p:style>
      </p:cxnSp>
      <p:sp>
        <p:nvSpPr>
          <p:cNvPr id="38" name="Дуга 37"/>
          <p:cNvSpPr/>
          <p:nvPr/>
        </p:nvSpPr>
        <p:spPr>
          <a:xfrm rot="40800000">
            <a:off x="5643563" y="1484313"/>
            <a:ext cx="1504950" cy="1214437"/>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39" name="Прямая соединительная линия 38"/>
          <p:cNvCxnSpPr/>
          <p:nvPr/>
        </p:nvCxnSpPr>
        <p:spPr>
          <a:xfrm rot="5400000">
            <a:off x="6465094" y="1964532"/>
            <a:ext cx="1214437" cy="285750"/>
          </a:xfrm>
          <a:prstGeom prst="line">
            <a:avLst/>
          </a:prstGeom>
        </p:spPr>
        <p:style>
          <a:lnRef idx="3">
            <a:schemeClr val="dk1"/>
          </a:lnRef>
          <a:fillRef idx="0">
            <a:schemeClr val="dk1"/>
          </a:fillRef>
          <a:effectRef idx="2">
            <a:schemeClr val="dk1"/>
          </a:effectRef>
          <a:fontRef idx="minor">
            <a:schemeClr val="tx1"/>
          </a:fontRef>
        </p:style>
      </p:cxnSp>
      <p:cxnSp>
        <p:nvCxnSpPr>
          <p:cNvPr id="40" name="Прямая соединительная линия 39"/>
          <p:cNvCxnSpPr/>
          <p:nvPr/>
        </p:nvCxnSpPr>
        <p:spPr>
          <a:xfrm rot="16200000" flipH="1">
            <a:off x="6715126" y="2000250"/>
            <a:ext cx="1143000" cy="142875"/>
          </a:xfrm>
          <a:prstGeom prst="line">
            <a:avLst/>
          </a:prstGeom>
        </p:spPr>
        <p:style>
          <a:lnRef idx="3">
            <a:schemeClr val="dk1"/>
          </a:lnRef>
          <a:fillRef idx="0">
            <a:schemeClr val="dk1"/>
          </a:fillRef>
          <a:effectRef idx="2">
            <a:schemeClr val="dk1"/>
          </a:effectRef>
          <a:fontRef idx="minor">
            <a:schemeClr val="tx1"/>
          </a:fontRef>
        </p:style>
      </p:cxnSp>
      <p:sp>
        <p:nvSpPr>
          <p:cNvPr id="45" name="Дуга 44"/>
          <p:cNvSpPr/>
          <p:nvPr/>
        </p:nvSpPr>
        <p:spPr>
          <a:xfrm rot="6444828">
            <a:off x="6717507" y="1977231"/>
            <a:ext cx="620712" cy="911225"/>
          </a:xfrm>
          <a:prstGeom prst="arc">
            <a:avLst>
              <a:gd name="adj1" fmla="val 17218041"/>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46" name="Прямая соединительная линия 45"/>
          <p:cNvCxnSpPr/>
          <p:nvPr/>
        </p:nvCxnSpPr>
        <p:spPr>
          <a:xfrm rot="5400000">
            <a:off x="142876" y="1928812"/>
            <a:ext cx="1143000" cy="428625"/>
          </a:xfrm>
          <a:prstGeom prst="line">
            <a:avLst/>
          </a:prstGeom>
        </p:spPr>
        <p:style>
          <a:lnRef idx="3">
            <a:schemeClr val="dk1"/>
          </a:lnRef>
          <a:fillRef idx="0">
            <a:schemeClr val="dk1"/>
          </a:fillRef>
          <a:effectRef idx="2">
            <a:schemeClr val="dk1"/>
          </a:effectRef>
          <a:fontRef idx="minor">
            <a:schemeClr val="tx1"/>
          </a:fontRef>
        </p:style>
      </p:cxnSp>
      <p:cxnSp>
        <p:nvCxnSpPr>
          <p:cNvPr id="47" name="Прямая соединительная линия 46"/>
          <p:cNvCxnSpPr/>
          <p:nvPr/>
        </p:nvCxnSpPr>
        <p:spPr>
          <a:xfrm rot="16200000" flipH="1">
            <a:off x="-176212" y="2033587"/>
            <a:ext cx="1125538" cy="201613"/>
          </a:xfrm>
          <a:prstGeom prst="line">
            <a:avLst/>
          </a:prstGeom>
        </p:spPr>
        <p:style>
          <a:lnRef idx="3">
            <a:schemeClr val="dk1"/>
          </a:lnRef>
          <a:fillRef idx="0">
            <a:schemeClr val="dk1"/>
          </a:fillRef>
          <a:effectRef idx="2">
            <a:schemeClr val="dk1"/>
          </a:effectRef>
          <a:fontRef idx="minor">
            <a:schemeClr val="tx1"/>
          </a:fontRef>
        </p:style>
      </p:cxnSp>
      <p:sp>
        <p:nvSpPr>
          <p:cNvPr id="54" name="Дуга 53"/>
          <p:cNvSpPr/>
          <p:nvPr/>
        </p:nvSpPr>
        <p:spPr>
          <a:xfrm rot="40800000">
            <a:off x="-66675" y="1557338"/>
            <a:ext cx="1073150" cy="627062"/>
          </a:xfrm>
          <a:prstGeom prst="arc">
            <a:avLst>
              <a:gd name="adj1" fmla="val 16200000"/>
              <a:gd name="adj2" fmla="val 423252"/>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ru-RU"/>
          </a:p>
        </p:txBody>
      </p:sp>
      <p:cxnSp>
        <p:nvCxnSpPr>
          <p:cNvPr id="42" name="Прямая соединительная линия 41"/>
          <p:cNvCxnSpPr/>
          <p:nvPr/>
        </p:nvCxnSpPr>
        <p:spPr>
          <a:xfrm flipV="1">
            <a:off x="0" y="2857500"/>
            <a:ext cx="8643938" cy="71438"/>
          </a:xfrm>
          <a:prstGeom prst="line">
            <a:avLst/>
          </a:prstGeom>
        </p:spPr>
        <p:style>
          <a:lnRef idx="3">
            <a:schemeClr val="accent1"/>
          </a:lnRef>
          <a:fillRef idx="0">
            <a:schemeClr val="accent1"/>
          </a:fillRef>
          <a:effectRef idx="2">
            <a:schemeClr val="accent1"/>
          </a:effectRef>
          <a:fontRef idx="minor">
            <a:schemeClr val="tx1"/>
          </a:fontRef>
        </p:style>
      </p:cxnSp>
      <p:cxnSp>
        <p:nvCxnSpPr>
          <p:cNvPr id="44" name="Прямая соединительная линия 43"/>
          <p:cNvCxnSpPr/>
          <p:nvPr/>
        </p:nvCxnSpPr>
        <p:spPr>
          <a:xfrm rot="5400000">
            <a:off x="6680200" y="2106613"/>
            <a:ext cx="1500187"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49" name="Прямая соединительная линия 48"/>
          <p:cNvCxnSpPr/>
          <p:nvPr/>
        </p:nvCxnSpPr>
        <p:spPr>
          <a:xfrm rot="5400000">
            <a:off x="-499269" y="2142332"/>
            <a:ext cx="1571625" cy="1588"/>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850" y="188913"/>
            <a:ext cx="8229600" cy="4525962"/>
          </a:xfrm>
        </p:spPr>
        <p:txBody>
          <a:bodyPr/>
          <a:lstStyle/>
          <a:p>
            <a:pPr eaLnBrk="1" hangingPunct="1">
              <a:lnSpc>
                <a:spcPct val="90000"/>
              </a:lnSpc>
              <a:buFontTx/>
              <a:buNone/>
            </a:pPr>
            <a:endParaRPr lang="ru-RU" b="1" smtClean="0">
              <a:solidFill>
                <a:srgbClr val="CC6600"/>
              </a:solidFill>
            </a:endParaRPr>
          </a:p>
          <a:p>
            <a:pPr eaLnBrk="1" hangingPunct="1">
              <a:lnSpc>
                <a:spcPct val="90000"/>
              </a:lnSpc>
            </a:pPr>
            <a:endParaRPr lang="ru-RU" b="1" smtClean="0">
              <a:solidFill>
                <a:srgbClr val="CC6600"/>
              </a:solidFill>
            </a:endParaRPr>
          </a:p>
        </p:txBody>
      </p:sp>
      <p:pic>
        <p:nvPicPr>
          <p:cNvPr id="26627" name="Picture 3" descr="C:\Documents and Settings\Администратор\Мои документы\Заставки\Космос\88.JPG"/>
          <p:cNvPicPr>
            <a:picLocks noChangeAspect="1" noChangeArrowheads="1"/>
          </p:cNvPicPr>
          <p:nvPr/>
        </p:nvPicPr>
        <p:blipFill>
          <a:blip r:embed="rId2" cstate="print"/>
          <a:srcRect/>
          <a:stretch>
            <a:fillRect/>
          </a:stretch>
        </p:blipFill>
        <p:spPr bwMode="auto">
          <a:xfrm>
            <a:off x="-1714500" y="-1357313"/>
            <a:ext cx="12192000" cy="9753601"/>
          </a:xfrm>
          <a:prstGeom prst="rect">
            <a:avLst/>
          </a:prstGeom>
          <a:noFill/>
          <a:ln w="9525">
            <a:solidFill>
              <a:srgbClr val="0000FF"/>
            </a:solidFill>
            <a:miter lim="800000"/>
            <a:headEnd/>
            <a:tailEnd/>
          </a:ln>
        </p:spPr>
      </p:pic>
      <p:sp>
        <p:nvSpPr>
          <p:cNvPr id="4" name="Прямоугольник 3"/>
          <p:cNvSpPr/>
          <p:nvPr/>
        </p:nvSpPr>
        <p:spPr>
          <a:xfrm rot="20365551">
            <a:off x="-639684" y="4086322"/>
            <a:ext cx="11195638" cy="830997"/>
          </a:xfrm>
          <a:prstGeom prst="rect">
            <a:avLst/>
          </a:prstGeom>
          <a:noFill/>
        </p:spPr>
        <p:txBody>
          <a:bodyPr anchor="b" anchorCtr="1">
            <a:spAutoFit/>
            <a:scene3d>
              <a:camera prst="perspectiveContrastingRightFacing" fov="2700000">
                <a:rot lat="639963" lon="20695295" rev="21457481"/>
              </a:camera>
              <a:lightRig rig="balanced" dir="tl"/>
            </a:scene3d>
            <a:sp3d z="-50800" extrusionH="165100" contourW="38100">
              <a:extrusionClr>
                <a:srgbClr val="00B0F0"/>
              </a:extrusionClr>
              <a:contourClr>
                <a:srgbClr val="00B0F0"/>
              </a:contourClr>
            </a:sp3d>
          </a:bodyPr>
          <a:lstStyle/>
          <a:p>
            <a:pPr algn="ctr">
              <a:defRPr/>
            </a:pP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50800" dist="38100" dir="10800000" algn="r" rotWithShape="0">
                    <a:prstClr val="black"/>
                  </a:outerShdw>
                </a:effectLst>
              </a:rPr>
              <a:t>Как измерить « талию» Земли?</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anim calcmode="lin" valueType="num">
                                      <p:cBhvr>
                                        <p:cTn id="8"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099">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p:txBody>
          <a:bodyPr/>
          <a:lstStyle/>
          <a:p>
            <a:endParaRPr lang="ru-RU" smtClean="0"/>
          </a:p>
        </p:txBody>
      </p:sp>
      <p:pic>
        <p:nvPicPr>
          <p:cNvPr id="27651" name="Picture 2" descr="C:\Documents and Settings\Администратор\Мои документы\Заставки\Космос\Sp2.jpg"/>
          <p:cNvPicPr>
            <a:picLocks noGrp="1" noChangeAspect="1" noChangeArrowheads="1"/>
          </p:cNvPicPr>
          <p:nvPr>
            <p:ph idx="1"/>
          </p:nvPr>
        </p:nvPicPr>
        <p:blipFill>
          <a:blip r:embed="rId2" cstate="print"/>
          <a:srcRect/>
          <a:stretch>
            <a:fillRect/>
          </a:stretch>
        </p:blipFill>
        <p:spPr>
          <a:xfrm>
            <a:off x="0" y="0"/>
            <a:ext cx="9144000" cy="6858000"/>
          </a:xfrm>
        </p:spPr>
      </p:pic>
      <p:sp>
        <p:nvSpPr>
          <p:cNvPr id="41988" name="TextBox 4"/>
          <p:cNvSpPr txBox="1">
            <a:spLocks noChangeArrowheads="1"/>
          </p:cNvSpPr>
          <p:nvPr/>
        </p:nvSpPr>
        <p:spPr bwMode="auto">
          <a:xfrm>
            <a:off x="571500" y="428625"/>
            <a:ext cx="8215313" cy="954088"/>
          </a:xfrm>
          <a:prstGeom prst="rect">
            <a:avLst/>
          </a:prstGeom>
          <a:noFill/>
          <a:ln w="9525">
            <a:noFill/>
            <a:miter lim="800000"/>
            <a:headEnd/>
            <a:tailEnd/>
          </a:ln>
        </p:spPr>
        <p:txBody>
          <a:bodyPr>
            <a:spAutoFit/>
          </a:bodyPr>
          <a:lstStyle/>
          <a:p>
            <a:pPr algn="ctr"/>
            <a:r>
              <a:rPr lang="ru-RU" sz="2800">
                <a:solidFill>
                  <a:schemeClr val="bg1"/>
                </a:solidFill>
                <a:latin typeface="Arial Black" pitchFamily="34" charset="0"/>
              </a:rPr>
              <a:t>Радиус Земли равен 6311 километров. Найти длину земной окружности.</a:t>
            </a:r>
          </a:p>
        </p:txBody>
      </p:sp>
      <p:sp>
        <p:nvSpPr>
          <p:cNvPr id="27653" name="TextBox 4"/>
          <p:cNvSpPr txBox="1">
            <a:spLocks noChangeArrowheads="1"/>
          </p:cNvSpPr>
          <p:nvPr/>
        </p:nvSpPr>
        <p:spPr bwMode="auto">
          <a:xfrm>
            <a:off x="2786063" y="2500313"/>
            <a:ext cx="3786187" cy="461962"/>
          </a:xfrm>
          <a:prstGeom prst="rect">
            <a:avLst/>
          </a:prstGeom>
          <a:noFill/>
          <a:ln w="9525">
            <a:noFill/>
            <a:miter lim="800000"/>
            <a:headEnd/>
            <a:tailEnd/>
          </a:ln>
        </p:spPr>
        <p:txBody>
          <a:bodyPr>
            <a:spAutoFit/>
          </a:bodyPr>
          <a:lstStyle/>
          <a:p>
            <a:r>
              <a:rPr lang="ru-RU"/>
              <a:t>Реш</a:t>
            </a:r>
            <a:endParaRPr lang="ru-RU" sz="2400">
              <a:latin typeface="Arial Black" pitchFamily="34" charset="0"/>
            </a:endParaRPr>
          </a:p>
        </p:txBody>
      </p:sp>
      <p:sp>
        <p:nvSpPr>
          <p:cNvPr id="6" name="Прямоугольник 5"/>
          <p:cNvSpPr>
            <a:spLocks noChangeArrowheads="1"/>
          </p:cNvSpPr>
          <p:nvPr/>
        </p:nvSpPr>
        <p:spPr bwMode="auto">
          <a:xfrm>
            <a:off x="285750" y="3214688"/>
            <a:ext cx="8429625" cy="1938337"/>
          </a:xfrm>
          <a:prstGeom prst="rect">
            <a:avLst/>
          </a:prstGeom>
          <a:noFill/>
          <a:ln w="9525">
            <a:noFill/>
            <a:miter lim="800000"/>
            <a:headEnd/>
            <a:tailEnd/>
          </a:ln>
        </p:spPr>
        <p:txBody>
          <a:bodyPr>
            <a:spAutoFit/>
          </a:bodyPr>
          <a:lstStyle/>
          <a:p>
            <a:pPr algn="ctr"/>
            <a:r>
              <a:rPr lang="en-US" sz="4000">
                <a:solidFill>
                  <a:schemeClr val="bg1"/>
                </a:solidFill>
                <a:latin typeface="Arial Black" pitchFamily="34" charset="0"/>
              </a:rPr>
              <a:t>L </a:t>
            </a:r>
            <a:r>
              <a:rPr lang="ru-RU" sz="4000">
                <a:solidFill>
                  <a:schemeClr val="bg1"/>
                </a:solidFill>
                <a:latin typeface="Arial Black" pitchFamily="34" charset="0"/>
              </a:rPr>
              <a:t>= 2  П   </a:t>
            </a:r>
            <a:r>
              <a:rPr lang="en-US" sz="4000">
                <a:solidFill>
                  <a:schemeClr val="bg1"/>
                </a:solidFill>
                <a:latin typeface="Arial Black" pitchFamily="34" charset="0"/>
              </a:rPr>
              <a:t>r</a:t>
            </a:r>
            <a:endParaRPr lang="ru-RU" sz="4000">
              <a:solidFill>
                <a:schemeClr val="bg1"/>
              </a:solidFill>
              <a:latin typeface="Arial Black" pitchFamily="34" charset="0"/>
            </a:endParaRPr>
          </a:p>
          <a:p>
            <a:pPr algn="ctr"/>
            <a:r>
              <a:rPr lang="en-US" sz="4000">
                <a:solidFill>
                  <a:schemeClr val="bg1"/>
                </a:solidFill>
                <a:latin typeface="Arial Black" pitchFamily="34" charset="0"/>
              </a:rPr>
              <a:t> 2 </a:t>
            </a:r>
            <a:r>
              <a:rPr lang="ru-RU" sz="4000">
                <a:solidFill>
                  <a:schemeClr val="bg1"/>
                </a:solidFill>
                <a:latin typeface="Arial Black" pitchFamily="34" charset="0"/>
              </a:rPr>
              <a:t>*</a:t>
            </a:r>
            <a:r>
              <a:rPr lang="en-US" sz="4000">
                <a:solidFill>
                  <a:schemeClr val="bg1"/>
                </a:solidFill>
                <a:latin typeface="Arial Black" pitchFamily="34" charset="0"/>
              </a:rPr>
              <a:t>  3</a:t>
            </a:r>
            <a:r>
              <a:rPr lang="ru-RU" sz="4000">
                <a:solidFill>
                  <a:schemeClr val="bg1"/>
                </a:solidFill>
                <a:latin typeface="Arial Black" pitchFamily="34" charset="0"/>
              </a:rPr>
              <a:t>,</a:t>
            </a:r>
            <a:r>
              <a:rPr lang="en-US" sz="4000">
                <a:solidFill>
                  <a:schemeClr val="bg1"/>
                </a:solidFill>
                <a:latin typeface="Arial Black" pitchFamily="34" charset="0"/>
              </a:rPr>
              <a:t>14 </a:t>
            </a:r>
            <a:r>
              <a:rPr lang="ru-RU" sz="4000">
                <a:solidFill>
                  <a:schemeClr val="bg1"/>
                </a:solidFill>
                <a:latin typeface="Arial Black" pitchFamily="34" charset="0"/>
              </a:rPr>
              <a:t>*</a:t>
            </a:r>
            <a:r>
              <a:rPr lang="en-US" sz="4000">
                <a:solidFill>
                  <a:schemeClr val="bg1"/>
                </a:solidFill>
                <a:latin typeface="Arial Black" pitchFamily="34" charset="0"/>
              </a:rPr>
              <a:t>   </a:t>
            </a:r>
            <a:r>
              <a:rPr lang="ru-RU" sz="4000">
                <a:solidFill>
                  <a:schemeClr val="bg1"/>
                </a:solidFill>
                <a:latin typeface="Arial Black" pitchFamily="34" charset="0"/>
              </a:rPr>
              <a:t>6311=39633,08 км.</a:t>
            </a:r>
            <a:endParaRPr lang="ru-RU" sz="4000">
              <a:solidFill>
                <a:schemeClr val="bg1"/>
              </a:solidFill>
              <a:latin typeface="Arial Black"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1988">
                                            <p:txEl>
                                              <p:pRg st="0" end="0"/>
                                            </p:txEl>
                                          </p:spTgt>
                                        </p:tgtEl>
                                        <p:attrNameLst>
                                          <p:attrName>style.visibility</p:attrName>
                                        </p:attrNameLst>
                                      </p:cBhvr>
                                      <p:to>
                                        <p:strVal val="visible"/>
                                      </p:to>
                                    </p:set>
                                    <p:animEffect transition="in" filter="fade">
                                      <p:cBhvr>
                                        <p:cTn id="7" dur="1000"/>
                                        <p:tgtEl>
                                          <p:spTgt spid="41988">
                                            <p:txEl>
                                              <p:pRg st="0" end="0"/>
                                            </p:txEl>
                                          </p:spTgt>
                                        </p:tgtEl>
                                      </p:cBhvr>
                                    </p:animEffect>
                                    <p:anim calcmode="lin" valueType="num">
                                      <p:cBhvr>
                                        <p:cTn id="8" dur="10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198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98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2000"/>
                                        <p:tgtEl>
                                          <p:spTgt spid="6">
                                            <p:txEl>
                                              <p:pRg st="0" end="0"/>
                                            </p:txEl>
                                          </p:spTgt>
                                        </p:tgtEl>
                                      </p:cBhvr>
                                    </p:animEffect>
                                    <p:anim calcmode="lin" valueType="num">
                                      <p:cBhvr>
                                        <p:cTn id="16"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6">
                                            <p:txEl>
                                              <p:pRg st="0" end="0"/>
                                            </p:txEl>
                                          </p:spTgt>
                                        </p:tgtEl>
                                        <p:attrNameLst>
                                          <p:attrName>ppt_w</p:attrName>
                                        </p:attrNameLst>
                                      </p:cBhvr>
                                      <p:tavLst>
                                        <p:tav tm="0">
                                          <p:val>
                                            <p:fltVal val="0"/>
                                          </p:val>
                                        </p:tav>
                                        <p:tav tm="100000">
                                          <p:val>
                                            <p:strVal val="#ppt_w"/>
                                          </p:val>
                                        </p:tav>
                                      </p:tavLst>
                                    </p:anim>
                                  </p:childTnLst>
                                </p:cTn>
                              </p:par>
                              <p:par>
                                <p:cTn id="19" presetID="35"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2000"/>
                                        <p:tgtEl>
                                          <p:spTgt spid="6">
                                            <p:txEl>
                                              <p:pRg st="1" end="1"/>
                                            </p:txEl>
                                          </p:spTgt>
                                        </p:tgtEl>
                                      </p:cBhvr>
                                    </p:animEffect>
                                    <p:anim calcmode="lin" valueType="num">
                                      <p:cBhvr>
                                        <p:cTn id="22" dur="2000" fill="hold"/>
                                        <p:tgtEl>
                                          <p:spTgt spid="6">
                                            <p:txEl>
                                              <p:pRg st="1" end="1"/>
                                            </p:txEl>
                                          </p:spTgt>
                                        </p:tgtEl>
                                        <p:attrNameLst>
                                          <p:attrName>style.rotation</p:attrName>
                                        </p:attrNameLst>
                                      </p:cBhvr>
                                      <p:tavLst>
                                        <p:tav tm="0">
                                          <p:val>
                                            <p:fltVal val="720"/>
                                          </p:val>
                                        </p:tav>
                                        <p:tav tm="100000">
                                          <p:val>
                                            <p:fltVal val="0"/>
                                          </p:val>
                                        </p:tav>
                                      </p:tavLst>
                                    </p:anim>
                                    <p:anim calcmode="lin" valueType="num">
                                      <p:cBhvr>
                                        <p:cTn id="23" dur="2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4" dur="2000" fill="hold"/>
                                        <p:tgtEl>
                                          <p:spTgt spid="6">
                                            <p:txEl>
                                              <p:pRg st="1" end="1"/>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Прямоугольник 3"/>
          <p:cNvSpPr>
            <a:spLocks noChangeArrowheads="1"/>
          </p:cNvSpPr>
          <p:nvPr/>
        </p:nvSpPr>
        <p:spPr bwMode="auto">
          <a:xfrm>
            <a:off x="1000125" y="2286000"/>
            <a:ext cx="7358063" cy="1200150"/>
          </a:xfrm>
          <a:prstGeom prst="rect">
            <a:avLst/>
          </a:prstGeom>
          <a:noFill/>
          <a:ln w="9525">
            <a:noFill/>
            <a:miter lim="800000"/>
            <a:headEnd/>
            <a:tailEnd/>
          </a:ln>
        </p:spPr>
        <p:txBody>
          <a:bodyPr>
            <a:spAutoFit/>
          </a:bodyPr>
          <a:lstStyle/>
          <a:p>
            <a:r>
              <a:rPr lang="ru-RU" sz="2400">
                <a:latin typeface="Arial Black" pitchFamily="34" charset="0"/>
              </a:rPr>
              <a:t> Дома найти предмет обихода по форме круга, и для этого предмета  найти длину окружности и площадь круга</a:t>
            </a:r>
          </a:p>
        </p:txBody>
      </p:sp>
      <p:sp>
        <p:nvSpPr>
          <p:cNvPr id="5" name="Прямоугольник 4"/>
          <p:cNvSpPr/>
          <p:nvPr/>
        </p:nvSpPr>
        <p:spPr>
          <a:xfrm>
            <a:off x="857224" y="571480"/>
            <a:ext cx="7500990" cy="923330"/>
          </a:xfrm>
          <a:prstGeom prst="rect">
            <a:avLst/>
          </a:prstGeom>
          <a:noFill/>
          <a:effectLst>
            <a:outerShdw blurRad="50800" dist="50800" dir="5400000" algn="ctr" rotWithShape="0">
              <a:schemeClr val="bg1">
                <a:lumMod val="65000"/>
              </a:schemeClr>
            </a:outerShdw>
          </a:effectLst>
        </p:spPr>
        <p:txBody>
          <a:bodyPr wrap="none">
            <a:prstTxWarp prst="textDeflate">
              <a:avLst/>
            </a:prstTxWarp>
            <a:spAutoFit/>
          </a:bodyPr>
          <a:lstStyle/>
          <a:p>
            <a:pPr algn="ctr">
              <a:defRPr/>
            </a:pPr>
            <a:r>
              <a:rPr lang="ru-RU" sz="5400" b="1" dirty="0">
                <a:ln w="10541" cmpd="sng">
                  <a:solidFill>
                    <a:srgbClr val="7D7D7D">
                      <a:tint val="100000"/>
                      <a:shade val="100000"/>
                      <a:satMod val="110000"/>
                    </a:srgbClr>
                  </a:solidFill>
                  <a:prstDash val="solid"/>
                </a:ln>
                <a:solidFill>
                  <a:srgbClr val="CC6600"/>
                </a:solidFill>
              </a:rPr>
              <a:t>Домашнее задание</a:t>
            </a:r>
          </a:p>
        </p:txBody>
      </p:sp>
      <p:pic>
        <p:nvPicPr>
          <p:cNvPr id="6" name="Picture 10" descr="logosite"/>
          <p:cNvPicPr>
            <a:picLocks noChangeAspect="1" noChangeArrowheads="1"/>
          </p:cNvPicPr>
          <p:nvPr/>
        </p:nvPicPr>
        <p:blipFill>
          <a:blip r:embed="rId2" cstate="print"/>
          <a:srcRect/>
          <a:stretch>
            <a:fillRect/>
          </a:stretch>
        </p:blipFill>
        <p:spPr bwMode="auto">
          <a:xfrm>
            <a:off x="571500" y="3714750"/>
            <a:ext cx="3214688" cy="3143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WordArt 10"/>
          <p:cNvSpPr>
            <a:spLocks noChangeArrowheads="1" noChangeShapeType="1" noTextEdit="1"/>
          </p:cNvSpPr>
          <p:nvPr/>
        </p:nvSpPr>
        <p:spPr bwMode="auto">
          <a:xfrm rot="-2154584">
            <a:off x="1428750" y="1624013"/>
            <a:ext cx="288925" cy="338137"/>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699" name="WordArt 13"/>
          <p:cNvSpPr>
            <a:spLocks noChangeArrowheads="1" noChangeShapeType="1" noTextEdit="1"/>
          </p:cNvSpPr>
          <p:nvPr/>
        </p:nvSpPr>
        <p:spPr bwMode="auto">
          <a:xfrm rot="-1422918">
            <a:off x="3851275" y="1773238"/>
            <a:ext cx="288925" cy="338137"/>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0" name="WordArt 14"/>
          <p:cNvSpPr>
            <a:spLocks noChangeArrowheads="1" noChangeShapeType="1" noTextEdit="1"/>
          </p:cNvSpPr>
          <p:nvPr/>
        </p:nvSpPr>
        <p:spPr bwMode="auto">
          <a:xfrm rot="-1078909">
            <a:off x="2771775" y="2133600"/>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1" name="WordArt 15"/>
          <p:cNvSpPr>
            <a:spLocks noChangeArrowheads="1" noChangeShapeType="1" noTextEdit="1"/>
          </p:cNvSpPr>
          <p:nvPr/>
        </p:nvSpPr>
        <p:spPr bwMode="auto">
          <a:xfrm rot="-2154584">
            <a:off x="611188" y="2349500"/>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2" name="WordArt 16"/>
          <p:cNvSpPr>
            <a:spLocks noChangeArrowheads="1" noChangeShapeType="1" noTextEdit="1"/>
          </p:cNvSpPr>
          <p:nvPr/>
        </p:nvSpPr>
        <p:spPr bwMode="auto">
          <a:xfrm rot="4821024">
            <a:off x="7260431" y="3836194"/>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3" name="WordArt 17"/>
          <p:cNvSpPr>
            <a:spLocks noChangeArrowheads="1" noChangeShapeType="1" noTextEdit="1"/>
          </p:cNvSpPr>
          <p:nvPr/>
        </p:nvSpPr>
        <p:spPr bwMode="auto">
          <a:xfrm rot="5186263">
            <a:off x="7549356" y="6141244"/>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4" name="WordArt 18"/>
          <p:cNvSpPr>
            <a:spLocks noChangeArrowheads="1" noChangeShapeType="1" noTextEdit="1"/>
          </p:cNvSpPr>
          <p:nvPr/>
        </p:nvSpPr>
        <p:spPr bwMode="auto">
          <a:xfrm rot="2922057">
            <a:off x="5101431" y="4196557"/>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5" name="WordArt 19"/>
          <p:cNvSpPr>
            <a:spLocks noChangeArrowheads="1" noChangeShapeType="1" noTextEdit="1"/>
          </p:cNvSpPr>
          <p:nvPr/>
        </p:nvSpPr>
        <p:spPr bwMode="auto">
          <a:xfrm rot="2570164">
            <a:off x="4597400" y="3763963"/>
            <a:ext cx="288925" cy="338137"/>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6" name="WordArt 20"/>
          <p:cNvSpPr>
            <a:spLocks noChangeArrowheads="1" noChangeShapeType="1" noTextEdit="1"/>
          </p:cNvSpPr>
          <p:nvPr/>
        </p:nvSpPr>
        <p:spPr bwMode="auto">
          <a:xfrm rot="-5400000">
            <a:off x="996156" y="6068219"/>
            <a:ext cx="288925" cy="338138"/>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7" name="WordArt 21"/>
          <p:cNvSpPr>
            <a:spLocks noChangeArrowheads="1" noChangeShapeType="1" noTextEdit="1"/>
          </p:cNvSpPr>
          <p:nvPr/>
        </p:nvSpPr>
        <p:spPr bwMode="auto">
          <a:xfrm rot="-5111135">
            <a:off x="1067594" y="5349082"/>
            <a:ext cx="288925" cy="338137"/>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003300"/>
              </a:solidFill>
              <a:latin typeface="Arial"/>
              <a:cs typeface="Arial"/>
            </a:endParaRPr>
          </a:p>
        </p:txBody>
      </p:sp>
      <p:sp>
        <p:nvSpPr>
          <p:cNvPr id="29708" name="WordArt 24"/>
          <p:cNvSpPr>
            <a:spLocks noChangeArrowheads="1" noChangeShapeType="1" noTextEdit="1"/>
          </p:cNvSpPr>
          <p:nvPr/>
        </p:nvSpPr>
        <p:spPr bwMode="auto">
          <a:xfrm rot="-1412607">
            <a:off x="2316163" y="3448050"/>
            <a:ext cx="215900" cy="266700"/>
          </a:xfrm>
          <a:prstGeom prst="rect">
            <a:avLst/>
          </a:prstGeom>
        </p:spPr>
        <p:txBody>
          <a:bodyPr wrap="none" fromWordArt="1">
            <a:prstTxWarp prst="textPlain">
              <a:avLst>
                <a:gd name="adj" fmla="val 50000"/>
              </a:avLst>
            </a:prstTxWarp>
          </a:bodyPr>
          <a:lstStyle/>
          <a:p>
            <a:pPr algn="ctr"/>
            <a:endParaRPr lang="ru-RU" sz="3600" b="1" kern="10">
              <a:ln w="9525">
                <a:solidFill>
                  <a:srgbClr val="000000"/>
                </a:solidFill>
                <a:round/>
                <a:headEnd/>
                <a:tailEnd/>
              </a:ln>
              <a:solidFill>
                <a:srgbClr val="333300"/>
              </a:solidFill>
              <a:latin typeface="Arial"/>
              <a:cs typeface="Arial"/>
            </a:endParaRPr>
          </a:p>
        </p:txBody>
      </p:sp>
      <p:sp>
        <p:nvSpPr>
          <p:cNvPr id="14" name="Прямоугольник 13"/>
          <p:cNvSpPr/>
          <p:nvPr/>
        </p:nvSpPr>
        <p:spPr>
          <a:xfrm>
            <a:off x="0" y="214290"/>
            <a:ext cx="9144000" cy="923330"/>
          </a:xfrm>
          <a:prstGeom prst="rect">
            <a:avLst/>
          </a:prstGeom>
        </p:spPr>
        <p:txBody>
          <a:bodyPr>
            <a:spAutoFit/>
          </a:bodyPr>
          <a:lstStyle/>
          <a:p>
            <a:pPr algn="ctr">
              <a:defRPr/>
            </a:pPr>
            <a:r>
              <a:rPr lang="ru-RU" sz="5400" b="1" i="1" kern="10" dirty="0">
                <a:ln w="19050">
                  <a:solidFill>
                    <a:srgbClr val="99CCFF"/>
                  </a:solidFill>
                  <a:round/>
                  <a:headEnd/>
                  <a:tailEnd/>
                </a:ln>
                <a:solidFill>
                  <a:srgbClr val="0066CC"/>
                </a:solidFill>
                <a:effectLst>
                  <a:outerShdw dist="35921" dir="2700000" algn="ctr" rotWithShape="0">
                    <a:srgbClr val="990000"/>
                  </a:outerShdw>
                </a:effectLst>
                <a:latin typeface="Bookman Old Style"/>
              </a:rPr>
              <a:t>закончи предложения:</a:t>
            </a:r>
            <a:endParaRPr lang="ru-RU" sz="5400" dirty="0"/>
          </a:p>
        </p:txBody>
      </p:sp>
      <p:sp>
        <p:nvSpPr>
          <p:cNvPr id="15" name="Прямоугольник 14"/>
          <p:cNvSpPr/>
          <p:nvPr/>
        </p:nvSpPr>
        <p:spPr>
          <a:xfrm>
            <a:off x="0" y="1643050"/>
            <a:ext cx="2691763" cy="3414745"/>
          </a:xfrm>
          <a:prstGeom prst="rect">
            <a:avLst/>
          </a:prstGeom>
        </p:spPr>
        <p:txBody>
          <a:bodyPr lIns="180000" tIns="288000" rIns="144000">
            <a:spAutoFit/>
          </a:bodyPr>
          <a:lstStyle/>
          <a:p>
            <a:pPr algn="ctr">
              <a:defRPr/>
            </a:pPr>
            <a:r>
              <a:rPr lang="ru-RU" sz="20000" b="1"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Arial"/>
                <a:cs typeface="Arial"/>
              </a:rPr>
              <a:t>Я</a:t>
            </a:r>
          </a:p>
        </p:txBody>
      </p:sp>
      <p:sp>
        <p:nvSpPr>
          <p:cNvPr id="16" name="WordArt 7"/>
          <p:cNvSpPr>
            <a:spLocks noChangeArrowheads="1" noChangeShapeType="1" noTextEdit="1"/>
          </p:cNvSpPr>
          <p:nvPr/>
        </p:nvSpPr>
        <p:spPr bwMode="auto">
          <a:xfrm rot="1322113">
            <a:off x="2986088" y="4662488"/>
            <a:ext cx="2068512" cy="323850"/>
          </a:xfrm>
          <a:prstGeom prst="rect">
            <a:avLst/>
          </a:prstGeom>
        </p:spPr>
        <p:txBody>
          <a:bodyPr wrap="none" fromWordArt="1">
            <a:prstTxWarp prst="textPlain">
              <a:avLst>
                <a:gd name="adj" fmla="val 50000"/>
              </a:avLst>
            </a:prstTxWarp>
          </a:bodyPr>
          <a:lstStyle/>
          <a:p>
            <a:pPr algn="ctr"/>
            <a:r>
              <a:rPr lang="ru-RU" sz="3600" b="1" kern="10">
                <a:ln w="28575">
                  <a:solidFill>
                    <a:srgbClr val="339966"/>
                  </a:solidFill>
                  <a:round/>
                  <a:headEnd/>
                  <a:tailEnd/>
                </a:ln>
                <a:solidFill>
                  <a:srgbClr val="339966"/>
                </a:solidFill>
                <a:effectLst>
                  <a:outerShdw dist="35921" dir="2700000" algn="ctr" rotWithShape="0">
                    <a:srgbClr val="990000"/>
                  </a:outerShdw>
                </a:effectLst>
                <a:latin typeface="Bookman Old Style"/>
              </a:rPr>
              <a:t>знаю</a:t>
            </a:r>
          </a:p>
        </p:txBody>
      </p:sp>
      <p:sp>
        <p:nvSpPr>
          <p:cNvPr id="17" name="Line 6"/>
          <p:cNvSpPr>
            <a:spLocks noChangeShapeType="1"/>
          </p:cNvSpPr>
          <p:nvPr/>
        </p:nvSpPr>
        <p:spPr bwMode="auto">
          <a:xfrm>
            <a:off x="2438400" y="3886200"/>
            <a:ext cx="2819400" cy="990600"/>
          </a:xfrm>
          <a:prstGeom prst="line">
            <a:avLst/>
          </a:prstGeom>
          <a:noFill/>
          <a:ln w="57150">
            <a:solidFill>
              <a:srgbClr val="0033CC"/>
            </a:solidFill>
            <a:round/>
            <a:headEnd type="oval" w="med" len="med"/>
            <a:tailEnd type="triangle" w="med" len="med"/>
          </a:ln>
        </p:spPr>
        <p:txBody>
          <a:bodyPr/>
          <a:lstStyle/>
          <a:p>
            <a:endParaRPr lang="ru-RU"/>
          </a:p>
        </p:txBody>
      </p:sp>
      <p:sp>
        <p:nvSpPr>
          <p:cNvPr id="18" name="Прямоугольник 17"/>
          <p:cNvSpPr/>
          <p:nvPr/>
        </p:nvSpPr>
        <p:spPr>
          <a:xfrm rot="20424757">
            <a:off x="2341538" y="1833924"/>
            <a:ext cx="3429024" cy="923330"/>
          </a:xfrm>
          <a:prstGeom prst="rect">
            <a:avLst/>
          </a:prstGeom>
        </p:spPr>
        <p:txBody>
          <a:bodyPr>
            <a:spAutoFit/>
          </a:bodyPr>
          <a:lstStyle/>
          <a:p>
            <a:pPr>
              <a:defRPr/>
            </a:pPr>
            <a:r>
              <a:rPr lang="ru-RU" sz="5400" b="1" kern="10" dirty="0">
                <a:ln w="28575">
                  <a:solidFill>
                    <a:srgbClr val="FF0066"/>
                  </a:solidFill>
                  <a:round/>
                  <a:headEnd/>
                  <a:tailEnd/>
                </a:ln>
                <a:solidFill>
                  <a:srgbClr val="FF0066"/>
                </a:solidFill>
                <a:effectLst>
                  <a:outerShdw dist="35921" dir="2700000" algn="ctr" rotWithShape="0">
                    <a:srgbClr val="990000"/>
                  </a:outerShdw>
                </a:effectLst>
                <a:latin typeface="Bookman Old Style"/>
              </a:rPr>
              <a:t>умею</a:t>
            </a:r>
            <a:endParaRPr lang="ru-RU" sz="5400" dirty="0"/>
          </a:p>
        </p:txBody>
      </p:sp>
      <p:sp>
        <p:nvSpPr>
          <p:cNvPr id="19" name="Line 4"/>
          <p:cNvSpPr>
            <a:spLocks noChangeShapeType="1"/>
          </p:cNvSpPr>
          <p:nvPr/>
        </p:nvSpPr>
        <p:spPr bwMode="auto">
          <a:xfrm flipV="1">
            <a:off x="2286000" y="2590800"/>
            <a:ext cx="2971800" cy="914400"/>
          </a:xfrm>
          <a:prstGeom prst="line">
            <a:avLst/>
          </a:prstGeom>
          <a:noFill/>
          <a:ln w="57150">
            <a:solidFill>
              <a:srgbClr val="009900"/>
            </a:solidFill>
            <a:round/>
            <a:headEnd type="oval" w="med" len="med"/>
            <a:tailEnd type="triangle" w="med" len="med"/>
          </a:ln>
        </p:spPr>
        <p:txBody>
          <a:bodyPr/>
          <a:lstStyle/>
          <a:p>
            <a:endParaRPr lang="ru-RU"/>
          </a:p>
        </p:txBody>
      </p:sp>
      <p:sp>
        <p:nvSpPr>
          <p:cNvPr id="20" name="Прямоугольник 19"/>
          <p:cNvSpPr/>
          <p:nvPr/>
        </p:nvSpPr>
        <p:spPr>
          <a:xfrm>
            <a:off x="4429124" y="2714620"/>
            <a:ext cx="2223687" cy="1015663"/>
          </a:xfrm>
          <a:prstGeom prst="rect">
            <a:avLst/>
          </a:prstGeom>
        </p:spPr>
        <p:txBody>
          <a:bodyPr wrap="none">
            <a:spAutoFit/>
          </a:bodyPr>
          <a:lstStyle/>
          <a:p>
            <a:pPr algn="ctr">
              <a:defRPr/>
            </a:pPr>
            <a:r>
              <a:rPr lang="ru-RU" sz="6000" b="1" kern="10" dirty="0">
                <a:ln w="28575">
                  <a:solidFill>
                    <a:srgbClr val="0000FF"/>
                  </a:solidFill>
                  <a:round/>
                  <a:headEnd/>
                  <a:tailEnd/>
                </a:ln>
                <a:solidFill>
                  <a:srgbClr val="0033CC"/>
                </a:solidFill>
                <a:effectLst>
                  <a:outerShdw dist="35921" dir="2700000" algn="ctr" rotWithShape="0">
                    <a:srgbClr val="990000"/>
                  </a:outerShdw>
                </a:effectLst>
                <a:latin typeface="Bookman Old Style"/>
              </a:rPr>
              <a:t>могу</a:t>
            </a:r>
          </a:p>
        </p:txBody>
      </p:sp>
      <p:sp>
        <p:nvSpPr>
          <p:cNvPr id="21" name="Line 5"/>
          <p:cNvSpPr>
            <a:spLocks noChangeShapeType="1"/>
          </p:cNvSpPr>
          <p:nvPr/>
        </p:nvSpPr>
        <p:spPr bwMode="auto">
          <a:xfrm>
            <a:off x="2209800" y="3733800"/>
            <a:ext cx="3962400" cy="0"/>
          </a:xfrm>
          <a:prstGeom prst="line">
            <a:avLst/>
          </a:prstGeom>
          <a:noFill/>
          <a:ln w="38100">
            <a:solidFill>
              <a:srgbClr val="FF0066"/>
            </a:solidFill>
            <a:round/>
            <a:headEnd type="oval" w="med" len="med"/>
            <a:tailEnd type="triangle" w="med" len="me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lide(fromBottom)">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iterate type="lt">
                                    <p:tmPct val="0"/>
                                  </p:iterate>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 calcmode="lin" valueType="num">
                                      <p:cBhvr>
                                        <p:cTn id="26"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1" nodeType="clickEffect">
                                  <p:stCondLst>
                                    <p:cond delay="0"/>
                                  </p:stCondLst>
                                  <p:iterate type="lt">
                                    <p:tmPct val="50000"/>
                                  </p:iterate>
                                  <p:childTnLst>
                                    <p:set>
                                      <p:cBhvr>
                                        <p:cTn id="31" dur="1" fill="hold">
                                          <p:stCondLst>
                                            <p:cond delay="0"/>
                                          </p:stCondLst>
                                        </p:cTn>
                                        <p:tgtEl>
                                          <p:spTgt spid="16"/>
                                        </p:tgtEl>
                                        <p:attrNameLst>
                                          <p:attrName>style.visibility</p:attrName>
                                        </p:attrNameLst>
                                      </p:cBhvr>
                                      <p:to>
                                        <p:strVal val="visible"/>
                                      </p:to>
                                    </p:set>
                                    <p:anim calcmode="discrete" valueType="clr">
                                      <p:cBhvr override="childStyle">
                                        <p:cTn id="32"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6"/>
                                        </p:tgtEl>
                                        <p:attrNameLst>
                                          <p:attrName>fillcolor</p:attrName>
                                        </p:attrNameLst>
                                      </p:cBhvr>
                                      <p:tavLst>
                                        <p:tav tm="0">
                                          <p:val>
                                            <p:clrVal>
                                              <a:schemeClr val="accent2"/>
                                            </p:clrVal>
                                          </p:val>
                                        </p:tav>
                                        <p:tav tm="50000">
                                          <p:val>
                                            <p:clrVal>
                                              <a:schemeClr val="hlink"/>
                                            </p:clrVal>
                                          </p:val>
                                        </p:tav>
                                      </p:tavLst>
                                    </p:anim>
                                    <p:set>
                                      <p:cBhvr>
                                        <p:cTn id="34" dur="80"/>
                                        <p:tgtEl>
                                          <p:spTgt spid="16"/>
                                        </p:tgtEl>
                                        <p:attrNameLst>
                                          <p:attrName>fill.type</p:attrName>
                                        </p:attrNameLst>
                                      </p:cBhvr>
                                      <p:to>
                                        <p:strVal val="solid"/>
                                      </p:to>
                                    </p:set>
                                  </p:childTnLst>
                                </p:cTn>
                              </p:par>
                              <p:par>
                                <p:cTn id="35" presetID="39" presetClass="entr" presetSubtype="0" accel="10000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4"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heel(4)">
                                      <p:cBhvr>
                                        <p:cTn id="45" dur="2000"/>
                                        <p:tgtEl>
                                          <p:spTgt spid="18"/>
                                        </p:tgtEl>
                                      </p:cBhvr>
                                    </p:animEffect>
                                  </p:childTnLst>
                                </p:cTn>
                              </p:par>
                              <p:par>
                                <p:cTn id="46" presetID="29" presetClass="entr" presetSubtype="0" fill="hold" grpId="0" nodeType="withEffect">
                                  <p:stCondLst>
                                    <p:cond delay="1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ppt_x</p:attrName>
                                        </p:attrNameLst>
                                      </p:cBhvr>
                                      <p:tavLst>
                                        <p:tav tm="0">
                                          <p:val>
                                            <p:strVal val="#ppt_x-.2"/>
                                          </p:val>
                                        </p:tav>
                                        <p:tav tm="100000">
                                          <p:val>
                                            <p:strVal val="#ppt_x"/>
                                          </p:val>
                                        </p:tav>
                                      </p:tavLst>
                                    </p:anim>
                                    <p:anim calcmode="lin" valueType="num">
                                      <p:cBhvr>
                                        <p:cTn id="49"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2000"/>
                                        <p:tgtEl>
                                          <p:spTgt spid="20"/>
                                        </p:tgtEl>
                                      </p:cBhvr>
                                    </p:animEffect>
                                    <p:anim calcmode="lin" valueType="num">
                                      <p:cBhvr>
                                        <p:cTn id="56" dur="2000" fill="hold"/>
                                        <p:tgtEl>
                                          <p:spTgt spid="20"/>
                                        </p:tgtEl>
                                        <p:attrNameLst>
                                          <p:attrName>style.rotation</p:attrName>
                                        </p:attrNameLst>
                                      </p:cBhvr>
                                      <p:tavLst>
                                        <p:tav tm="0">
                                          <p:val>
                                            <p:fltVal val="720"/>
                                          </p:val>
                                        </p:tav>
                                        <p:tav tm="100000">
                                          <p:val>
                                            <p:fltVal val="0"/>
                                          </p:val>
                                        </p:tav>
                                      </p:tavLst>
                                    </p:anim>
                                    <p:anim calcmode="lin" valueType="num">
                                      <p:cBhvr>
                                        <p:cTn id="57" dur="2000" fill="hold"/>
                                        <p:tgtEl>
                                          <p:spTgt spid="20"/>
                                        </p:tgtEl>
                                        <p:attrNameLst>
                                          <p:attrName>ppt_h</p:attrName>
                                        </p:attrNameLst>
                                      </p:cBhvr>
                                      <p:tavLst>
                                        <p:tav tm="0">
                                          <p:val>
                                            <p:fltVal val="0"/>
                                          </p:val>
                                        </p:tav>
                                        <p:tav tm="100000">
                                          <p:val>
                                            <p:strVal val="#ppt_h"/>
                                          </p:val>
                                        </p:tav>
                                      </p:tavLst>
                                    </p:anim>
                                    <p:anim calcmode="lin" valueType="num">
                                      <p:cBhvr>
                                        <p:cTn id="58" dur="2000" fill="hold"/>
                                        <p:tgtEl>
                                          <p:spTgt spid="20"/>
                                        </p:tgtEl>
                                        <p:attrNameLst>
                                          <p:attrName>ppt_w</p:attrName>
                                        </p:attrNameLst>
                                      </p:cBhvr>
                                      <p:tavLst>
                                        <p:tav tm="0">
                                          <p:val>
                                            <p:fltVal val="0"/>
                                          </p:val>
                                        </p:tav>
                                        <p:tav tm="100000">
                                          <p:val>
                                            <p:strVal val="#ppt_w"/>
                                          </p:val>
                                        </p:tav>
                                      </p:tavLst>
                                    </p:anim>
                                  </p:childTnLst>
                                </p:cTn>
                              </p:par>
                              <p:par>
                                <p:cTn id="59" presetID="29"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ppt_x</p:attrName>
                                        </p:attrNameLst>
                                      </p:cBhvr>
                                      <p:tavLst>
                                        <p:tav tm="0">
                                          <p:val>
                                            <p:strVal val="#ppt_x-.2"/>
                                          </p:val>
                                        </p:tav>
                                        <p:tav tm="100000">
                                          <p:val>
                                            <p:strVal val="#ppt_x"/>
                                          </p:val>
                                        </p:tav>
                                      </p:tavLst>
                                    </p:anim>
                                    <p:anim calcmode="lin" valueType="num">
                                      <p:cBhvr>
                                        <p:cTn id="6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63" dur="10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5" presetClass="entr" presetSubtype="0" fill="hold" nodeType="click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1000" fill="hold"/>
                                        <p:tgtEl>
                                          <p:spTgt spid="20"/>
                                        </p:tgtEl>
                                        <p:attrNameLst>
                                          <p:attrName>ppt_w</p:attrName>
                                        </p:attrNameLst>
                                      </p:cBhvr>
                                      <p:tavLst>
                                        <p:tav tm="0">
                                          <p:val>
                                            <p:fltVal val="0"/>
                                          </p:val>
                                        </p:tav>
                                        <p:tav tm="100000">
                                          <p:val>
                                            <p:strVal val="#ppt_w"/>
                                          </p:val>
                                        </p:tav>
                                      </p:tavLst>
                                    </p:anim>
                                    <p:anim calcmode="lin" valueType="num">
                                      <p:cBhvr>
                                        <p:cTn id="69" dur="1000" fill="hold"/>
                                        <p:tgtEl>
                                          <p:spTgt spid="20"/>
                                        </p:tgtEl>
                                        <p:attrNameLst>
                                          <p:attrName>ppt_h</p:attrName>
                                        </p:attrNameLst>
                                      </p:cBhvr>
                                      <p:tavLst>
                                        <p:tav tm="0">
                                          <p:val>
                                            <p:fltVal val="0"/>
                                          </p:val>
                                        </p:tav>
                                        <p:tav tm="100000">
                                          <p:val>
                                            <p:strVal val="#ppt_h"/>
                                          </p:val>
                                        </p:tav>
                                      </p:tavLst>
                                    </p:anim>
                                    <p:anim calcmode="lin" valueType="num">
                                      <p:cBhvr>
                                        <p:cTn id="7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9"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0" y="714375"/>
            <a:ext cx="9144000" cy="3416300"/>
          </a:xfrm>
          <a:prstGeom prst="rect">
            <a:avLst/>
          </a:prstGeom>
          <a:noFill/>
          <a:ln w="9525">
            <a:noFill/>
            <a:miter lim="800000"/>
            <a:headEnd/>
            <a:tailEnd/>
          </a:ln>
        </p:spPr>
        <p:txBody>
          <a:bodyPr>
            <a:spAutoFit/>
          </a:bodyPr>
          <a:lstStyle/>
          <a:p>
            <a:pPr algn="ctr"/>
            <a:r>
              <a:rPr lang="ru-RU" sz="7200" b="1">
                <a:solidFill>
                  <a:srgbClr val="C00000"/>
                </a:solidFill>
                <a:latin typeface="Monotype Corsiva" pitchFamily="66" charset="0"/>
                <a:cs typeface="Times New Roman" pitchFamily="18" charset="0"/>
              </a:rPr>
              <a:t>Математика – </a:t>
            </a:r>
          </a:p>
          <a:p>
            <a:pPr algn="ctr"/>
            <a:r>
              <a:rPr lang="ru-RU" sz="7200" b="1">
                <a:solidFill>
                  <a:srgbClr val="C00000"/>
                </a:solidFill>
                <a:latin typeface="Monotype Corsiva" pitchFamily="66" charset="0"/>
                <a:cs typeface="Times New Roman" pitchFamily="18" charset="0"/>
              </a:rPr>
              <a:t>это доказательство и логическое мышление</a:t>
            </a:r>
          </a:p>
        </p:txBody>
      </p:sp>
      <p:pic>
        <p:nvPicPr>
          <p:cNvPr id="37894" name="Picture 6" descr="C:\Documents and Settings\Люда\Мои документы\Мои рисунки\116.jpeg"/>
          <p:cNvPicPr>
            <a:picLocks noChangeAspect="1" noChangeArrowheads="1"/>
          </p:cNvPicPr>
          <p:nvPr/>
        </p:nvPicPr>
        <p:blipFill>
          <a:blip r:embed="rId2" cstate="print"/>
          <a:srcRect/>
          <a:stretch>
            <a:fillRect/>
          </a:stretch>
        </p:blipFill>
        <p:spPr bwMode="auto">
          <a:xfrm>
            <a:off x="2928938" y="4121150"/>
            <a:ext cx="2714625" cy="22653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7894"/>
                                        </p:tgtEl>
                                        <p:attrNameLst>
                                          <p:attrName>style.visibility</p:attrName>
                                        </p:attrNameLst>
                                      </p:cBhvr>
                                      <p:to>
                                        <p:strVal val="visible"/>
                                      </p:to>
                                    </p:set>
                                    <p:anim calcmode="lin" valueType="num">
                                      <p:cBhvr>
                                        <p:cTn id="14" dur="500" fill="hold"/>
                                        <p:tgtEl>
                                          <p:spTgt spid="37894"/>
                                        </p:tgtEl>
                                        <p:attrNameLst>
                                          <p:attrName>ppt_w</p:attrName>
                                        </p:attrNameLst>
                                      </p:cBhvr>
                                      <p:tavLst>
                                        <p:tav tm="0">
                                          <p:val>
                                            <p:fltVal val="0"/>
                                          </p:val>
                                        </p:tav>
                                        <p:tav tm="100000">
                                          <p:val>
                                            <p:strVal val="#ppt_w"/>
                                          </p:val>
                                        </p:tav>
                                      </p:tavLst>
                                    </p:anim>
                                    <p:anim calcmode="lin" valueType="num">
                                      <p:cBhvr>
                                        <p:cTn id="15" dur="500" fill="hold"/>
                                        <p:tgtEl>
                                          <p:spTgt spid="37894"/>
                                        </p:tgtEl>
                                        <p:attrNameLst>
                                          <p:attrName>ppt_h</p:attrName>
                                        </p:attrNameLst>
                                      </p:cBhvr>
                                      <p:tavLst>
                                        <p:tav tm="0">
                                          <p:val>
                                            <p:fltVal val="0"/>
                                          </p:val>
                                        </p:tav>
                                        <p:tav tm="100000">
                                          <p:val>
                                            <p:strVal val="#ppt_h"/>
                                          </p:val>
                                        </p:tav>
                                      </p:tavLst>
                                    </p:anim>
                                    <p:anim calcmode="lin" valueType="num">
                                      <p:cBhvr>
                                        <p:cTn id="16" dur="500" fill="hold"/>
                                        <p:tgtEl>
                                          <p:spTgt spid="37894"/>
                                        </p:tgtEl>
                                        <p:attrNameLst>
                                          <p:attrName>style.rotation</p:attrName>
                                        </p:attrNameLst>
                                      </p:cBhvr>
                                      <p:tavLst>
                                        <p:tav tm="0">
                                          <p:val>
                                            <p:fltVal val="360"/>
                                          </p:val>
                                        </p:tav>
                                        <p:tav tm="100000">
                                          <p:val>
                                            <p:fltVal val="0"/>
                                          </p:val>
                                        </p:tav>
                                      </p:tavLst>
                                    </p:anim>
                                    <p:animEffect transition="in" filter="fade">
                                      <p:cBhvr>
                                        <p:cTn id="17" dur="5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0" y="919671"/>
            <a:ext cx="9144000" cy="5509200"/>
          </a:xfrm>
          <a:prstGeom prst="rect">
            <a:avLst/>
          </a:prstGeom>
          <a:noFill/>
          <a:ln w="9525">
            <a:noFill/>
            <a:miter lim="800000"/>
            <a:headEnd/>
            <a:tailEnd/>
          </a:ln>
        </p:spPr>
        <p:txBody>
          <a:bodyPr wrap="square" anchor="ctr">
            <a:spAutoFit/>
          </a:bodyPr>
          <a:lstStyle/>
          <a:p>
            <a:pPr algn="ctr" eaLnBrk="0" hangingPunct="0"/>
            <a:r>
              <a:rPr lang="ru-MD" sz="4400" dirty="0">
                <a:solidFill>
                  <a:srgbClr val="C00000"/>
                </a:solidFill>
                <a:latin typeface="Times New Roman" pitchFamily="18" charset="0"/>
                <a:cs typeface="Times New Roman" pitchFamily="18" charset="0"/>
              </a:rPr>
              <a:t>Лишь знанием движется век!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Лишь знанием жив человек,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Лишь знание светоч сердец!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Людей суди по уму!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Но не по облику их.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Разумен будь и правдив </a:t>
            </a:r>
            <a:endParaRPr lang="ru-RU" sz="4400" dirty="0">
              <a:solidFill>
                <a:srgbClr val="C00000"/>
              </a:solidFill>
              <a:latin typeface="Times New Roman" pitchFamily="18" charset="0"/>
              <a:cs typeface="Times New Roman" pitchFamily="18" charset="0"/>
            </a:endParaRPr>
          </a:p>
          <a:p>
            <a:pPr algn="ctr" eaLnBrk="0" hangingPunct="0"/>
            <a:r>
              <a:rPr lang="ru-MD" sz="4400" dirty="0">
                <a:solidFill>
                  <a:srgbClr val="C00000"/>
                </a:solidFill>
                <a:latin typeface="Times New Roman" pitchFamily="18" charset="0"/>
                <a:cs typeface="Times New Roman" pitchFamily="18" charset="0"/>
              </a:rPr>
              <a:t>В делах и  думах своих.</a:t>
            </a:r>
            <a:endParaRPr lang="ru-MD" sz="4400" dirty="0">
              <a:solidFill>
                <a:srgbClr val="C00000"/>
              </a:solidFill>
              <a:latin typeface="Times New Roman" pitchFamily="18" charset="0"/>
              <a:ea typeface="Calibri" pitchFamily="34" charset="0"/>
              <a:cs typeface="Times New Roman" pitchFamily="18" charset="0"/>
            </a:endParaRPr>
          </a:p>
          <a:p>
            <a:pPr algn="ctr" eaLnBrk="0" hangingPunct="0"/>
            <a:r>
              <a:rPr lang="ru-MD" sz="4400" dirty="0">
                <a:solidFill>
                  <a:schemeClr val="bg1"/>
                </a:solidFill>
                <a:latin typeface="Times New Roman" pitchFamily="18" charset="0"/>
                <a:ea typeface="Calibri" pitchFamily="34" charset="0"/>
                <a:cs typeface="Times New Roman" pitchFamily="18" charset="0"/>
              </a:rPr>
              <a:t>                               </a:t>
            </a:r>
            <a:r>
              <a:rPr lang="ru-MD" sz="4400" dirty="0">
                <a:solidFill>
                  <a:srgbClr val="FF0000"/>
                </a:solidFill>
                <a:latin typeface="Times New Roman" pitchFamily="18" charset="0"/>
                <a:ea typeface="Calibri" pitchFamily="34" charset="0"/>
                <a:cs typeface="Times New Roman" pitchFamily="18" charset="0"/>
              </a:rPr>
              <a:t>Абай </a:t>
            </a:r>
            <a:r>
              <a:rPr lang="ru-MD" sz="4400" dirty="0" err="1">
                <a:solidFill>
                  <a:srgbClr val="FF0000"/>
                </a:solidFill>
                <a:latin typeface="Times New Roman" pitchFamily="18" charset="0"/>
                <a:ea typeface="Calibri" pitchFamily="34" charset="0"/>
                <a:cs typeface="Times New Roman" pitchFamily="18" charset="0"/>
              </a:rPr>
              <a:t>Кунанбаев</a:t>
            </a:r>
            <a:r>
              <a:rPr lang="ru-RU" sz="4400" dirty="0">
                <a:solidFill>
                  <a:srgbClr val="FF0000"/>
                </a:solidFill>
                <a:latin typeface="Times New Roman" pitchFamily="18" charset="0"/>
                <a:cs typeface="Times New Roman" pitchFamily="18" charset="0"/>
              </a:rPr>
              <a:t> </a:t>
            </a:r>
          </a:p>
        </p:txBody>
      </p:sp>
      <p:pic>
        <p:nvPicPr>
          <p:cNvPr id="27651" name="Picture 2" descr="C:\Documents and Settings\Люда\Мои документы\Мои рисунки\kniga.gif"/>
          <p:cNvPicPr>
            <a:picLocks noChangeAspect="1" noChangeArrowheads="1" noCrop="1"/>
          </p:cNvPicPr>
          <p:nvPr/>
        </p:nvPicPr>
        <p:blipFill>
          <a:blip r:embed="rId2" cstate="print"/>
          <a:srcRect/>
          <a:stretch>
            <a:fillRect/>
          </a:stretch>
        </p:blipFill>
        <p:spPr bwMode="auto">
          <a:xfrm>
            <a:off x="-214346" y="4857750"/>
            <a:ext cx="200025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0" y="1598613"/>
            <a:ext cx="4237038" cy="4497387"/>
          </a:xfrm>
        </p:spPr>
        <p:txBody>
          <a:bodyPr/>
          <a:lstStyle/>
          <a:p>
            <a:r>
              <a:rPr lang="ru-RU" sz="2400" dirty="0" smtClean="0">
                <a:latin typeface="Arial Black" pitchFamily="34" charset="0"/>
              </a:rPr>
              <a:t>Если разрезать окружность в какой-нибудь точке и распрямить её, то получим отрезок, длина которого и есть длина окружности?</a:t>
            </a:r>
            <a:r>
              <a:rPr lang="ru-RU" sz="2400" dirty="0" smtClean="0"/>
              <a:t/>
            </a:r>
            <a:br>
              <a:rPr lang="ru-RU" sz="2400" dirty="0" smtClean="0"/>
            </a:br>
            <a:endParaRPr lang="ru-RU" sz="2400" dirty="0" smtClean="0"/>
          </a:p>
          <a:p>
            <a:pPr>
              <a:buFontTx/>
              <a:buNone/>
            </a:pPr>
            <a:endParaRPr lang="ru-RU" sz="4000" dirty="0" smtClean="0">
              <a:latin typeface="Georgia" pitchFamily="18" charset="0"/>
              <a:cs typeface="Arial" pitchFamily="34" charset="0"/>
            </a:endParaRPr>
          </a:p>
        </p:txBody>
      </p:sp>
      <p:grpSp>
        <p:nvGrpSpPr>
          <p:cNvPr id="2" name="Group 6"/>
          <p:cNvGrpSpPr>
            <a:grpSpLocks/>
          </p:cNvGrpSpPr>
          <p:nvPr/>
        </p:nvGrpSpPr>
        <p:grpSpPr bwMode="auto">
          <a:xfrm>
            <a:off x="4356100" y="2924175"/>
            <a:ext cx="3240088" cy="936625"/>
            <a:chOff x="2744" y="1842"/>
            <a:chExt cx="2041" cy="590"/>
          </a:xfrm>
        </p:grpSpPr>
        <p:sp>
          <p:nvSpPr>
            <p:cNvPr id="5125" name="Oval 4"/>
            <p:cNvSpPr>
              <a:spLocks noChangeArrowheads="1"/>
            </p:cNvSpPr>
            <p:nvPr/>
          </p:nvSpPr>
          <p:spPr bwMode="auto">
            <a:xfrm>
              <a:off x="2744" y="1842"/>
              <a:ext cx="576" cy="576"/>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dirty="0"/>
            </a:p>
          </p:txBody>
        </p:sp>
        <p:sp>
          <p:nvSpPr>
            <p:cNvPr id="5126" name="Line 5"/>
            <p:cNvSpPr>
              <a:spLocks noChangeShapeType="1"/>
            </p:cNvSpPr>
            <p:nvPr/>
          </p:nvSpPr>
          <p:spPr bwMode="auto">
            <a:xfrm>
              <a:off x="3016" y="2432"/>
              <a:ext cx="1769" cy="0"/>
            </a:xfrm>
            <a:prstGeom prst="line">
              <a:avLst/>
            </a:prstGeom>
            <a:noFill/>
            <a:ln w="25400">
              <a:solidFill>
                <a:schemeClr val="tx2"/>
              </a:solidFill>
              <a:round/>
              <a:headEnd/>
              <a:tailEnd/>
            </a:ln>
          </p:spPr>
          <p:txBody>
            <a:bodyPr/>
            <a:lstStyle/>
            <a:p>
              <a:endParaRPr lang="ru-RU"/>
            </a:p>
          </p:txBody>
        </p:sp>
      </p:grpSp>
      <p:sp>
        <p:nvSpPr>
          <p:cNvPr id="7" name="Прямоугольник 6"/>
          <p:cNvSpPr/>
          <p:nvPr/>
        </p:nvSpPr>
        <p:spPr>
          <a:xfrm>
            <a:off x="1214414" y="285728"/>
            <a:ext cx="7000924" cy="92333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Длина окружности</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grpId="0" nodeType="withEffect">
                                  <p:stCondLst>
                                    <p:cond delay="0"/>
                                  </p:stCondLst>
                                  <p:childTnLst>
                                    <p:animClr clrSpc="hsl" dir="cw">
                                      <p:cBhvr override="childStyle">
                                        <p:cTn id="6" dur="500" fill="hold"/>
                                        <p:tgtEl>
                                          <p:spTgt spid="10243">
                                            <p:txEl>
                                              <p:pRg st="0" end="0"/>
                                            </p:txEl>
                                          </p:spTgt>
                                        </p:tgtEl>
                                        <p:attrNameLst>
                                          <p:attrName>style.color</p:attrName>
                                        </p:attrNameLst>
                                      </p:cBhvr>
                                      <p:by>
                                        <p:hsl h="0" s="12549" l="25098"/>
                                      </p:by>
                                    </p:animClr>
                                    <p:animClr clrSpc="hsl" dir="cw">
                                      <p:cBhvr>
                                        <p:cTn id="7" dur="500" fill="hold"/>
                                        <p:tgtEl>
                                          <p:spTgt spid="10243">
                                            <p:txEl>
                                              <p:pRg st="0" end="0"/>
                                            </p:txEl>
                                          </p:spTgt>
                                        </p:tgtEl>
                                        <p:attrNameLst>
                                          <p:attrName>fillcolor</p:attrName>
                                        </p:attrNameLst>
                                      </p:cBhvr>
                                      <p:by>
                                        <p:hsl h="0" s="12549" l="25098"/>
                                      </p:by>
                                    </p:animClr>
                                    <p:animClr clrSpc="hsl" dir="cw">
                                      <p:cBhvr>
                                        <p:cTn id="8" dur="500" fill="hold"/>
                                        <p:tgtEl>
                                          <p:spTgt spid="10243">
                                            <p:txEl>
                                              <p:pRg st="0" end="0"/>
                                            </p:txEl>
                                          </p:spTgt>
                                        </p:tgtEl>
                                        <p:attrNameLst>
                                          <p:attrName>stroke.color</p:attrName>
                                        </p:attrNameLst>
                                      </p:cBhvr>
                                      <p:by>
                                        <p:hsl h="0" s="12549" l="25098"/>
                                      </p:by>
                                    </p:animClr>
                                    <p:set>
                                      <p:cBhvr>
                                        <p:cTn id="9" dur="500" fill="hold"/>
                                        <p:tgtEl>
                                          <p:spTgt spid="10243">
                                            <p:txEl>
                                              <p:pRg st="0" end="0"/>
                                            </p:txEl>
                                          </p:spTgt>
                                        </p:tgtEl>
                                        <p:attrNameLst>
                                          <p:attrName>fill.type</p:attrName>
                                        </p:attrNameLst>
                                      </p:cBhvr>
                                      <p:to>
                                        <p:strVal val="solid"/>
                                      </p:to>
                                    </p:set>
                                  </p:childTnLst>
                                </p:cTn>
                              </p:par>
                            </p:childTnLst>
                          </p:cTn>
                        </p:par>
                        <p:par>
                          <p:cTn id="10" fill="hold">
                            <p:stCondLst>
                              <p:cond delay="500"/>
                            </p:stCondLst>
                            <p:childTnLst>
                              <p:par>
                                <p:cTn id="11" presetID="6" presetClass="emph" presetSubtype="0" fill="hold" nodeType="afterEffect">
                                  <p:stCondLst>
                                    <p:cond delay="500"/>
                                  </p:stCondLst>
                                  <p:childTnLst>
                                    <p:animScale>
                                      <p:cBhvr>
                                        <p:cTn id="12" dur="2000" fill="hold"/>
                                        <p:tgtEl>
                                          <p:spTgt spid="2"/>
                                        </p:tgtEl>
                                      </p:cBhvr>
                                      <p:by x="150000" y="150000"/>
                                    </p:animScale>
                                  </p:childTnLst>
                                </p:cTn>
                              </p:par>
                            </p:childTnLst>
                          </p:cTn>
                        </p:par>
                        <p:par>
                          <p:cTn id="13" fill="hold">
                            <p:stCondLst>
                              <p:cond delay="3000"/>
                            </p:stCondLst>
                            <p:childTnLst>
                              <p:par>
                                <p:cTn id="14" presetID="8" presetClass="emph" presetSubtype="0" fill="hold" nodeType="afterEffect">
                                  <p:stCondLst>
                                    <p:cond delay="0"/>
                                  </p:stCondLst>
                                  <p:childTnLst>
                                    <p:animRot by="21600000">
                                      <p:cBhvr>
                                        <p:cTn id="15"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oto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solidFill>
              <a:schemeClr val="bg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4038600" y="1371600"/>
            <a:ext cx="2438400" cy="3276600"/>
            <a:chOff x="1968" y="1728"/>
            <a:chExt cx="1440" cy="1971"/>
          </a:xfrm>
        </p:grpSpPr>
        <p:sp>
          <p:nvSpPr>
            <p:cNvPr id="27657" name="Freeform 9"/>
            <p:cNvSpPr>
              <a:spLocks/>
            </p:cNvSpPr>
            <p:nvPr/>
          </p:nvSpPr>
          <p:spPr bwMode="auto">
            <a:xfrm>
              <a:off x="1968" y="1872"/>
              <a:ext cx="1440" cy="1824"/>
            </a:xfrm>
            <a:custGeom>
              <a:avLst/>
              <a:gdLst/>
              <a:ahLst/>
              <a:cxnLst>
                <a:cxn ang="0">
                  <a:pos x="1440" y="0"/>
                </a:cxn>
                <a:cxn ang="0">
                  <a:pos x="1296" y="1728"/>
                </a:cxn>
                <a:cxn ang="0">
                  <a:pos x="1263" y="1755"/>
                </a:cxn>
                <a:cxn ang="0">
                  <a:pos x="1200" y="1776"/>
                </a:cxn>
                <a:cxn ang="0">
                  <a:pos x="1152" y="1776"/>
                </a:cxn>
                <a:cxn ang="0">
                  <a:pos x="1008" y="1824"/>
                </a:cxn>
                <a:cxn ang="0">
                  <a:pos x="864" y="1824"/>
                </a:cxn>
                <a:cxn ang="0">
                  <a:pos x="768" y="1824"/>
                </a:cxn>
                <a:cxn ang="0">
                  <a:pos x="672" y="1824"/>
                </a:cxn>
                <a:cxn ang="0">
                  <a:pos x="576" y="1776"/>
                </a:cxn>
                <a:cxn ang="0">
                  <a:pos x="384" y="1776"/>
                </a:cxn>
                <a:cxn ang="0">
                  <a:pos x="336" y="1776"/>
                </a:cxn>
                <a:cxn ang="0">
                  <a:pos x="288" y="1728"/>
                </a:cxn>
                <a:cxn ang="0">
                  <a:pos x="0" y="0"/>
                </a:cxn>
                <a:cxn ang="0">
                  <a:pos x="153" y="93"/>
                </a:cxn>
                <a:cxn ang="0">
                  <a:pos x="465" y="135"/>
                </a:cxn>
                <a:cxn ang="0">
                  <a:pos x="624" y="144"/>
                </a:cxn>
                <a:cxn ang="0">
                  <a:pos x="864" y="144"/>
                </a:cxn>
                <a:cxn ang="0">
                  <a:pos x="1065" y="129"/>
                </a:cxn>
                <a:cxn ang="0">
                  <a:pos x="1293" y="99"/>
                </a:cxn>
                <a:cxn ang="0">
                  <a:pos x="1440" y="0"/>
                </a:cxn>
              </a:cxnLst>
              <a:rect l="0" t="0" r="r" b="b"/>
              <a:pathLst>
                <a:path w="1440" h="1824">
                  <a:moveTo>
                    <a:pt x="1440" y="0"/>
                  </a:moveTo>
                  <a:lnTo>
                    <a:pt x="1296" y="1728"/>
                  </a:lnTo>
                  <a:lnTo>
                    <a:pt x="1263" y="1755"/>
                  </a:lnTo>
                  <a:lnTo>
                    <a:pt x="1200" y="1776"/>
                  </a:lnTo>
                  <a:lnTo>
                    <a:pt x="1152" y="1776"/>
                  </a:lnTo>
                  <a:lnTo>
                    <a:pt x="1008" y="1824"/>
                  </a:lnTo>
                  <a:lnTo>
                    <a:pt x="864" y="1824"/>
                  </a:lnTo>
                  <a:lnTo>
                    <a:pt x="768" y="1824"/>
                  </a:lnTo>
                  <a:lnTo>
                    <a:pt x="672" y="1824"/>
                  </a:lnTo>
                  <a:lnTo>
                    <a:pt x="576" y="1776"/>
                  </a:lnTo>
                  <a:lnTo>
                    <a:pt x="384" y="1776"/>
                  </a:lnTo>
                  <a:lnTo>
                    <a:pt x="336" y="1776"/>
                  </a:lnTo>
                  <a:lnTo>
                    <a:pt x="288" y="1728"/>
                  </a:lnTo>
                  <a:lnTo>
                    <a:pt x="0" y="0"/>
                  </a:lnTo>
                  <a:lnTo>
                    <a:pt x="153" y="93"/>
                  </a:lnTo>
                  <a:lnTo>
                    <a:pt x="465" y="135"/>
                  </a:lnTo>
                  <a:lnTo>
                    <a:pt x="624" y="144"/>
                  </a:lnTo>
                  <a:lnTo>
                    <a:pt x="864" y="144"/>
                  </a:lnTo>
                  <a:lnTo>
                    <a:pt x="1065" y="129"/>
                  </a:lnTo>
                  <a:lnTo>
                    <a:pt x="1293" y="99"/>
                  </a:lnTo>
                  <a:lnTo>
                    <a:pt x="1440" y="0"/>
                  </a:lnTo>
                  <a:close/>
                </a:path>
              </a:pathLst>
            </a:custGeom>
            <a:gradFill rotWithShape="1">
              <a:gsLst>
                <a:gs pos="0">
                  <a:srgbClr val="66FFFF"/>
                </a:gs>
                <a:gs pos="50000">
                  <a:schemeClr val="bg1"/>
                </a:gs>
                <a:gs pos="100000">
                  <a:srgbClr val="66FFFF"/>
                </a:gs>
              </a:gsLst>
              <a:lin ang="18900000" scaled="1"/>
            </a:gradFill>
            <a:ln w="9525">
              <a:solidFill>
                <a:schemeClr val="tx1"/>
              </a:solidFill>
              <a:round/>
              <a:headEnd/>
              <a:tailEnd/>
            </a:ln>
            <a:effectLst/>
          </p:spPr>
          <p:txBody>
            <a:bodyPr/>
            <a:lstStyle/>
            <a:p>
              <a:endParaRPr lang="ru-RU"/>
            </a:p>
          </p:txBody>
        </p:sp>
        <p:sp>
          <p:nvSpPr>
            <p:cNvPr id="27658" name="Oval 10"/>
            <p:cNvSpPr>
              <a:spLocks noChangeArrowheads="1"/>
            </p:cNvSpPr>
            <p:nvPr/>
          </p:nvSpPr>
          <p:spPr bwMode="auto">
            <a:xfrm>
              <a:off x="2256" y="3504"/>
              <a:ext cx="1008" cy="192"/>
            </a:xfrm>
            <a:prstGeom prst="ellipse">
              <a:avLst/>
            </a:prstGeom>
            <a:gradFill rotWithShape="1">
              <a:gsLst>
                <a:gs pos="0">
                  <a:schemeClr val="bg1"/>
                </a:gs>
                <a:gs pos="100000">
                  <a:srgbClr val="CCFFFF"/>
                </a:gs>
              </a:gsLst>
              <a:path path="shape">
                <a:fillToRect l="50000" t="50000" r="50000" b="50000"/>
              </a:path>
            </a:gradFill>
            <a:ln w="9525">
              <a:solidFill>
                <a:schemeClr val="tx1"/>
              </a:solidFill>
              <a:round/>
              <a:headEnd/>
              <a:tailEnd/>
            </a:ln>
            <a:effectLst/>
          </p:spPr>
          <p:txBody>
            <a:bodyPr wrap="none" anchor="ctr"/>
            <a:lstStyle/>
            <a:p>
              <a:endParaRPr lang="ru-RU"/>
            </a:p>
          </p:txBody>
        </p:sp>
        <p:sp>
          <p:nvSpPr>
            <p:cNvPr id="27659" name="Freeform 11"/>
            <p:cNvSpPr>
              <a:spLocks/>
            </p:cNvSpPr>
            <p:nvPr/>
          </p:nvSpPr>
          <p:spPr bwMode="auto">
            <a:xfrm>
              <a:off x="1968" y="1872"/>
              <a:ext cx="1440" cy="1827"/>
            </a:xfrm>
            <a:custGeom>
              <a:avLst/>
              <a:gdLst/>
              <a:ahLst/>
              <a:cxnLst>
                <a:cxn ang="0">
                  <a:pos x="0" y="0"/>
                </a:cxn>
                <a:cxn ang="0">
                  <a:pos x="288" y="1728"/>
                </a:cxn>
                <a:cxn ang="0">
                  <a:pos x="309" y="1755"/>
                </a:cxn>
                <a:cxn ang="0">
                  <a:pos x="374" y="1781"/>
                </a:cxn>
                <a:cxn ang="0">
                  <a:pos x="579" y="1815"/>
                </a:cxn>
                <a:cxn ang="0">
                  <a:pos x="759" y="1821"/>
                </a:cxn>
                <a:cxn ang="0">
                  <a:pos x="921" y="1821"/>
                </a:cxn>
                <a:cxn ang="0">
                  <a:pos x="1011" y="1815"/>
                </a:cxn>
                <a:cxn ang="0">
                  <a:pos x="1162" y="1796"/>
                </a:cxn>
                <a:cxn ang="0">
                  <a:pos x="1269" y="1761"/>
                </a:cxn>
                <a:cxn ang="0">
                  <a:pos x="1296" y="1728"/>
                </a:cxn>
                <a:cxn ang="0">
                  <a:pos x="1440" y="0"/>
                </a:cxn>
                <a:cxn ang="0">
                  <a:pos x="1248" y="0"/>
                </a:cxn>
                <a:cxn ang="0">
                  <a:pos x="1147" y="1796"/>
                </a:cxn>
                <a:cxn ang="0">
                  <a:pos x="1005" y="1821"/>
                </a:cxn>
                <a:cxn ang="0">
                  <a:pos x="921" y="1821"/>
                </a:cxn>
                <a:cxn ang="0">
                  <a:pos x="960" y="0"/>
                </a:cxn>
                <a:cxn ang="0">
                  <a:pos x="720" y="0"/>
                </a:cxn>
                <a:cxn ang="0">
                  <a:pos x="753" y="1827"/>
                </a:cxn>
                <a:cxn ang="0">
                  <a:pos x="571" y="1811"/>
                </a:cxn>
                <a:cxn ang="0">
                  <a:pos x="480" y="0"/>
                </a:cxn>
                <a:cxn ang="0">
                  <a:pos x="240" y="0"/>
                </a:cxn>
                <a:cxn ang="0">
                  <a:pos x="450" y="1796"/>
                </a:cxn>
              </a:cxnLst>
              <a:rect l="0" t="0" r="r" b="b"/>
              <a:pathLst>
                <a:path w="1440" h="1827">
                  <a:moveTo>
                    <a:pt x="0" y="0"/>
                  </a:moveTo>
                  <a:lnTo>
                    <a:pt x="288" y="1728"/>
                  </a:lnTo>
                  <a:lnTo>
                    <a:pt x="309" y="1755"/>
                  </a:lnTo>
                  <a:lnTo>
                    <a:pt x="374" y="1781"/>
                  </a:lnTo>
                  <a:lnTo>
                    <a:pt x="579" y="1815"/>
                  </a:lnTo>
                  <a:lnTo>
                    <a:pt x="759" y="1821"/>
                  </a:lnTo>
                  <a:lnTo>
                    <a:pt x="921" y="1821"/>
                  </a:lnTo>
                  <a:lnTo>
                    <a:pt x="1011" y="1815"/>
                  </a:lnTo>
                  <a:lnTo>
                    <a:pt x="1162" y="1796"/>
                  </a:lnTo>
                  <a:lnTo>
                    <a:pt x="1269" y="1761"/>
                  </a:lnTo>
                  <a:lnTo>
                    <a:pt x="1296" y="1728"/>
                  </a:lnTo>
                  <a:lnTo>
                    <a:pt x="1440" y="0"/>
                  </a:lnTo>
                  <a:lnTo>
                    <a:pt x="1248" y="0"/>
                  </a:lnTo>
                  <a:lnTo>
                    <a:pt x="1147" y="1796"/>
                  </a:lnTo>
                  <a:lnTo>
                    <a:pt x="1005" y="1821"/>
                  </a:lnTo>
                  <a:lnTo>
                    <a:pt x="921" y="1821"/>
                  </a:lnTo>
                  <a:lnTo>
                    <a:pt x="960" y="0"/>
                  </a:lnTo>
                  <a:lnTo>
                    <a:pt x="720" y="0"/>
                  </a:lnTo>
                  <a:lnTo>
                    <a:pt x="753" y="1827"/>
                  </a:lnTo>
                  <a:lnTo>
                    <a:pt x="571" y="1811"/>
                  </a:lnTo>
                  <a:lnTo>
                    <a:pt x="480" y="0"/>
                  </a:lnTo>
                  <a:lnTo>
                    <a:pt x="240" y="0"/>
                  </a:lnTo>
                  <a:lnTo>
                    <a:pt x="450" y="1796"/>
                  </a:lnTo>
                </a:path>
              </a:pathLst>
            </a:custGeom>
            <a:noFill/>
            <a:ln w="9525">
              <a:solidFill>
                <a:srgbClr val="0033CC"/>
              </a:solidFill>
              <a:round/>
              <a:headEnd/>
              <a:tailEnd/>
            </a:ln>
            <a:effectLst/>
          </p:spPr>
          <p:txBody>
            <a:bodyPr/>
            <a:lstStyle/>
            <a:p>
              <a:endParaRPr lang="ru-RU"/>
            </a:p>
          </p:txBody>
        </p:sp>
        <p:sp>
          <p:nvSpPr>
            <p:cNvPr id="27660" name="Oval 12"/>
            <p:cNvSpPr>
              <a:spLocks noChangeArrowheads="1"/>
            </p:cNvSpPr>
            <p:nvPr/>
          </p:nvSpPr>
          <p:spPr bwMode="auto">
            <a:xfrm>
              <a:off x="1968" y="1728"/>
              <a:ext cx="1440" cy="288"/>
            </a:xfrm>
            <a:prstGeom prst="ellipse">
              <a:avLst/>
            </a:prstGeom>
            <a:gradFill rotWithShape="1">
              <a:gsLst>
                <a:gs pos="0">
                  <a:schemeClr val="bg1"/>
                </a:gs>
                <a:gs pos="100000">
                  <a:srgbClr val="CCFFFF"/>
                </a:gs>
              </a:gsLst>
              <a:path path="shape">
                <a:fillToRect l="50000" t="50000" r="50000" b="50000"/>
              </a:path>
            </a:gradFill>
            <a:ln w="9525">
              <a:solidFill>
                <a:srgbClr val="0033CC"/>
              </a:solidFill>
              <a:round/>
              <a:headEnd/>
              <a:tailEnd/>
            </a:ln>
            <a:effectLst/>
          </p:spPr>
          <p:txBody>
            <a:bodyPr wrap="none" anchor="ctr"/>
            <a:lstStyle/>
            <a:p>
              <a:endParaRPr lang="ru-RU"/>
            </a:p>
          </p:txBody>
        </p:sp>
      </p:grpSp>
      <p:grpSp>
        <p:nvGrpSpPr>
          <p:cNvPr id="3" name="Group 13"/>
          <p:cNvGrpSpPr>
            <a:grpSpLocks/>
          </p:cNvGrpSpPr>
          <p:nvPr/>
        </p:nvGrpSpPr>
        <p:grpSpPr bwMode="auto">
          <a:xfrm rot="4842505">
            <a:off x="7378700" y="5346700"/>
            <a:ext cx="939800" cy="1371600"/>
            <a:chOff x="1808" y="1235"/>
            <a:chExt cx="1072" cy="978"/>
          </a:xfrm>
        </p:grpSpPr>
        <p:grpSp>
          <p:nvGrpSpPr>
            <p:cNvPr id="4" name="Group 14"/>
            <p:cNvGrpSpPr>
              <a:grpSpLocks/>
            </p:cNvGrpSpPr>
            <p:nvPr/>
          </p:nvGrpSpPr>
          <p:grpSpPr bwMode="auto">
            <a:xfrm>
              <a:off x="2147" y="1299"/>
              <a:ext cx="733" cy="800"/>
              <a:chOff x="3451" y="2463"/>
              <a:chExt cx="733" cy="800"/>
            </a:xfrm>
          </p:grpSpPr>
          <p:sp>
            <p:nvSpPr>
              <p:cNvPr id="27663" name="Freeform 15" descr="Пробка"/>
              <p:cNvSpPr>
                <a:spLocks/>
              </p:cNvSpPr>
              <p:nvPr/>
            </p:nvSpPr>
            <p:spPr bwMode="auto">
              <a:xfrm rot="4868518">
                <a:off x="3481" y="3012"/>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4" name="Freeform 16" descr="Пробка"/>
              <p:cNvSpPr>
                <a:spLocks/>
              </p:cNvSpPr>
              <p:nvPr/>
            </p:nvSpPr>
            <p:spPr bwMode="auto">
              <a:xfrm rot="7232186">
                <a:off x="3528" y="305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5" name="Freeform 17" descr="Пробка"/>
              <p:cNvSpPr>
                <a:spLocks/>
              </p:cNvSpPr>
              <p:nvPr/>
            </p:nvSpPr>
            <p:spPr bwMode="auto">
              <a:xfrm rot="4993949">
                <a:off x="3558" y="311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6" name="Freeform 18" descr="Пробка"/>
              <p:cNvSpPr>
                <a:spLocks/>
              </p:cNvSpPr>
              <p:nvPr/>
            </p:nvSpPr>
            <p:spPr bwMode="auto">
              <a:xfrm rot="3674503">
                <a:off x="3618"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7" name="Freeform 19" descr="Пробка"/>
              <p:cNvSpPr>
                <a:spLocks/>
              </p:cNvSpPr>
              <p:nvPr/>
            </p:nvSpPr>
            <p:spPr bwMode="auto">
              <a:xfrm rot="2197089">
                <a:off x="3750" y="3150"/>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8" name="Freeform 20" descr="Пробка"/>
              <p:cNvSpPr>
                <a:spLocks/>
              </p:cNvSpPr>
              <p:nvPr/>
            </p:nvSpPr>
            <p:spPr bwMode="auto">
              <a:xfrm rot="2197089">
                <a:off x="3684" y="315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69" name="Freeform 21" descr="Пробка"/>
              <p:cNvSpPr>
                <a:spLocks/>
              </p:cNvSpPr>
              <p:nvPr/>
            </p:nvSpPr>
            <p:spPr bwMode="auto">
              <a:xfrm rot="1493582">
                <a:off x="3822"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0" name="Freeform 22" descr="Пробка"/>
              <p:cNvSpPr>
                <a:spLocks/>
              </p:cNvSpPr>
              <p:nvPr/>
            </p:nvSpPr>
            <p:spPr bwMode="auto">
              <a:xfrm rot="925843">
                <a:off x="3888" y="312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1" name="Freeform 23" descr="Пробка"/>
              <p:cNvSpPr>
                <a:spLocks/>
              </p:cNvSpPr>
              <p:nvPr/>
            </p:nvSpPr>
            <p:spPr bwMode="auto">
              <a:xfrm rot="-358935">
                <a:off x="3954" y="308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2" name="Freeform 24" descr="Пробка"/>
              <p:cNvSpPr>
                <a:spLocks/>
              </p:cNvSpPr>
              <p:nvPr/>
            </p:nvSpPr>
            <p:spPr bwMode="auto">
              <a:xfrm rot="-864554">
                <a:off x="4008" y="303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3" name="Freeform 25" descr="Пробка"/>
              <p:cNvSpPr>
                <a:spLocks/>
              </p:cNvSpPr>
              <p:nvPr/>
            </p:nvSpPr>
            <p:spPr bwMode="auto">
              <a:xfrm rot="-1950779">
                <a:off x="4038" y="2979"/>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4" name="Freeform 26" descr="Пробка"/>
              <p:cNvSpPr>
                <a:spLocks/>
              </p:cNvSpPr>
              <p:nvPr/>
            </p:nvSpPr>
            <p:spPr bwMode="auto">
              <a:xfrm rot="-2580267">
                <a:off x="4062" y="2913"/>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5" name="Freeform 27" descr="Пробка"/>
              <p:cNvSpPr>
                <a:spLocks/>
              </p:cNvSpPr>
              <p:nvPr/>
            </p:nvSpPr>
            <p:spPr bwMode="auto">
              <a:xfrm rot="-2960679">
                <a:off x="4073"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6" name="Freeform 28" descr="Пробка"/>
              <p:cNvSpPr>
                <a:spLocks/>
              </p:cNvSpPr>
              <p:nvPr/>
            </p:nvSpPr>
            <p:spPr bwMode="auto">
              <a:xfrm rot="-3802853">
                <a:off x="4079" y="27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7" name="Freeform 29" descr="Пробка"/>
              <p:cNvSpPr>
                <a:spLocks/>
              </p:cNvSpPr>
              <p:nvPr/>
            </p:nvSpPr>
            <p:spPr bwMode="auto">
              <a:xfrm rot="-4254283">
                <a:off x="4079" y="270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8" name="Freeform 30" descr="Пробка"/>
              <p:cNvSpPr>
                <a:spLocks/>
              </p:cNvSpPr>
              <p:nvPr/>
            </p:nvSpPr>
            <p:spPr bwMode="auto">
              <a:xfrm rot="16200000">
                <a:off x="4064" y="263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79" name="Freeform 31" descr="Пробка"/>
              <p:cNvSpPr>
                <a:spLocks/>
              </p:cNvSpPr>
              <p:nvPr/>
            </p:nvSpPr>
            <p:spPr bwMode="auto">
              <a:xfrm rot="15483349">
                <a:off x="4028" y="256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0" name="Freeform 32" descr="Пробка"/>
              <p:cNvSpPr>
                <a:spLocks/>
              </p:cNvSpPr>
              <p:nvPr/>
            </p:nvSpPr>
            <p:spPr bwMode="auto">
              <a:xfrm rot="14905096">
                <a:off x="3974" y="251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1" name="Freeform 33" descr="Пробка"/>
              <p:cNvSpPr>
                <a:spLocks/>
              </p:cNvSpPr>
              <p:nvPr/>
            </p:nvSpPr>
            <p:spPr bwMode="auto">
              <a:xfrm rot="13572888">
                <a:off x="3914" y="248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2" name="Freeform 34" descr="Пробка"/>
              <p:cNvSpPr>
                <a:spLocks/>
              </p:cNvSpPr>
              <p:nvPr/>
            </p:nvSpPr>
            <p:spPr bwMode="auto">
              <a:xfrm rot="12668779">
                <a:off x="3848" y="24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3" name="Freeform 35" descr="Пробка"/>
              <p:cNvSpPr>
                <a:spLocks/>
              </p:cNvSpPr>
              <p:nvPr/>
            </p:nvSpPr>
            <p:spPr bwMode="auto">
              <a:xfrm rot="12668779">
                <a:off x="3782" y="24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4" name="Freeform 36" descr="Пробка"/>
              <p:cNvSpPr>
                <a:spLocks/>
              </p:cNvSpPr>
              <p:nvPr/>
            </p:nvSpPr>
            <p:spPr bwMode="auto">
              <a:xfrm rot="11336570">
                <a:off x="3716" y="247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5" name="Freeform 37" descr="Пробка"/>
              <p:cNvSpPr>
                <a:spLocks/>
              </p:cNvSpPr>
              <p:nvPr/>
            </p:nvSpPr>
            <p:spPr bwMode="auto">
              <a:xfrm rot="10606283">
                <a:off x="3650" y="249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6" name="Freeform 38" descr="Пробка"/>
              <p:cNvSpPr>
                <a:spLocks/>
              </p:cNvSpPr>
              <p:nvPr/>
            </p:nvSpPr>
            <p:spPr bwMode="auto">
              <a:xfrm rot="9811851">
                <a:off x="3596" y="253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7" name="Freeform 39" descr="Пробка"/>
              <p:cNvSpPr>
                <a:spLocks/>
              </p:cNvSpPr>
              <p:nvPr/>
            </p:nvSpPr>
            <p:spPr bwMode="auto">
              <a:xfrm rot="9811851">
                <a:off x="3542" y="258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8" name="Freeform 40" descr="Пробка"/>
              <p:cNvSpPr>
                <a:spLocks/>
              </p:cNvSpPr>
              <p:nvPr/>
            </p:nvSpPr>
            <p:spPr bwMode="auto">
              <a:xfrm rot="8334437">
                <a:off x="3506" y="264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89" name="Freeform 41" descr="Пробка"/>
              <p:cNvSpPr>
                <a:spLocks/>
              </p:cNvSpPr>
              <p:nvPr/>
            </p:nvSpPr>
            <p:spPr bwMode="auto">
              <a:xfrm rot="7874429">
                <a:off x="3488" y="269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0" name="Freeform 42" descr="Пробка"/>
              <p:cNvSpPr>
                <a:spLocks/>
              </p:cNvSpPr>
              <p:nvPr/>
            </p:nvSpPr>
            <p:spPr bwMode="auto">
              <a:xfrm rot="7874429">
                <a:off x="3470" y="27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1" name="Freeform 43" descr="Пробка"/>
              <p:cNvSpPr>
                <a:spLocks/>
              </p:cNvSpPr>
              <p:nvPr/>
            </p:nvSpPr>
            <p:spPr bwMode="auto">
              <a:xfrm rot="7285270">
                <a:off x="3458"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2" name="Freeform 44" descr="Пробка"/>
              <p:cNvSpPr>
                <a:spLocks/>
              </p:cNvSpPr>
              <p:nvPr/>
            </p:nvSpPr>
            <p:spPr bwMode="auto">
              <a:xfrm rot="7285270">
                <a:off x="3458" y="291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3" name="Freeform 45" descr="Пробка"/>
              <p:cNvSpPr>
                <a:spLocks/>
              </p:cNvSpPr>
              <p:nvPr/>
            </p:nvSpPr>
            <p:spPr bwMode="auto">
              <a:xfrm rot="6158589">
                <a:off x="3452" y="297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nvGrpSpPr>
            <p:cNvPr id="5" name="Group 46"/>
            <p:cNvGrpSpPr>
              <a:grpSpLocks/>
            </p:cNvGrpSpPr>
            <p:nvPr/>
          </p:nvGrpSpPr>
          <p:grpSpPr bwMode="auto">
            <a:xfrm>
              <a:off x="2219" y="1401"/>
              <a:ext cx="613" cy="602"/>
              <a:chOff x="3451" y="2463"/>
              <a:chExt cx="733" cy="800"/>
            </a:xfrm>
          </p:grpSpPr>
          <p:sp>
            <p:nvSpPr>
              <p:cNvPr id="27695" name="Freeform 47" descr="Пробка"/>
              <p:cNvSpPr>
                <a:spLocks/>
              </p:cNvSpPr>
              <p:nvPr/>
            </p:nvSpPr>
            <p:spPr bwMode="auto">
              <a:xfrm rot="4868518">
                <a:off x="3481" y="3012"/>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6" name="Freeform 48" descr="Пробка"/>
              <p:cNvSpPr>
                <a:spLocks/>
              </p:cNvSpPr>
              <p:nvPr/>
            </p:nvSpPr>
            <p:spPr bwMode="auto">
              <a:xfrm rot="7232186">
                <a:off x="3528" y="305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7" name="Freeform 49" descr="Пробка"/>
              <p:cNvSpPr>
                <a:spLocks/>
              </p:cNvSpPr>
              <p:nvPr/>
            </p:nvSpPr>
            <p:spPr bwMode="auto">
              <a:xfrm rot="4993949">
                <a:off x="3558" y="311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8" name="Freeform 50" descr="Пробка"/>
              <p:cNvSpPr>
                <a:spLocks/>
              </p:cNvSpPr>
              <p:nvPr/>
            </p:nvSpPr>
            <p:spPr bwMode="auto">
              <a:xfrm rot="3674503">
                <a:off x="3618"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699" name="Freeform 51" descr="Пробка"/>
              <p:cNvSpPr>
                <a:spLocks/>
              </p:cNvSpPr>
              <p:nvPr/>
            </p:nvSpPr>
            <p:spPr bwMode="auto">
              <a:xfrm rot="2197089">
                <a:off x="3750" y="3150"/>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0" name="Freeform 52" descr="Пробка"/>
              <p:cNvSpPr>
                <a:spLocks/>
              </p:cNvSpPr>
              <p:nvPr/>
            </p:nvSpPr>
            <p:spPr bwMode="auto">
              <a:xfrm rot="2197089">
                <a:off x="3684" y="315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1" name="Freeform 53" descr="Пробка"/>
              <p:cNvSpPr>
                <a:spLocks/>
              </p:cNvSpPr>
              <p:nvPr/>
            </p:nvSpPr>
            <p:spPr bwMode="auto">
              <a:xfrm rot="1493582">
                <a:off x="3822"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2" name="Freeform 54" descr="Пробка"/>
              <p:cNvSpPr>
                <a:spLocks/>
              </p:cNvSpPr>
              <p:nvPr/>
            </p:nvSpPr>
            <p:spPr bwMode="auto">
              <a:xfrm rot="925843">
                <a:off x="3888" y="312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3" name="Freeform 55" descr="Пробка"/>
              <p:cNvSpPr>
                <a:spLocks/>
              </p:cNvSpPr>
              <p:nvPr/>
            </p:nvSpPr>
            <p:spPr bwMode="auto">
              <a:xfrm rot="-358935">
                <a:off x="3954" y="308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4" name="Freeform 56" descr="Пробка"/>
              <p:cNvSpPr>
                <a:spLocks/>
              </p:cNvSpPr>
              <p:nvPr/>
            </p:nvSpPr>
            <p:spPr bwMode="auto">
              <a:xfrm rot="-864554">
                <a:off x="4008" y="303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5" name="Freeform 57" descr="Пробка"/>
              <p:cNvSpPr>
                <a:spLocks/>
              </p:cNvSpPr>
              <p:nvPr/>
            </p:nvSpPr>
            <p:spPr bwMode="auto">
              <a:xfrm rot="-1950779">
                <a:off x="4038" y="2979"/>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6" name="Freeform 58" descr="Пробка"/>
              <p:cNvSpPr>
                <a:spLocks/>
              </p:cNvSpPr>
              <p:nvPr/>
            </p:nvSpPr>
            <p:spPr bwMode="auto">
              <a:xfrm rot="-2580267">
                <a:off x="4062" y="2913"/>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7" name="Freeform 59" descr="Пробка"/>
              <p:cNvSpPr>
                <a:spLocks/>
              </p:cNvSpPr>
              <p:nvPr/>
            </p:nvSpPr>
            <p:spPr bwMode="auto">
              <a:xfrm rot="-2960679">
                <a:off x="4073"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8" name="Freeform 60" descr="Пробка"/>
              <p:cNvSpPr>
                <a:spLocks/>
              </p:cNvSpPr>
              <p:nvPr/>
            </p:nvSpPr>
            <p:spPr bwMode="auto">
              <a:xfrm rot="-3802853">
                <a:off x="4079" y="27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09" name="Freeform 61" descr="Пробка"/>
              <p:cNvSpPr>
                <a:spLocks/>
              </p:cNvSpPr>
              <p:nvPr/>
            </p:nvSpPr>
            <p:spPr bwMode="auto">
              <a:xfrm rot="-4254283">
                <a:off x="4079" y="270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0" name="Freeform 62" descr="Пробка"/>
              <p:cNvSpPr>
                <a:spLocks/>
              </p:cNvSpPr>
              <p:nvPr/>
            </p:nvSpPr>
            <p:spPr bwMode="auto">
              <a:xfrm rot="16200000">
                <a:off x="4064" y="263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1" name="Freeform 63" descr="Пробка"/>
              <p:cNvSpPr>
                <a:spLocks/>
              </p:cNvSpPr>
              <p:nvPr/>
            </p:nvSpPr>
            <p:spPr bwMode="auto">
              <a:xfrm rot="15483349">
                <a:off x="4028" y="256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2" name="Freeform 64" descr="Пробка"/>
              <p:cNvSpPr>
                <a:spLocks/>
              </p:cNvSpPr>
              <p:nvPr/>
            </p:nvSpPr>
            <p:spPr bwMode="auto">
              <a:xfrm rot="14905096">
                <a:off x="3974" y="251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3" name="Freeform 65" descr="Пробка"/>
              <p:cNvSpPr>
                <a:spLocks/>
              </p:cNvSpPr>
              <p:nvPr/>
            </p:nvSpPr>
            <p:spPr bwMode="auto">
              <a:xfrm rot="13572888">
                <a:off x="3914" y="248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4" name="Freeform 66" descr="Пробка"/>
              <p:cNvSpPr>
                <a:spLocks/>
              </p:cNvSpPr>
              <p:nvPr/>
            </p:nvSpPr>
            <p:spPr bwMode="auto">
              <a:xfrm rot="12668779">
                <a:off x="3848" y="24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5" name="Freeform 67" descr="Пробка"/>
              <p:cNvSpPr>
                <a:spLocks/>
              </p:cNvSpPr>
              <p:nvPr/>
            </p:nvSpPr>
            <p:spPr bwMode="auto">
              <a:xfrm rot="12668779">
                <a:off x="3782" y="24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6" name="Freeform 68" descr="Пробка"/>
              <p:cNvSpPr>
                <a:spLocks/>
              </p:cNvSpPr>
              <p:nvPr/>
            </p:nvSpPr>
            <p:spPr bwMode="auto">
              <a:xfrm rot="11336570">
                <a:off x="3716" y="247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7" name="Freeform 69" descr="Пробка"/>
              <p:cNvSpPr>
                <a:spLocks/>
              </p:cNvSpPr>
              <p:nvPr/>
            </p:nvSpPr>
            <p:spPr bwMode="auto">
              <a:xfrm rot="10606283">
                <a:off x="3650" y="249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8" name="Freeform 70" descr="Пробка"/>
              <p:cNvSpPr>
                <a:spLocks/>
              </p:cNvSpPr>
              <p:nvPr/>
            </p:nvSpPr>
            <p:spPr bwMode="auto">
              <a:xfrm rot="9811851">
                <a:off x="3596" y="253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19" name="Freeform 71" descr="Пробка"/>
              <p:cNvSpPr>
                <a:spLocks/>
              </p:cNvSpPr>
              <p:nvPr/>
            </p:nvSpPr>
            <p:spPr bwMode="auto">
              <a:xfrm rot="9811851">
                <a:off x="3542" y="258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0" name="Freeform 72" descr="Пробка"/>
              <p:cNvSpPr>
                <a:spLocks/>
              </p:cNvSpPr>
              <p:nvPr/>
            </p:nvSpPr>
            <p:spPr bwMode="auto">
              <a:xfrm rot="8334437">
                <a:off x="3506" y="264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1" name="Freeform 73" descr="Пробка"/>
              <p:cNvSpPr>
                <a:spLocks/>
              </p:cNvSpPr>
              <p:nvPr/>
            </p:nvSpPr>
            <p:spPr bwMode="auto">
              <a:xfrm rot="7874429">
                <a:off x="3488" y="269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2" name="Freeform 74" descr="Пробка"/>
              <p:cNvSpPr>
                <a:spLocks/>
              </p:cNvSpPr>
              <p:nvPr/>
            </p:nvSpPr>
            <p:spPr bwMode="auto">
              <a:xfrm rot="7874429">
                <a:off x="3470" y="27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3" name="Freeform 75" descr="Пробка"/>
              <p:cNvSpPr>
                <a:spLocks/>
              </p:cNvSpPr>
              <p:nvPr/>
            </p:nvSpPr>
            <p:spPr bwMode="auto">
              <a:xfrm rot="7285270">
                <a:off x="3458"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4" name="Freeform 76" descr="Пробка"/>
              <p:cNvSpPr>
                <a:spLocks/>
              </p:cNvSpPr>
              <p:nvPr/>
            </p:nvSpPr>
            <p:spPr bwMode="auto">
              <a:xfrm rot="7285270">
                <a:off x="3458" y="291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5" name="Freeform 77" descr="Пробка"/>
              <p:cNvSpPr>
                <a:spLocks/>
              </p:cNvSpPr>
              <p:nvPr/>
            </p:nvSpPr>
            <p:spPr bwMode="auto">
              <a:xfrm rot="6158589">
                <a:off x="3452" y="297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nvGrpSpPr>
            <p:cNvPr id="6" name="Group 78"/>
            <p:cNvGrpSpPr>
              <a:grpSpLocks/>
            </p:cNvGrpSpPr>
            <p:nvPr/>
          </p:nvGrpSpPr>
          <p:grpSpPr bwMode="auto">
            <a:xfrm>
              <a:off x="2303" y="1491"/>
              <a:ext cx="469" cy="464"/>
              <a:chOff x="3451" y="2463"/>
              <a:chExt cx="733" cy="800"/>
            </a:xfrm>
          </p:grpSpPr>
          <p:sp>
            <p:nvSpPr>
              <p:cNvPr id="27727" name="Freeform 79" descr="Пробка"/>
              <p:cNvSpPr>
                <a:spLocks/>
              </p:cNvSpPr>
              <p:nvPr/>
            </p:nvSpPr>
            <p:spPr bwMode="auto">
              <a:xfrm rot="4868518">
                <a:off x="3481" y="3012"/>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8" name="Freeform 80" descr="Пробка"/>
              <p:cNvSpPr>
                <a:spLocks/>
              </p:cNvSpPr>
              <p:nvPr/>
            </p:nvSpPr>
            <p:spPr bwMode="auto">
              <a:xfrm rot="7232186">
                <a:off x="3528" y="305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29" name="Freeform 81" descr="Пробка"/>
              <p:cNvSpPr>
                <a:spLocks/>
              </p:cNvSpPr>
              <p:nvPr/>
            </p:nvSpPr>
            <p:spPr bwMode="auto">
              <a:xfrm rot="4993949">
                <a:off x="3558" y="311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0" name="Freeform 82" descr="Пробка"/>
              <p:cNvSpPr>
                <a:spLocks/>
              </p:cNvSpPr>
              <p:nvPr/>
            </p:nvSpPr>
            <p:spPr bwMode="auto">
              <a:xfrm rot="3674503">
                <a:off x="3618"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1" name="Freeform 83" descr="Пробка"/>
              <p:cNvSpPr>
                <a:spLocks/>
              </p:cNvSpPr>
              <p:nvPr/>
            </p:nvSpPr>
            <p:spPr bwMode="auto">
              <a:xfrm rot="2197089">
                <a:off x="3750" y="3150"/>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2" name="Freeform 84" descr="Пробка"/>
              <p:cNvSpPr>
                <a:spLocks/>
              </p:cNvSpPr>
              <p:nvPr/>
            </p:nvSpPr>
            <p:spPr bwMode="auto">
              <a:xfrm rot="2197089">
                <a:off x="3684" y="315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3" name="Freeform 85" descr="Пробка"/>
              <p:cNvSpPr>
                <a:spLocks/>
              </p:cNvSpPr>
              <p:nvPr/>
            </p:nvSpPr>
            <p:spPr bwMode="auto">
              <a:xfrm rot="1493582">
                <a:off x="3822"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4" name="Freeform 86" descr="Пробка"/>
              <p:cNvSpPr>
                <a:spLocks/>
              </p:cNvSpPr>
              <p:nvPr/>
            </p:nvSpPr>
            <p:spPr bwMode="auto">
              <a:xfrm rot="925843">
                <a:off x="3888" y="312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5" name="Freeform 87" descr="Пробка"/>
              <p:cNvSpPr>
                <a:spLocks/>
              </p:cNvSpPr>
              <p:nvPr/>
            </p:nvSpPr>
            <p:spPr bwMode="auto">
              <a:xfrm rot="-358935">
                <a:off x="3954" y="308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6" name="Freeform 88" descr="Пробка"/>
              <p:cNvSpPr>
                <a:spLocks/>
              </p:cNvSpPr>
              <p:nvPr/>
            </p:nvSpPr>
            <p:spPr bwMode="auto">
              <a:xfrm rot="-864554">
                <a:off x="4008" y="303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7" name="Freeform 89" descr="Пробка"/>
              <p:cNvSpPr>
                <a:spLocks/>
              </p:cNvSpPr>
              <p:nvPr/>
            </p:nvSpPr>
            <p:spPr bwMode="auto">
              <a:xfrm rot="-1950779">
                <a:off x="4038" y="2979"/>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8" name="Freeform 90" descr="Пробка"/>
              <p:cNvSpPr>
                <a:spLocks/>
              </p:cNvSpPr>
              <p:nvPr/>
            </p:nvSpPr>
            <p:spPr bwMode="auto">
              <a:xfrm rot="-2580267">
                <a:off x="4062" y="2913"/>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39" name="Freeform 91" descr="Пробка"/>
              <p:cNvSpPr>
                <a:spLocks/>
              </p:cNvSpPr>
              <p:nvPr/>
            </p:nvSpPr>
            <p:spPr bwMode="auto">
              <a:xfrm rot="-2960679">
                <a:off x="4073"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0" name="Freeform 92" descr="Пробка"/>
              <p:cNvSpPr>
                <a:spLocks/>
              </p:cNvSpPr>
              <p:nvPr/>
            </p:nvSpPr>
            <p:spPr bwMode="auto">
              <a:xfrm rot="-3802853">
                <a:off x="4079" y="27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1" name="Freeform 93" descr="Пробка"/>
              <p:cNvSpPr>
                <a:spLocks/>
              </p:cNvSpPr>
              <p:nvPr/>
            </p:nvSpPr>
            <p:spPr bwMode="auto">
              <a:xfrm rot="-4254283">
                <a:off x="4079" y="270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2" name="Freeform 94" descr="Пробка"/>
              <p:cNvSpPr>
                <a:spLocks/>
              </p:cNvSpPr>
              <p:nvPr/>
            </p:nvSpPr>
            <p:spPr bwMode="auto">
              <a:xfrm rot="16200000">
                <a:off x="4064" y="263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3" name="Freeform 95" descr="Пробка"/>
              <p:cNvSpPr>
                <a:spLocks/>
              </p:cNvSpPr>
              <p:nvPr/>
            </p:nvSpPr>
            <p:spPr bwMode="auto">
              <a:xfrm rot="15483349">
                <a:off x="4028" y="256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4" name="Freeform 96" descr="Пробка"/>
              <p:cNvSpPr>
                <a:spLocks/>
              </p:cNvSpPr>
              <p:nvPr/>
            </p:nvSpPr>
            <p:spPr bwMode="auto">
              <a:xfrm rot="14905096">
                <a:off x="3974" y="251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5" name="Freeform 97" descr="Пробка"/>
              <p:cNvSpPr>
                <a:spLocks/>
              </p:cNvSpPr>
              <p:nvPr/>
            </p:nvSpPr>
            <p:spPr bwMode="auto">
              <a:xfrm rot="13572888">
                <a:off x="3914" y="248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6" name="Freeform 98" descr="Пробка"/>
              <p:cNvSpPr>
                <a:spLocks/>
              </p:cNvSpPr>
              <p:nvPr/>
            </p:nvSpPr>
            <p:spPr bwMode="auto">
              <a:xfrm rot="12668779">
                <a:off x="3848" y="24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7" name="Freeform 99" descr="Пробка"/>
              <p:cNvSpPr>
                <a:spLocks/>
              </p:cNvSpPr>
              <p:nvPr/>
            </p:nvSpPr>
            <p:spPr bwMode="auto">
              <a:xfrm rot="12668779">
                <a:off x="3782" y="24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8" name="Freeform 100" descr="Пробка"/>
              <p:cNvSpPr>
                <a:spLocks/>
              </p:cNvSpPr>
              <p:nvPr/>
            </p:nvSpPr>
            <p:spPr bwMode="auto">
              <a:xfrm rot="11336570">
                <a:off x="3716" y="247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49" name="Freeform 101" descr="Пробка"/>
              <p:cNvSpPr>
                <a:spLocks/>
              </p:cNvSpPr>
              <p:nvPr/>
            </p:nvSpPr>
            <p:spPr bwMode="auto">
              <a:xfrm rot="10606283">
                <a:off x="3650" y="249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0" name="Freeform 102" descr="Пробка"/>
              <p:cNvSpPr>
                <a:spLocks/>
              </p:cNvSpPr>
              <p:nvPr/>
            </p:nvSpPr>
            <p:spPr bwMode="auto">
              <a:xfrm rot="9811851">
                <a:off x="3596" y="253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1" name="Freeform 103" descr="Пробка"/>
              <p:cNvSpPr>
                <a:spLocks/>
              </p:cNvSpPr>
              <p:nvPr/>
            </p:nvSpPr>
            <p:spPr bwMode="auto">
              <a:xfrm rot="9811851">
                <a:off x="3542" y="258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2" name="Freeform 104" descr="Пробка"/>
              <p:cNvSpPr>
                <a:spLocks/>
              </p:cNvSpPr>
              <p:nvPr/>
            </p:nvSpPr>
            <p:spPr bwMode="auto">
              <a:xfrm rot="8334437">
                <a:off x="3506" y="264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3" name="Freeform 105" descr="Пробка"/>
              <p:cNvSpPr>
                <a:spLocks/>
              </p:cNvSpPr>
              <p:nvPr/>
            </p:nvSpPr>
            <p:spPr bwMode="auto">
              <a:xfrm rot="7874429">
                <a:off x="3488" y="269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4" name="Freeform 106" descr="Пробка"/>
              <p:cNvSpPr>
                <a:spLocks/>
              </p:cNvSpPr>
              <p:nvPr/>
            </p:nvSpPr>
            <p:spPr bwMode="auto">
              <a:xfrm rot="7874429">
                <a:off x="3470" y="27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5" name="Freeform 107" descr="Пробка"/>
              <p:cNvSpPr>
                <a:spLocks/>
              </p:cNvSpPr>
              <p:nvPr/>
            </p:nvSpPr>
            <p:spPr bwMode="auto">
              <a:xfrm rot="7285270">
                <a:off x="3458"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6" name="Freeform 108" descr="Пробка"/>
              <p:cNvSpPr>
                <a:spLocks/>
              </p:cNvSpPr>
              <p:nvPr/>
            </p:nvSpPr>
            <p:spPr bwMode="auto">
              <a:xfrm rot="7285270">
                <a:off x="3458" y="291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57" name="Freeform 109" descr="Пробка"/>
              <p:cNvSpPr>
                <a:spLocks/>
              </p:cNvSpPr>
              <p:nvPr/>
            </p:nvSpPr>
            <p:spPr bwMode="auto">
              <a:xfrm rot="6158589">
                <a:off x="3452" y="297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nvGrpSpPr>
            <p:cNvPr id="7" name="Group 110"/>
            <p:cNvGrpSpPr>
              <a:grpSpLocks/>
            </p:cNvGrpSpPr>
            <p:nvPr/>
          </p:nvGrpSpPr>
          <p:grpSpPr bwMode="auto">
            <a:xfrm>
              <a:off x="2019" y="1235"/>
              <a:ext cx="733" cy="800"/>
              <a:chOff x="3451" y="2463"/>
              <a:chExt cx="733" cy="800"/>
            </a:xfrm>
          </p:grpSpPr>
          <p:sp>
            <p:nvSpPr>
              <p:cNvPr id="27759" name="Freeform 111" descr="Пробка"/>
              <p:cNvSpPr>
                <a:spLocks/>
              </p:cNvSpPr>
              <p:nvPr/>
            </p:nvSpPr>
            <p:spPr bwMode="auto">
              <a:xfrm rot="4868518">
                <a:off x="3481" y="3012"/>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0" name="Freeform 112" descr="Пробка"/>
              <p:cNvSpPr>
                <a:spLocks/>
              </p:cNvSpPr>
              <p:nvPr/>
            </p:nvSpPr>
            <p:spPr bwMode="auto">
              <a:xfrm rot="7232186">
                <a:off x="3528" y="305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1" name="Freeform 113" descr="Пробка"/>
              <p:cNvSpPr>
                <a:spLocks/>
              </p:cNvSpPr>
              <p:nvPr/>
            </p:nvSpPr>
            <p:spPr bwMode="auto">
              <a:xfrm rot="4993949">
                <a:off x="3558" y="311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2" name="Freeform 114" descr="Пробка"/>
              <p:cNvSpPr>
                <a:spLocks/>
              </p:cNvSpPr>
              <p:nvPr/>
            </p:nvSpPr>
            <p:spPr bwMode="auto">
              <a:xfrm rot="3674503">
                <a:off x="3618"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3" name="Freeform 115" descr="Пробка"/>
              <p:cNvSpPr>
                <a:spLocks/>
              </p:cNvSpPr>
              <p:nvPr/>
            </p:nvSpPr>
            <p:spPr bwMode="auto">
              <a:xfrm rot="2197089">
                <a:off x="3750" y="3150"/>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4" name="Freeform 116" descr="Пробка"/>
              <p:cNvSpPr>
                <a:spLocks/>
              </p:cNvSpPr>
              <p:nvPr/>
            </p:nvSpPr>
            <p:spPr bwMode="auto">
              <a:xfrm rot="2197089">
                <a:off x="3684" y="315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5" name="Freeform 117" descr="Пробка"/>
              <p:cNvSpPr>
                <a:spLocks/>
              </p:cNvSpPr>
              <p:nvPr/>
            </p:nvSpPr>
            <p:spPr bwMode="auto">
              <a:xfrm rot="1493582">
                <a:off x="3822" y="314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6" name="Freeform 118" descr="Пробка"/>
              <p:cNvSpPr>
                <a:spLocks/>
              </p:cNvSpPr>
              <p:nvPr/>
            </p:nvSpPr>
            <p:spPr bwMode="auto">
              <a:xfrm rot="925843">
                <a:off x="3888" y="312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7" name="Freeform 119" descr="Пробка"/>
              <p:cNvSpPr>
                <a:spLocks/>
              </p:cNvSpPr>
              <p:nvPr/>
            </p:nvSpPr>
            <p:spPr bwMode="auto">
              <a:xfrm rot="-358935">
                <a:off x="3954" y="3084"/>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8" name="Freeform 120" descr="Пробка"/>
              <p:cNvSpPr>
                <a:spLocks/>
              </p:cNvSpPr>
              <p:nvPr/>
            </p:nvSpPr>
            <p:spPr bwMode="auto">
              <a:xfrm rot="-864554">
                <a:off x="4008" y="3036"/>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69" name="Freeform 121" descr="Пробка"/>
              <p:cNvSpPr>
                <a:spLocks/>
              </p:cNvSpPr>
              <p:nvPr/>
            </p:nvSpPr>
            <p:spPr bwMode="auto">
              <a:xfrm rot="-1950779">
                <a:off x="4038" y="2979"/>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0" name="Freeform 122" descr="Пробка"/>
              <p:cNvSpPr>
                <a:spLocks/>
              </p:cNvSpPr>
              <p:nvPr/>
            </p:nvSpPr>
            <p:spPr bwMode="auto">
              <a:xfrm rot="-2580267">
                <a:off x="4062" y="2913"/>
                <a:ext cx="104"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1" name="Freeform 123" descr="Пробка"/>
              <p:cNvSpPr>
                <a:spLocks/>
              </p:cNvSpPr>
              <p:nvPr/>
            </p:nvSpPr>
            <p:spPr bwMode="auto">
              <a:xfrm rot="-2960679">
                <a:off x="4073"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2" name="Freeform 124" descr="Пробка"/>
              <p:cNvSpPr>
                <a:spLocks/>
              </p:cNvSpPr>
              <p:nvPr/>
            </p:nvSpPr>
            <p:spPr bwMode="auto">
              <a:xfrm rot="-3802853">
                <a:off x="4079" y="27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3" name="Freeform 125" descr="Пробка"/>
              <p:cNvSpPr>
                <a:spLocks/>
              </p:cNvSpPr>
              <p:nvPr/>
            </p:nvSpPr>
            <p:spPr bwMode="auto">
              <a:xfrm rot="-4254283">
                <a:off x="4079" y="270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4" name="Freeform 126" descr="Пробка"/>
              <p:cNvSpPr>
                <a:spLocks/>
              </p:cNvSpPr>
              <p:nvPr/>
            </p:nvSpPr>
            <p:spPr bwMode="auto">
              <a:xfrm rot="16200000">
                <a:off x="4064" y="263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5" name="Freeform 127" descr="Пробка"/>
              <p:cNvSpPr>
                <a:spLocks/>
              </p:cNvSpPr>
              <p:nvPr/>
            </p:nvSpPr>
            <p:spPr bwMode="auto">
              <a:xfrm rot="15483349">
                <a:off x="4028" y="256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6" name="Freeform 128" descr="Пробка"/>
              <p:cNvSpPr>
                <a:spLocks/>
              </p:cNvSpPr>
              <p:nvPr/>
            </p:nvSpPr>
            <p:spPr bwMode="auto">
              <a:xfrm rot="14905096">
                <a:off x="3974" y="251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7" name="Freeform 129" descr="Пробка"/>
              <p:cNvSpPr>
                <a:spLocks/>
              </p:cNvSpPr>
              <p:nvPr/>
            </p:nvSpPr>
            <p:spPr bwMode="auto">
              <a:xfrm rot="13572888">
                <a:off x="3914" y="248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8" name="Freeform 130" descr="Пробка"/>
              <p:cNvSpPr>
                <a:spLocks/>
              </p:cNvSpPr>
              <p:nvPr/>
            </p:nvSpPr>
            <p:spPr bwMode="auto">
              <a:xfrm rot="12668779">
                <a:off x="3848" y="246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79" name="Freeform 131" descr="Пробка"/>
              <p:cNvSpPr>
                <a:spLocks/>
              </p:cNvSpPr>
              <p:nvPr/>
            </p:nvSpPr>
            <p:spPr bwMode="auto">
              <a:xfrm rot="12668779">
                <a:off x="3782" y="24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0" name="Freeform 132" descr="Пробка"/>
              <p:cNvSpPr>
                <a:spLocks/>
              </p:cNvSpPr>
              <p:nvPr/>
            </p:nvSpPr>
            <p:spPr bwMode="auto">
              <a:xfrm rot="11336570">
                <a:off x="3716" y="247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1" name="Freeform 133" descr="Пробка"/>
              <p:cNvSpPr>
                <a:spLocks/>
              </p:cNvSpPr>
              <p:nvPr/>
            </p:nvSpPr>
            <p:spPr bwMode="auto">
              <a:xfrm rot="10606283">
                <a:off x="3650" y="249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2" name="Freeform 134" descr="Пробка"/>
              <p:cNvSpPr>
                <a:spLocks/>
              </p:cNvSpPr>
              <p:nvPr/>
            </p:nvSpPr>
            <p:spPr bwMode="auto">
              <a:xfrm rot="9811851">
                <a:off x="3596" y="2535"/>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3" name="Freeform 135" descr="Пробка"/>
              <p:cNvSpPr>
                <a:spLocks/>
              </p:cNvSpPr>
              <p:nvPr/>
            </p:nvSpPr>
            <p:spPr bwMode="auto">
              <a:xfrm rot="9811851">
                <a:off x="3542" y="258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4" name="Freeform 136" descr="Пробка"/>
              <p:cNvSpPr>
                <a:spLocks/>
              </p:cNvSpPr>
              <p:nvPr/>
            </p:nvSpPr>
            <p:spPr bwMode="auto">
              <a:xfrm rot="8334437">
                <a:off x="3506" y="264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5" name="Freeform 137" descr="Пробка"/>
              <p:cNvSpPr>
                <a:spLocks/>
              </p:cNvSpPr>
              <p:nvPr/>
            </p:nvSpPr>
            <p:spPr bwMode="auto">
              <a:xfrm rot="7874429">
                <a:off x="3488" y="2697"/>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6" name="Freeform 138" descr="Пробка"/>
              <p:cNvSpPr>
                <a:spLocks/>
              </p:cNvSpPr>
              <p:nvPr/>
            </p:nvSpPr>
            <p:spPr bwMode="auto">
              <a:xfrm rot="7874429">
                <a:off x="3470" y="276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7" name="Freeform 139" descr="Пробка"/>
              <p:cNvSpPr>
                <a:spLocks/>
              </p:cNvSpPr>
              <p:nvPr/>
            </p:nvSpPr>
            <p:spPr bwMode="auto">
              <a:xfrm rot="7285270">
                <a:off x="3458" y="2841"/>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8" name="Freeform 140" descr="Пробка"/>
              <p:cNvSpPr>
                <a:spLocks/>
              </p:cNvSpPr>
              <p:nvPr/>
            </p:nvSpPr>
            <p:spPr bwMode="auto">
              <a:xfrm rot="7285270">
                <a:off x="3458" y="2919"/>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89" name="Freeform 141" descr="Пробка"/>
              <p:cNvSpPr>
                <a:spLocks/>
              </p:cNvSpPr>
              <p:nvPr/>
            </p:nvSpPr>
            <p:spPr bwMode="auto">
              <a:xfrm rot="6158589">
                <a:off x="3452" y="2973"/>
                <a:ext cx="104" cy="106"/>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nvGrpSpPr>
            <p:cNvPr id="8" name="Group 142"/>
            <p:cNvGrpSpPr>
              <a:grpSpLocks/>
            </p:cNvGrpSpPr>
            <p:nvPr/>
          </p:nvGrpSpPr>
          <p:grpSpPr bwMode="auto">
            <a:xfrm rot="11438740" flipV="1">
              <a:off x="1808" y="1943"/>
              <a:ext cx="436" cy="270"/>
              <a:chOff x="2825" y="3122"/>
              <a:chExt cx="436" cy="270"/>
            </a:xfrm>
          </p:grpSpPr>
          <p:sp>
            <p:nvSpPr>
              <p:cNvPr id="27791" name="Freeform 143" descr="Пробка"/>
              <p:cNvSpPr>
                <a:spLocks/>
              </p:cNvSpPr>
              <p:nvPr/>
            </p:nvSpPr>
            <p:spPr bwMode="auto">
              <a:xfrm rot="3109939">
                <a:off x="2927" y="3264"/>
                <a:ext cx="124" cy="122"/>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9" name="Group 144"/>
              <p:cNvGrpSpPr>
                <a:grpSpLocks/>
              </p:cNvGrpSpPr>
              <p:nvPr/>
            </p:nvGrpSpPr>
            <p:grpSpPr bwMode="auto">
              <a:xfrm>
                <a:off x="2825" y="3122"/>
                <a:ext cx="173" cy="221"/>
                <a:chOff x="2825" y="3122"/>
                <a:chExt cx="173" cy="221"/>
              </a:xfrm>
            </p:grpSpPr>
            <p:sp>
              <p:nvSpPr>
                <p:cNvPr id="27793" name="Freeform 145" descr="Пробка"/>
                <p:cNvSpPr>
                  <a:spLocks/>
                </p:cNvSpPr>
                <p:nvPr/>
              </p:nvSpPr>
              <p:spPr bwMode="auto">
                <a:xfrm rot="5400000">
                  <a:off x="2892" y="3237"/>
                  <a:ext cx="105"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94" name="Freeform 146" descr="Пробка"/>
                <p:cNvSpPr>
                  <a:spLocks/>
                </p:cNvSpPr>
                <p:nvPr/>
              </p:nvSpPr>
              <p:spPr bwMode="auto">
                <a:xfrm rot="5400000">
                  <a:off x="2859" y="3179"/>
                  <a:ext cx="105"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95" name="Freeform 147" descr="Пробка"/>
                <p:cNvSpPr>
                  <a:spLocks/>
                </p:cNvSpPr>
                <p:nvPr/>
              </p:nvSpPr>
              <p:spPr bwMode="auto">
                <a:xfrm rot="5400000">
                  <a:off x="2826" y="3121"/>
                  <a:ext cx="105" cy="107"/>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sp>
            <p:nvSpPr>
              <p:cNvPr id="27796" name="Freeform 148" descr="Пробка"/>
              <p:cNvSpPr>
                <a:spLocks/>
              </p:cNvSpPr>
              <p:nvPr/>
            </p:nvSpPr>
            <p:spPr bwMode="auto">
              <a:xfrm rot="2309016">
                <a:off x="3005" y="3270"/>
                <a:ext cx="124" cy="122"/>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97" name="Freeform 149" descr="Пробка"/>
              <p:cNvSpPr>
                <a:spLocks/>
              </p:cNvSpPr>
              <p:nvPr/>
            </p:nvSpPr>
            <p:spPr bwMode="auto">
              <a:xfrm>
                <a:off x="3149" y="3238"/>
                <a:ext cx="112" cy="113"/>
              </a:xfrm>
              <a:custGeom>
                <a:avLst/>
                <a:gdLst/>
                <a:ahLst/>
                <a:cxnLst>
                  <a:cxn ang="0">
                    <a:pos x="94" y="77"/>
                  </a:cxn>
                  <a:cxn ang="0">
                    <a:pos x="102" y="7"/>
                  </a:cxn>
                  <a:cxn ang="0">
                    <a:pos x="34" y="35"/>
                  </a:cxn>
                  <a:cxn ang="0">
                    <a:pos x="85" y="77"/>
                  </a:cxn>
                  <a:cxn ang="0">
                    <a:pos x="67" y="109"/>
                  </a:cxn>
                  <a:cxn ang="0">
                    <a:pos x="26" y="104"/>
                  </a:cxn>
                  <a:cxn ang="0">
                    <a:pos x="0" y="80"/>
                  </a:cxn>
                </a:cxnLst>
                <a:rect l="0" t="0" r="r" b="b"/>
                <a:pathLst>
                  <a:path w="112" h="113">
                    <a:moveTo>
                      <a:pt x="94" y="77"/>
                    </a:moveTo>
                    <a:cubicBezTo>
                      <a:pt x="95" y="64"/>
                      <a:pt x="112" y="14"/>
                      <a:pt x="102" y="7"/>
                    </a:cubicBezTo>
                    <a:cubicBezTo>
                      <a:pt x="92" y="0"/>
                      <a:pt x="37" y="23"/>
                      <a:pt x="34" y="35"/>
                    </a:cubicBezTo>
                    <a:cubicBezTo>
                      <a:pt x="31" y="47"/>
                      <a:pt x="80" y="65"/>
                      <a:pt x="85" y="77"/>
                    </a:cubicBezTo>
                    <a:cubicBezTo>
                      <a:pt x="90" y="89"/>
                      <a:pt x="77" y="104"/>
                      <a:pt x="67" y="109"/>
                    </a:cubicBezTo>
                    <a:cubicBezTo>
                      <a:pt x="58" y="113"/>
                      <a:pt x="37" y="109"/>
                      <a:pt x="26" y="104"/>
                    </a:cubicBezTo>
                    <a:cubicBezTo>
                      <a:pt x="15" y="99"/>
                      <a:pt x="7" y="90"/>
                      <a:pt x="0" y="80"/>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798" name="Freeform 150" descr="Пробка"/>
              <p:cNvSpPr>
                <a:spLocks/>
              </p:cNvSpPr>
              <p:nvPr/>
            </p:nvSpPr>
            <p:spPr bwMode="auto">
              <a:xfrm rot="1114791">
                <a:off x="3071" y="3264"/>
                <a:ext cx="124" cy="122"/>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10" name="Group 330"/>
          <p:cNvGrpSpPr>
            <a:grpSpLocks/>
          </p:cNvGrpSpPr>
          <p:nvPr/>
        </p:nvGrpSpPr>
        <p:grpSpPr bwMode="auto">
          <a:xfrm>
            <a:off x="914400" y="5791200"/>
            <a:ext cx="5413375" cy="304800"/>
            <a:chOff x="576" y="3456"/>
            <a:chExt cx="3410" cy="192"/>
          </a:xfrm>
        </p:grpSpPr>
        <p:grpSp>
          <p:nvGrpSpPr>
            <p:cNvPr id="11" name="Group 152"/>
            <p:cNvGrpSpPr>
              <a:grpSpLocks/>
            </p:cNvGrpSpPr>
            <p:nvPr/>
          </p:nvGrpSpPr>
          <p:grpSpPr bwMode="auto">
            <a:xfrm>
              <a:off x="576" y="3456"/>
              <a:ext cx="2324" cy="182"/>
              <a:chOff x="492" y="1428"/>
              <a:chExt cx="2954" cy="218"/>
            </a:xfrm>
          </p:grpSpPr>
          <p:grpSp>
            <p:nvGrpSpPr>
              <p:cNvPr id="12" name="Group 153"/>
              <p:cNvGrpSpPr>
                <a:grpSpLocks/>
              </p:cNvGrpSpPr>
              <p:nvPr/>
            </p:nvGrpSpPr>
            <p:grpSpPr bwMode="auto">
              <a:xfrm rot="19931270" flipH="1">
                <a:off x="492" y="1428"/>
                <a:ext cx="278" cy="206"/>
                <a:chOff x="4632" y="1107"/>
                <a:chExt cx="384" cy="498"/>
              </a:xfrm>
            </p:grpSpPr>
            <p:sp>
              <p:nvSpPr>
                <p:cNvPr id="27802" name="Freeform 154"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13" name="Group 155"/>
                <p:cNvGrpSpPr>
                  <a:grpSpLocks/>
                </p:cNvGrpSpPr>
                <p:nvPr/>
              </p:nvGrpSpPr>
              <p:grpSpPr bwMode="auto">
                <a:xfrm>
                  <a:off x="4632" y="1187"/>
                  <a:ext cx="304" cy="418"/>
                  <a:chOff x="4632" y="1187"/>
                  <a:chExt cx="304" cy="418"/>
                </a:xfrm>
              </p:grpSpPr>
              <p:sp>
                <p:nvSpPr>
                  <p:cNvPr id="27804" name="Freeform 156"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05" name="Freeform 157"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06" name="Freeform 158"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14" name="Group 159"/>
              <p:cNvGrpSpPr>
                <a:grpSpLocks/>
              </p:cNvGrpSpPr>
              <p:nvPr/>
            </p:nvGrpSpPr>
            <p:grpSpPr bwMode="auto">
              <a:xfrm rot="19931270" flipH="1">
                <a:off x="768" y="1440"/>
                <a:ext cx="278" cy="206"/>
                <a:chOff x="4632" y="1107"/>
                <a:chExt cx="384" cy="498"/>
              </a:xfrm>
            </p:grpSpPr>
            <p:sp>
              <p:nvSpPr>
                <p:cNvPr id="27808" name="Freeform 160"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15" name="Group 161"/>
                <p:cNvGrpSpPr>
                  <a:grpSpLocks/>
                </p:cNvGrpSpPr>
                <p:nvPr/>
              </p:nvGrpSpPr>
              <p:grpSpPr bwMode="auto">
                <a:xfrm>
                  <a:off x="4632" y="1187"/>
                  <a:ext cx="304" cy="418"/>
                  <a:chOff x="4632" y="1187"/>
                  <a:chExt cx="304" cy="418"/>
                </a:xfrm>
              </p:grpSpPr>
              <p:sp>
                <p:nvSpPr>
                  <p:cNvPr id="27810" name="Freeform 162"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11" name="Freeform 163"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12" name="Freeform 164"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16" name="Group 165"/>
              <p:cNvGrpSpPr>
                <a:grpSpLocks/>
              </p:cNvGrpSpPr>
              <p:nvPr/>
            </p:nvGrpSpPr>
            <p:grpSpPr bwMode="auto">
              <a:xfrm rot="19931270" flipH="1">
                <a:off x="1056" y="1440"/>
                <a:ext cx="278" cy="206"/>
                <a:chOff x="4632" y="1107"/>
                <a:chExt cx="384" cy="498"/>
              </a:xfrm>
            </p:grpSpPr>
            <p:sp>
              <p:nvSpPr>
                <p:cNvPr id="27814" name="Freeform 166"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17" name="Group 167"/>
                <p:cNvGrpSpPr>
                  <a:grpSpLocks/>
                </p:cNvGrpSpPr>
                <p:nvPr/>
              </p:nvGrpSpPr>
              <p:grpSpPr bwMode="auto">
                <a:xfrm>
                  <a:off x="4632" y="1187"/>
                  <a:ext cx="304" cy="418"/>
                  <a:chOff x="4632" y="1187"/>
                  <a:chExt cx="304" cy="418"/>
                </a:xfrm>
              </p:grpSpPr>
              <p:sp>
                <p:nvSpPr>
                  <p:cNvPr id="27816" name="Freeform 168"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17" name="Freeform 169"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18" name="Freeform 170"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18" name="Group 171"/>
              <p:cNvGrpSpPr>
                <a:grpSpLocks/>
              </p:cNvGrpSpPr>
              <p:nvPr/>
            </p:nvGrpSpPr>
            <p:grpSpPr bwMode="auto">
              <a:xfrm rot="19931270" flipH="1">
                <a:off x="1306" y="1440"/>
                <a:ext cx="278" cy="206"/>
                <a:chOff x="4632" y="1107"/>
                <a:chExt cx="384" cy="498"/>
              </a:xfrm>
            </p:grpSpPr>
            <p:sp>
              <p:nvSpPr>
                <p:cNvPr id="27820" name="Freeform 172"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19" name="Group 173"/>
                <p:cNvGrpSpPr>
                  <a:grpSpLocks/>
                </p:cNvGrpSpPr>
                <p:nvPr/>
              </p:nvGrpSpPr>
              <p:grpSpPr bwMode="auto">
                <a:xfrm>
                  <a:off x="4632" y="1187"/>
                  <a:ext cx="304" cy="418"/>
                  <a:chOff x="4632" y="1187"/>
                  <a:chExt cx="304" cy="418"/>
                </a:xfrm>
              </p:grpSpPr>
              <p:sp>
                <p:nvSpPr>
                  <p:cNvPr id="27822" name="Freeform 174"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23" name="Freeform 175"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24" name="Freeform 176"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0" name="Group 177"/>
              <p:cNvGrpSpPr>
                <a:grpSpLocks/>
              </p:cNvGrpSpPr>
              <p:nvPr/>
            </p:nvGrpSpPr>
            <p:grpSpPr bwMode="auto">
              <a:xfrm rot="19931270" flipH="1">
                <a:off x="1584" y="1440"/>
                <a:ext cx="278" cy="206"/>
                <a:chOff x="4632" y="1107"/>
                <a:chExt cx="384" cy="498"/>
              </a:xfrm>
            </p:grpSpPr>
            <p:sp>
              <p:nvSpPr>
                <p:cNvPr id="27826" name="Freeform 178"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1" name="Group 179"/>
                <p:cNvGrpSpPr>
                  <a:grpSpLocks/>
                </p:cNvGrpSpPr>
                <p:nvPr/>
              </p:nvGrpSpPr>
              <p:grpSpPr bwMode="auto">
                <a:xfrm>
                  <a:off x="4632" y="1187"/>
                  <a:ext cx="304" cy="418"/>
                  <a:chOff x="4632" y="1187"/>
                  <a:chExt cx="304" cy="418"/>
                </a:xfrm>
              </p:grpSpPr>
              <p:sp>
                <p:nvSpPr>
                  <p:cNvPr id="27828" name="Freeform 180"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29" name="Freeform 181"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30" name="Freeform 182"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2" name="Group 183"/>
              <p:cNvGrpSpPr>
                <a:grpSpLocks/>
              </p:cNvGrpSpPr>
              <p:nvPr/>
            </p:nvGrpSpPr>
            <p:grpSpPr bwMode="auto">
              <a:xfrm rot="19931270" flipH="1">
                <a:off x="1834" y="1440"/>
                <a:ext cx="278" cy="206"/>
                <a:chOff x="4632" y="1107"/>
                <a:chExt cx="384" cy="498"/>
              </a:xfrm>
            </p:grpSpPr>
            <p:sp>
              <p:nvSpPr>
                <p:cNvPr id="27832" name="Freeform 184"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3" name="Group 185"/>
                <p:cNvGrpSpPr>
                  <a:grpSpLocks/>
                </p:cNvGrpSpPr>
                <p:nvPr/>
              </p:nvGrpSpPr>
              <p:grpSpPr bwMode="auto">
                <a:xfrm>
                  <a:off x="4632" y="1187"/>
                  <a:ext cx="304" cy="418"/>
                  <a:chOff x="4632" y="1187"/>
                  <a:chExt cx="304" cy="418"/>
                </a:xfrm>
              </p:grpSpPr>
              <p:sp>
                <p:nvSpPr>
                  <p:cNvPr id="27834" name="Freeform 186"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35" name="Freeform 187"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36" name="Freeform 188"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4" name="Group 189"/>
              <p:cNvGrpSpPr>
                <a:grpSpLocks/>
              </p:cNvGrpSpPr>
              <p:nvPr/>
            </p:nvGrpSpPr>
            <p:grpSpPr bwMode="auto">
              <a:xfrm rot="19931270" flipH="1">
                <a:off x="2112" y="1440"/>
                <a:ext cx="278" cy="206"/>
                <a:chOff x="4632" y="1107"/>
                <a:chExt cx="384" cy="498"/>
              </a:xfrm>
            </p:grpSpPr>
            <p:sp>
              <p:nvSpPr>
                <p:cNvPr id="27838" name="Freeform 190"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5" name="Group 191"/>
                <p:cNvGrpSpPr>
                  <a:grpSpLocks/>
                </p:cNvGrpSpPr>
                <p:nvPr/>
              </p:nvGrpSpPr>
              <p:grpSpPr bwMode="auto">
                <a:xfrm>
                  <a:off x="4632" y="1187"/>
                  <a:ext cx="304" cy="418"/>
                  <a:chOff x="4632" y="1187"/>
                  <a:chExt cx="304" cy="418"/>
                </a:xfrm>
              </p:grpSpPr>
              <p:sp>
                <p:nvSpPr>
                  <p:cNvPr id="27840" name="Freeform 192"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41" name="Freeform 193"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42" name="Freeform 194"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6" name="Group 195"/>
              <p:cNvGrpSpPr>
                <a:grpSpLocks/>
              </p:cNvGrpSpPr>
              <p:nvPr/>
            </p:nvGrpSpPr>
            <p:grpSpPr bwMode="auto">
              <a:xfrm rot="19931270" flipH="1">
                <a:off x="2362" y="1440"/>
                <a:ext cx="278" cy="206"/>
                <a:chOff x="4632" y="1107"/>
                <a:chExt cx="384" cy="498"/>
              </a:xfrm>
            </p:grpSpPr>
            <p:sp>
              <p:nvSpPr>
                <p:cNvPr id="27844" name="Freeform 196"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 name="Group 197"/>
                <p:cNvGrpSpPr>
                  <a:grpSpLocks/>
                </p:cNvGrpSpPr>
                <p:nvPr/>
              </p:nvGrpSpPr>
              <p:grpSpPr bwMode="auto">
                <a:xfrm>
                  <a:off x="4632" y="1187"/>
                  <a:ext cx="304" cy="418"/>
                  <a:chOff x="4632" y="1187"/>
                  <a:chExt cx="304" cy="418"/>
                </a:xfrm>
              </p:grpSpPr>
              <p:sp>
                <p:nvSpPr>
                  <p:cNvPr id="27846" name="Freeform 198"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47" name="Freeform 199"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48" name="Freeform 200"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 name="Group 201"/>
              <p:cNvGrpSpPr>
                <a:grpSpLocks/>
              </p:cNvGrpSpPr>
              <p:nvPr/>
            </p:nvGrpSpPr>
            <p:grpSpPr bwMode="auto">
              <a:xfrm rot="19931270" flipH="1">
                <a:off x="2640" y="1440"/>
                <a:ext cx="278" cy="206"/>
                <a:chOff x="4632" y="1107"/>
                <a:chExt cx="384" cy="498"/>
              </a:xfrm>
            </p:grpSpPr>
            <p:sp>
              <p:nvSpPr>
                <p:cNvPr id="27850" name="Freeform 202"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9" name="Group 203"/>
                <p:cNvGrpSpPr>
                  <a:grpSpLocks/>
                </p:cNvGrpSpPr>
                <p:nvPr/>
              </p:nvGrpSpPr>
              <p:grpSpPr bwMode="auto">
                <a:xfrm>
                  <a:off x="4632" y="1187"/>
                  <a:ext cx="304" cy="418"/>
                  <a:chOff x="4632" y="1187"/>
                  <a:chExt cx="304" cy="418"/>
                </a:xfrm>
              </p:grpSpPr>
              <p:sp>
                <p:nvSpPr>
                  <p:cNvPr id="27852" name="Freeform 204"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53" name="Freeform 205"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54" name="Freeform 206"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30" name="Group 207"/>
              <p:cNvGrpSpPr>
                <a:grpSpLocks/>
              </p:cNvGrpSpPr>
              <p:nvPr/>
            </p:nvGrpSpPr>
            <p:grpSpPr bwMode="auto">
              <a:xfrm rot="19931270" flipH="1">
                <a:off x="2890" y="1440"/>
                <a:ext cx="278" cy="206"/>
                <a:chOff x="4632" y="1107"/>
                <a:chExt cx="384" cy="498"/>
              </a:xfrm>
            </p:grpSpPr>
            <p:sp>
              <p:nvSpPr>
                <p:cNvPr id="27856" name="Freeform 208"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31" name="Group 209"/>
                <p:cNvGrpSpPr>
                  <a:grpSpLocks/>
                </p:cNvGrpSpPr>
                <p:nvPr/>
              </p:nvGrpSpPr>
              <p:grpSpPr bwMode="auto">
                <a:xfrm>
                  <a:off x="4632" y="1187"/>
                  <a:ext cx="304" cy="418"/>
                  <a:chOff x="4632" y="1187"/>
                  <a:chExt cx="304" cy="418"/>
                </a:xfrm>
              </p:grpSpPr>
              <p:sp>
                <p:nvSpPr>
                  <p:cNvPr id="27858" name="Freeform 210"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59" name="Freeform 211"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60" name="Freeform 212"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971" name="Group 213"/>
              <p:cNvGrpSpPr>
                <a:grpSpLocks/>
              </p:cNvGrpSpPr>
              <p:nvPr/>
            </p:nvGrpSpPr>
            <p:grpSpPr bwMode="auto">
              <a:xfrm rot="19931270" flipH="1">
                <a:off x="3168" y="1440"/>
                <a:ext cx="278" cy="206"/>
                <a:chOff x="4632" y="1107"/>
                <a:chExt cx="384" cy="498"/>
              </a:xfrm>
            </p:grpSpPr>
            <p:sp>
              <p:nvSpPr>
                <p:cNvPr id="27862" name="Freeform 214"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978" name="Group 215"/>
                <p:cNvGrpSpPr>
                  <a:grpSpLocks/>
                </p:cNvGrpSpPr>
                <p:nvPr/>
              </p:nvGrpSpPr>
              <p:grpSpPr bwMode="auto">
                <a:xfrm>
                  <a:off x="4632" y="1187"/>
                  <a:ext cx="304" cy="418"/>
                  <a:chOff x="4632" y="1187"/>
                  <a:chExt cx="304" cy="418"/>
                </a:xfrm>
              </p:grpSpPr>
              <p:sp>
                <p:nvSpPr>
                  <p:cNvPr id="27864" name="Freeform 216"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65" name="Freeform 217"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66" name="Freeform 218"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grpSp>
          <p:nvGrpSpPr>
            <p:cNvPr id="27979" name="Group 220"/>
            <p:cNvGrpSpPr>
              <a:grpSpLocks/>
            </p:cNvGrpSpPr>
            <p:nvPr/>
          </p:nvGrpSpPr>
          <p:grpSpPr bwMode="auto">
            <a:xfrm rot="19931270" flipH="1">
              <a:off x="2908" y="3466"/>
              <a:ext cx="219" cy="172"/>
              <a:chOff x="4632" y="1107"/>
              <a:chExt cx="384" cy="498"/>
            </a:xfrm>
          </p:grpSpPr>
          <p:sp>
            <p:nvSpPr>
              <p:cNvPr id="27869" name="Freeform 221"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981" name="Group 222"/>
              <p:cNvGrpSpPr>
                <a:grpSpLocks/>
              </p:cNvGrpSpPr>
              <p:nvPr/>
            </p:nvGrpSpPr>
            <p:grpSpPr bwMode="auto">
              <a:xfrm>
                <a:off x="4632" y="1187"/>
                <a:ext cx="304" cy="418"/>
                <a:chOff x="4632" y="1187"/>
                <a:chExt cx="304" cy="418"/>
              </a:xfrm>
            </p:grpSpPr>
            <p:sp>
              <p:nvSpPr>
                <p:cNvPr id="27871" name="Freeform 223"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72" name="Freeform 224"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73" name="Freeform 225"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983" name="Group 226"/>
            <p:cNvGrpSpPr>
              <a:grpSpLocks/>
            </p:cNvGrpSpPr>
            <p:nvPr/>
          </p:nvGrpSpPr>
          <p:grpSpPr bwMode="auto">
            <a:xfrm rot="19931270" flipH="1">
              <a:off x="3125" y="3476"/>
              <a:ext cx="219" cy="172"/>
              <a:chOff x="4632" y="1107"/>
              <a:chExt cx="384" cy="498"/>
            </a:xfrm>
          </p:grpSpPr>
          <p:sp>
            <p:nvSpPr>
              <p:cNvPr id="27875" name="Freeform 227"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985" name="Group 228"/>
              <p:cNvGrpSpPr>
                <a:grpSpLocks/>
              </p:cNvGrpSpPr>
              <p:nvPr/>
            </p:nvGrpSpPr>
            <p:grpSpPr bwMode="auto">
              <a:xfrm>
                <a:off x="4632" y="1187"/>
                <a:ext cx="304" cy="418"/>
                <a:chOff x="4632" y="1187"/>
                <a:chExt cx="304" cy="418"/>
              </a:xfrm>
            </p:grpSpPr>
            <p:sp>
              <p:nvSpPr>
                <p:cNvPr id="27877" name="Freeform 229"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78" name="Freeform 230"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79" name="Freeform 231"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989" name="Group 232"/>
            <p:cNvGrpSpPr>
              <a:grpSpLocks/>
            </p:cNvGrpSpPr>
            <p:nvPr/>
          </p:nvGrpSpPr>
          <p:grpSpPr bwMode="auto">
            <a:xfrm rot="19931270" flipH="1">
              <a:off x="3352" y="3476"/>
              <a:ext cx="218" cy="172"/>
              <a:chOff x="4632" y="1107"/>
              <a:chExt cx="384" cy="498"/>
            </a:xfrm>
          </p:grpSpPr>
          <p:sp>
            <p:nvSpPr>
              <p:cNvPr id="27881" name="Freeform 233"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991" name="Group 234"/>
              <p:cNvGrpSpPr>
                <a:grpSpLocks/>
              </p:cNvGrpSpPr>
              <p:nvPr/>
            </p:nvGrpSpPr>
            <p:grpSpPr bwMode="auto">
              <a:xfrm>
                <a:off x="4632" y="1187"/>
                <a:ext cx="304" cy="418"/>
                <a:chOff x="4632" y="1187"/>
                <a:chExt cx="304" cy="418"/>
              </a:xfrm>
            </p:grpSpPr>
            <p:sp>
              <p:nvSpPr>
                <p:cNvPr id="27883" name="Freeform 235"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84" name="Freeform 236"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85" name="Freeform 237"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995" name="Group 238"/>
            <p:cNvGrpSpPr>
              <a:grpSpLocks/>
            </p:cNvGrpSpPr>
            <p:nvPr/>
          </p:nvGrpSpPr>
          <p:grpSpPr bwMode="auto">
            <a:xfrm rot="19931270" flipH="1">
              <a:off x="3548" y="3476"/>
              <a:ext cx="219" cy="172"/>
              <a:chOff x="4632" y="1107"/>
              <a:chExt cx="384" cy="498"/>
            </a:xfrm>
          </p:grpSpPr>
          <p:sp>
            <p:nvSpPr>
              <p:cNvPr id="27887" name="Freeform 239"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997" name="Group 240"/>
              <p:cNvGrpSpPr>
                <a:grpSpLocks/>
              </p:cNvGrpSpPr>
              <p:nvPr/>
            </p:nvGrpSpPr>
            <p:grpSpPr bwMode="auto">
              <a:xfrm>
                <a:off x="4632" y="1187"/>
                <a:ext cx="304" cy="418"/>
                <a:chOff x="4632" y="1187"/>
                <a:chExt cx="304" cy="418"/>
              </a:xfrm>
            </p:grpSpPr>
            <p:sp>
              <p:nvSpPr>
                <p:cNvPr id="27889" name="Freeform 241"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90" name="Freeform 242"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91" name="Freeform 243"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001" name="Group 244"/>
            <p:cNvGrpSpPr>
              <a:grpSpLocks/>
            </p:cNvGrpSpPr>
            <p:nvPr/>
          </p:nvGrpSpPr>
          <p:grpSpPr bwMode="auto">
            <a:xfrm rot="19931270" flipH="1">
              <a:off x="3767" y="3476"/>
              <a:ext cx="219" cy="172"/>
              <a:chOff x="4632" y="1107"/>
              <a:chExt cx="384" cy="498"/>
            </a:xfrm>
          </p:grpSpPr>
          <p:sp>
            <p:nvSpPr>
              <p:cNvPr id="27893" name="Freeform 245"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03" name="Group 246"/>
              <p:cNvGrpSpPr>
                <a:grpSpLocks/>
              </p:cNvGrpSpPr>
              <p:nvPr/>
            </p:nvGrpSpPr>
            <p:grpSpPr bwMode="auto">
              <a:xfrm>
                <a:off x="4632" y="1187"/>
                <a:ext cx="304" cy="418"/>
                <a:chOff x="4632" y="1187"/>
                <a:chExt cx="304" cy="418"/>
              </a:xfrm>
            </p:grpSpPr>
            <p:sp>
              <p:nvSpPr>
                <p:cNvPr id="27895" name="Freeform 247"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96" name="Freeform 248"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897" name="Freeform 249"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grpSp>
        <p:nvGrpSpPr>
          <p:cNvPr id="28007" name="Group 286"/>
          <p:cNvGrpSpPr>
            <a:grpSpLocks/>
          </p:cNvGrpSpPr>
          <p:nvPr/>
        </p:nvGrpSpPr>
        <p:grpSpPr bwMode="auto">
          <a:xfrm>
            <a:off x="1265238" y="5075238"/>
            <a:ext cx="1858962" cy="411162"/>
            <a:chOff x="2860" y="3177"/>
            <a:chExt cx="1171" cy="259"/>
          </a:xfrm>
        </p:grpSpPr>
        <p:sp>
          <p:nvSpPr>
            <p:cNvPr id="27935" name="Freeform 287" descr="Пробка"/>
            <p:cNvSpPr>
              <a:spLocks/>
            </p:cNvSpPr>
            <p:nvPr/>
          </p:nvSpPr>
          <p:spPr bwMode="auto">
            <a:xfrm rot="17916995" flipH="1">
              <a:off x="3910" y="3219"/>
              <a:ext cx="82" cy="89"/>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09" name="Group 288"/>
            <p:cNvGrpSpPr>
              <a:grpSpLocks/>
            </p:cNvGrpSpPr>
            <p:nvPr/>
          </p:nvGrpSpPr>
          <p:grpSpPr bwMode="auto">
            <a:xfrm>
              <a:off x="2860" y="3177"/>
              <a:ext cx="1171" cy="259"/>
              <a:chOff x="2860" y="3177"/>
              <a:chExt cx="1171" cy="259"/>
            </a:xfrm>
          </p:grpSpPr>
          <p:sp>
            <p:nvSpPr>
              <p:cNvPr id="27937" name="Freeform 289" descr="Пробка"/>
              <p:cNvSpPr>
                <a:spLocks/>
              </p:cNvSpPr>
              <p:nvPr/>
            </p:nvSpPr>
            <p:spPr bwMode="auto">
              <a:xfrm>
                <a:off x="2860" y="3200"/>
                <a:ext cx="68" cy="82"/>
              </a:xfrm>
              <a:custGeom>
                <a:avLst/>
                <a:gdLst/>
                <a:ahLst/>
                <a:cxnLst>
                  <a:cxn ang="0">
                    <a:pos x="68" y="64"/>
                  </a:cxn>
                  <a:cxn ang="0">
                    <a:pos x="20" y="79"/>
                  </a:cxn>
                  <a:cxn ang="0">
                    <a:pos x="2" y="43"/>
                  </a:cxn>
                  <a:cxn ang="0">
                    <a:pos x="8" y="7"/>
                  </a:cxn>
                  <a:cxn ang="0">
                    <a:pos x="26" y="1"/>
                  </a:cxn>
                </a:cxnLst>
                <a:rect l="0" t="0" r="r" b="b"/>
                <a:pathLst>
                  <a:path w="68" h="82">
                    <a:moveTo>
                      <a:pt x="68" y="64"/>
                    </a:moveTo>
                    <a:cubicBezTo>
                      <a:pt x="60" y="66"/>
                      <a:pt x="31" y="82"/>
                      <a:pt x="20" y="79"/>
                    </a:cubicBezTo>
                    <a:cubicBezTo>
                      <a:pt x="9" y="76"/>
                      <a:pt x="4" y="55"/>
                      <a:pt x="2" y="43"/>
                    </a:cubicBezTo>
                    <a:cubicBezTo>
                      <a:pt x="0" y="31"/>
                      <a:pt x="4" y="14"/>
                      <a:pt x="8" y="7"/>
                    </a:cubicBezTo>
                    <a:cubicBezTo>
                      <a:pt x="12" y="0"/>
                      <a:pt x="22" y="2"/>
                      <a:pt x="26" y="1"/>
                    </a:cubicBezTo>
                  </a:path>
                </a:pathLst>
              </a:custGeom>
              <a:blipFill dpi="0" rotWithShape="1">
                <a:blip r:embed="rId3" cstate="print"/>
                <a:srcRect/>
                <a:tile tx="0" ty="0" sx="100000" sy="100000" flip="none" algn="tl"/>
              </a:blipFill>
              <a:ln w="9525">
                <a:solidFill>
                  <a:schemeClr val="tx1"/>
                </a:solidFill>
                <a:round/>
                <a:headEnd/>
                <a:tailEnd/>
              </a:ln>
              <a:effectLst/>
            </p:spPr>
            <p:txBody>
              <a:bodyPr/>
              <a:lstStyle/>
              <a:p>
                <a:endParaRPr lang="ru-RU"/>
              </a:p>
            </p:txBody>
          </p:sp>
          <p:grpSp>
            <p:nvGrpSpPr>
              <p:cNvPr id="28016" name="Group 290"/>
              <p:cNvGrpSpPr>
                <a:grpSpLocks/>
              </p:cNvGrpSpPr>
              <p:nvPr/>
            </p:nvGrpSpPr>
            <p:grpSpPr bwMode="auto">
              <a:xfrm rot="21049001" flipH="1">
                <a:off x="2880" y="3216"/>
                <a:ext cx="219" cy="172"/>
                <a:chOff x="4632" y="1107"/>
                <a:chExt cx="384" cy="498"/>
              </a:xfrm>
            </p:grpSpPr>
            <p:sp>
              <p:nvSpPr>
                <p:cNvPr id="27939" name="Freeform 291"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18" name="Group 292"/>
                <p:cNvGrpSpPr>
                  <a:grpSpLocks/>
                </p:cNvGrpSpPr>
                <p:nvPr/>
              </p:nvGrpSpPr>
              <p:grpSpPr bwMode="auto">
                <a:xfrm>
                  <a:off x="4632" y="1187"/>
                  <a:ext cx="304" cy="418"/>
                  <a:chOff x="4632" y="1187"/>
                  <a:chExt cx="304" cy="418"/>
                </a:xfrm>
              </p:grpSpPr>
              <p:sp>
                <p:nvSpPr>
                  <p:cNvPr id="27941" name="Freeform 293"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42" name="Freeform 294"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43" name="Freeform 295"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019" name="Group 296"/>
              <p:cNvGrpSpPr>
                <a:grpSpLocks/>
              </p:cNvGrpSpPr>
              <p:nvPr/>
            </p:nvGrpSpPr>
            <p:grpSpPr bwMode="auto">
              <a:xfrm rot="19931270" flipH="1">
                <a:off x="3072" y="3264"/>
                <a:ext cx="219" cy="172"/>
                <a:chOff x="4632" y="1107"/>
                <a:chExt cx="384" cy="498"/>
              </a:xfrm>
            </p:grpSpPr>
            <p:sp>
              <p:nvSpPr>
                <p:cNvPr id="27945" name="Freeform 297"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20" name="Group 298"/>
                <p:cNvGrpSpPr>
                  <a:grpSpLocks/>
                </p:cNvGrpSpPr>
                <p:nvPr/>
              </p:nvGrpSpPr>
              <p:grpSpPr bwMode="auto">
                <a:xfrm>
                  <a:off x="4632" y="1187"/>
                  <a:ext cx="304" cy="418"/>
                  <a:chOff x="4632" y="1187"/>
                  <a:chExt cx="304" cy="418"/>
                </a:xfrm>
              </p:grpSpPr>
              <p:sp>
                <p:nvSpPr>
                  <p:cNvPr id="27947" name="Freeform 299"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48" name="Freeform 300"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49" name="Freeform 301"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021" name="Group 302"/>
              <p:cNvGrpSpPr>
                <a:grpSpLocks/>
              </p:cNvGrpSpPr>
              <p:nvPr/>
            </p:nvGrpSpPr>
            <p:grpSpPr bwMode="auto">
              <a:xfrm rot="19531103" flipH="1">
                <a:off x="3286" y="3264"/>
                <a:ext cx="218" cy="172"/>
                <a:chOff x="4632" y="1107"/>
                <a:chExt cx="384" cy="498"/>
              </a:xfrm>
            </p:grpSpPr>
            <p:sp>
              <p:nvSpPr>
                <p:cNvPr id="27951" name="Freeform 303"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22" name="Group 304"/>
                <p:cNvGrpSpPr>
                  <a:grpSpLocks/>
                </p:cNvGrpSpPr>
                <p:nvPr/>
              </p:nvGrpSpPr>
              <p:grpSpPr bwMode="auto">
                <a:xfrm>
                  <a:off x="4632" y="1187"/>
                  <a:ext cx="304" cy="418"/>
                  <a:chOff x="4632" y="1187"/>
                  <a:chExt cx="304" cy="418"/>
                </a:xfrm>
              </p:grpSpPr>
              <p:sp>
                <p:nvSpPr>
                  <p:cNvPr id="27953" name="Freeform 305"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54" name="Freeform 306"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55" name="Freeform 307"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023" name="Group 308"/>
              <p:cNvGrpSpPr>
                <a:grpSpLocks/>
              </p:cNvGrpSpPr>
              <p:nvPr/>
            </p:nvGrpSpPr>
            <p:grpSpPr bwMode="auto">
              <a:xfrm rot="19458447" flipH="1">
                <a:off x="3504" y="3264"/>
                <a:ext cx="219" cy="172"/>
                <a:chOff x="4632" y="1107"/>
                <a:chExt cx="384" cy="498"/>
              </a:xfrm>
            </p:grpSpPr>
            <p:sp>
              <p:nvSpPr>
                <p:cNvPr id="27957" name="Freeform 309"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24" name="Group 310"/>
                <p:cNvGrpSpPr>
                  <a:grpSpLocks/>
                </p:cNvGrpSpPr>
                <p:nvPr/>
              </p:nvGrpSpPr>
              <p:grpSpPr bwMode="auto">
                <a:xfrm>
                  <a:off x="4632" y="1187"/>
                  <a:ext cx="304" cy="418"/>
                  <a:chOff x="4632" y="1187"/>
                  <a:chExt cx="304" cy="418"/>
                </a:xfrm>
              </p:grpSpPr>
              <p:sp>
                <p:nvSpPr>
                  <p:cNvPr id="27959" name="Freeform 311"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60" name="Freeform 312"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61" name="Freeform 313"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8025" name="Group 314"/>
              <p:cNvGrpSpPr>
                <a:grpSpLocks/>
              </p:cNvGrpSpPr>
              <p:nvPr/>
            </p:nvGrpSpPr>
            <p:grpSpPr bwMode="auto">
              <a:xfrm rot="18927643" flipH="1">
                <a:off x="3696" y="3236"/>
                <a:ext cx="219" cy="172"/>
                <a:chOff x="4632" y="1107"/>
                <a:chExt cx="384" cy="498"/>
              </a:xfrm>
            </p:grpSpPr>
            <p:sp>
              <p:nvSpPr>
                <p:cNvPr id="27963" name="Freeform 315"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26" name="Group 316"/>
                <p:cNvGrpSpPr>
                  <a:grpSpLocks/>
                </p:cNvGrpSpPr>
                <p:nvPr/>
              </p:nvGrpSpPr>
              <p:grpSpPr bwMode="auto">
                <a:xfrm>
                  <a:off x="4632" y="1187"/>
                  <a:ext cx="304" cy="418"/>
                  <a:chOff x="4632" y="1187"/>
                  <a:chExt cx="304" cy="418"/>
                </a:xfrm>
              </p:grpSpPr>
              <p:sp>
                <p:nvSpPr>
                  <p:cNvPr id="27965" name="Freeform 317"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66" name="Freeform 318"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67" name="Freeform 319"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sp>
            <p:nvSpPr>
              <p:cNvPr id="27968" name="Freeform 320" descr="Пробка"/>
              <p:cNvSpPr>
                <a:spLocks/>
              </p:cNvSpPr>
              <p:nvPr/>
            </p:nvSpPr>
            <p:spPr bwMode="auto">
              <a:xfrm rot="17916995" flipH="1">
                <a:off x="3863" y="3246"/>
                <a:ext cx="82" cy="89"/>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69" name="Freeform 321" descr="Пробка"/>
              <p:cNvSpPr>
                <a:spLocks/>
              </p:cNvSpPr>
              <p:nvPr/>
            </p:nvSpPr>
            <p:spPr bwMode="auto">
              <a:xfrm>
                <a:off x="3944" y="3218"/>
                <a:ext cx="87" cy="43"/>
              </a:xfrm>
              <a:custGeom>
                <a:avLst/>
                <a:gdLst/>
                <a:ahLst/>
                <a:cxnLst>
                  <a:cxn ang="0">
                    <a:pos x="0" y="35"/>
                  </a:cxn>
                  <a:cxn ang="0">
                    <a:pos x="14" y="5"/>
                  </a:cxn>
                  <a:cxn ang="0">
                    <a:pos x="41" y="6"/>
                  </a:cxn>
                  <a:cxn ang="0">
                    <a:pos x="57" y="33"/>
                  </a:cxn>
                  <a:cxn ang="0">
                    <a:pos x="67" y="43"/>
                  </a:cxn>
                  <a:cxn ang="0">
                    <a:pos x="85" y="31"/>
                  </a:cxn>
                  <a:cxn ang="0">
                    <a:pos x="79" y="1"/>
                  </a:cxn>
                </a:cxnLst>
                <a:rect l="0" t="0" r="r" b="b"/>
                <a:pathLst>
                  <a:path w="87" h="43">
                    <a:moveTo>
                      <a:pt x="0" y="35"/>
                    </a:moveTo>
                    <a:cubicBezTo>
                      <a:pt x="4" y="23"/>
                      <a:pt x="7" y="10"/>
                      <a:pt x="14" y="5"/>
                    </a:cubicBezTo>
                    <a:cubicBezTo>
                      <a:pt x="20" y="0"/>
                      <a:pt x="33" y="1"/>
                      <a:pt x="41" y="6"/>
                    </a:cubicBezTo>
                    <a:cubicBezTo>
                      <a:pt x="48" y="10"/>
                      <a:pt x="53" y="27"/>
                      <a:pt x="57" y="33"/>
                    </a:cubicBezTo>
                    <a:cubicBezTo>
                      <a:pt x="61" y="39"/>
                      <a:pt x="62" y="43"/>
                      <a:pt x="67" y="43"/>
                    </a:cubicBezTo>
                    <a:cubicBezTo>
                      <a:pt x="72" y="43"/>
                      <a:pt x="83" y="38"/>
                      <a:pt x="85" y="31"/>
                    </a:cubicBezTo>
                    <a:cubicBezTo>
                      <a:pt x="87" y="24"/>
                      <a:pt x="80" y="7"/>
                      <a:pt x="79" y="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70" name="Freeform 322" descr="Пробка"/>
              <p:cNvSpPr>
                <a:spLocks/>
              </p:cNvSpPr>
              <p:nvPr/>
            </p:nvSpPr>
            <p:spPr bwMode="auto">
              <a:xfrm>
                <a:off x="3942" y="3177"/>
                <a:ext cx="86" cy="125"/>
              </a:xfrm>
              <a:custGeom>
                <a:avLst/>
                <a:gdLst/>
                <a:ahLst/>
                <a:cxnLst>
                  <a:cxn ang="0">
                    <a:pos x="45" y="0"/>
                  </a:cxn>
                  <a:cxn ang="0">
                    <a:pos x="81" y="18"/>
                  </a:cxn>
                  <a:cxn ang="0">
                    <a:pos x="75" y="42"/>
                  </a:cxn>
                  <a:cxn ang="0">
                    <a:pos x="23" y="76"/>
                  </a:cxn>
                  <a:cxn ang="0">
                    <a:pos x="39" y="54"/>
                  </a:cxn>
                  <a:cxn ang="0">
                    <a:pos x="4" y="96"/>
                  </a:cxn>
                  <a:cxn ang="0">
                    <a:pos x="16" y="121"/>
                  </a:cxn>
                  <a:cxn ang="0">
                    <a:pos x="39" y="120"/>
                  </a:cxn>
                </a:cxnLst>
                <a:rect l="0" t="0" r="r" b="b"/>
                <a:pathLst>
                  <a:path w="86" h="125">
                    <a:moveTo>
                      <a:pt x="45" y="0"/>
                    </a:moveTo>
                    <a:cubicBezTo>
                      <a:pt x="51" y="3"/>
                      <a:pt x="76" y="11"/>
                      <a:pt x="81" y="18"/>
                    </a:cubicBezTo>
                    <a:cubicBezTo>
                      <a:pt x="86" y="25"/>
                      <a:pt x="85" y="32"/>
                      <a:pt x="75" y="42"/>
                    </a:cubicBezTo>
                    <a:cubicBezTo>
                      <a:pt x="65" y="52"/>
                      <a:pt x="29" y="74"/>
                      <a:pt x="23" y="76"/>
                    </a:cubicBezTo>
                    <a:cubicBezTo>
                      <a:pt x="17" y="78"/>
                      <a:pt x="42" y="51"/>
                      <a:pt x="39" y="54"/>
                    </a:cubicBezTo>
                    <a:cubicBezTo>
                      <a:pt x="36" y="57"/>
                      <a:pt x="8" y="85"/>
                      <a:pt x="4" y="96"/>
                    </a:cubicBezTo>
                    <a:cubicBezTo>
                      <a:pt x="0" y="107"/>
                      <a:pt x="10" y="117"/>
                      <a:pt x="16" y="121"/>
                    </a:cubicBezTo>
                    <a:cubicBezTo>
                      <a:pt x="22" y="125"/>
                      <a:pt x="34" y="120"/>
                      <a:pt x="39" y="120"/>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sp>
        <p:nvSpPr>
          <p:cNvPr id="27976" name="Freeform 328"/>
          <p:cNvSpPr>
            <a:spLocks/>
          </p:cNvSpPr>
          <p:nvPr/>
        </p:nvSpPr>
        <p:spPr bwMode="auto">
          <a:xfrm>
            <a:off x="4505325" y="4313238"/>
            <a:ext cx="1751013" cy="346075"/>
          </a:xfrm>
          <a:custGeom>
            <a:avLst/>
            <a:gdLst/>
            <a:ahLst/>
            <a:cxnLst>
              <a:cxn ang="0">
                <a:pos x="1028" y="55"/>
              </a:cxn>
              <a:cxn ang="0">
                <a:pos x="1096" y="103"/>
              </a:cxn>
              <a:cxn ang="0">
                <a:pos x="1068" y="139"/>
              </a:cxn>
              <a:cxn ang="0">
                <a:pos x="1032" y="159"/>
              </a:cxn>
              <a:cxn ang="0">
                <a:pos x="924" y="187"/>
              </a:cxn>
              <a:cxn ang="0">
                <a:pos x="852" y="199"/>
              </a:cxn>
              <a:cxn ang="0">
                <a:pos x="716" y="215"/>
              </a:cxn>
              <a:cxn ang="0">
                <a:pos x="492" y="215"/>
              </a:cxn>
              <a:cxn ang="0">
                <a:pos x="268" y="199"/>
              </a:cxn>
              <a:cxn ang="0">
                <a:pos x="104" y="171"/>
              </a:cxn>
              <a:cxn ang="0">
                <a:pos x="8" y="115"/>
              </a:cxn>
              <a:cxn ang="0">
                <a:pos x="56" y="67"/>
              </a:cxn>
              <a:cxn ang="0">
                <a:pos x="164" y="35"/>
              </a:cxn>
              <a:cxn ang="0">
                <a:pos x="260" y="19"/>
              </a:cxn>
              <a:cxn ang="0">
                <a:pos x="356" y="11"/>
              </a:cxn>
              <a:cxn ang="0">
                <a:pos x="504" y="3"/>
              </a:cxn>
              <a:cxn ang="0">
                <a:pos x="644" y="3"/>
              </a:cxn>
              <a:cxn ang="0">
                <a:pos x="864" y="23"/>
              </a:cxn>
              <a:cxn ang="0">
                <a:pos x="1028" y="55"/>
              </a:cxn>
            </a:cxnLst>
            <a:rect l="0" t="0" r="r" b="b"/>
            <a:pathLst>
              <a:path w="1103" h="218">
                <a:moveTo>
                  <a:pt x="1028" y="55"/>
                </a:moveTo>
                <a:cubicBezTo>
                  <a:pt x="1067" y="68"/>
                  <a:pt x="1089" y="89"/>
                  <a:pt x="1096" y="103"/>
                </a:cubicBezTo>
                <a:cubicBezTo>
                  <a:pt x="1103" y="117"/>
                  <a:pt x="1079" y="130"/>
                  <a:pt x="1068" y="139"/>
                </a:cubicBezTo>
                <a:cubicBezTo>
                  <a:pt x="1057" y="148"/>
                  <a:pt x="1056" y="151"/>
                  <a:pt x="1032" y="159"/>
                </a:cubicBezTo>
                <a:cubicBezTo>
                  <a:pt x="1008" y="167"/>
                  <a:pt x="954" y="180"/>
                  <a:pt x="924" y="187"/>
                </a:cubicBezTo>
                <a:cubicBezTo>
                  <a:pt x="894" y="194"/>
                  <a:pt x="887" y="194"/>
                  <a:pt x="852" y="199"/>
                </a:cubicBezTo>
                <a:cubicBezTo>
                  <a:pt x="817" y="204"/>
                  <a:pt x="776" y="212"/>
                  <a:pt x="716" y="215"/>
                </a:cubicBezTo>
                <a:cubicBezTo>
                  <a:pt x="656" y="218"/>
                  <a:pt x="567" y="218"/>
                  <a:pt x="492" y="215"/>
                </a:cubicBezTo>
                <a:cubicBezTo>
                  <a:pt x="417" y="212"/>
                  <a:pt x="333" y="206"/>
                  <a:pt x="268" y="199"/>
                </a:cubicBezTo>
                <a:cubicBezTo>
                  <a:pt x="203" y="192"/>
                  <a:pt x="147" y="185"/>
                  <a:pt x="104" y="171"/>
                </a:cubicBezTo>
                <a:cubicBezTo>
                  <a:pt x="61" y="157"/>
                  <a:pt x="16" y="132"/>
                  <a:pt x="8" y="115"/>
                </a:cubicBezTo>
                <a:cubicBezTo>
                  <a:pt x="0" y="98"/>
                  <a:pt x="30" y="80"/>
                  <a:pt x="56" y="67"/>
                </a:cubicBezTo>
                <a:cubicBezTo>
                  <a:pt x="82" y="54"/>
                  <a:pt x="130" y="43"/>
                  <a:pt x="164" y="35"/>
                </a:cubicBezTo>
                <a:cubicBezTo>
                  <a:pt x="198" y="27"/>
                  <a:pt x="228" y="23"/>
                  <a:pt x="260" y="19"/>
                </a:cubicBezTo>
                <a:cubicBezTo>
                  <a:pt x="292" y="15"/>
                  <a:pt x="315" y="14"/>
                  <a:pt x="356" y="11"/>
                </a:cubicBezTo>
                <a:cubicBezTo>
                  <a:pt x="397" y="8"/>
                  <a:pt x="456" y="4"/>
                  <a:pt x="504" y="3"/>
                </a:cubicBezTo>
                <a:cubicBezTo>
                  <a:pt x="552" y="2"/>
                  <a:pt x="584" y="0"/>
                  <a:pt x="644" y="3"/>
                </a:cubicBezTo>
                <a:cubicBezTo>
                  <a:pt x="704" y="6"/>
                  <a:pt x="800" y="14"/>
                  <a:pt x="864" y="23"/>
                </a:cubicBezTo>
                <a:cubicBezTo>
                  <a:pt x="928" y="32"/>
                  <a:pt x="989" y="42"/>
                  <a:pt x="1028" y="55"/>
                </a:cubicBezTo>
                <a:close/>
              </a:path>
            </a:pathLst>
          </a:custGeom>
          <a:noFill/>
          <a:ln w="38100" cmpd="sng">
            <a:solidFill>
              <a:schemeClr val="tx1"/>
            </a:solidFill>
            <a:round/>
            <a:headEnd/>
            <a:tailEnd/>
          </a:ln>
          <a:effectLst/>
        </p:spPr>
        <p:txBody>
          <a:bodyPr/>
          <a:lstStyle/>
          <a:p>
            <a:endParaRPr lang="ru-RU"/>
          </a:p>
        </p:txBody>
      </p:sp>
      <p:grpSp>
        <p:nvGrpSpPr>
          <p:cNvPr id="28027" name="Group 323"/>
          <p:cNvGrpSpPr>
            <a:grpSpLocks/>
          </p:cNvGrpSpPr>
          <p:nvPr/>
        </p:nvGrpSpPr>
        <p:grpSpPr bwMode="auto">
          <a:xfrm rot="17821178" flipH="1">
            <a:off x="4514057" y="1658143"/>
            <a:ext cx="1352550" cy="3065463"/>
            <a:chOff x="3797" y="754"/>
            <a:chExt cx="852" cy="1931"/>
          </a:xfrm>
        </p:grpSpPr>
        <p:sp>
          <p:nvSpPr>
            <p:cNvPr id="27972" name="Freeform 324"/>
            <p:cNvSpPr>
              <a:spLocks/>
            </p:cNvSpPr>
            <p:nvPr/>
          </p:nvSpPr>
          <p:spPr bwMode="auto">
            <a:xfrm rot="78698">
              <a:off x="3797" y="754"/>
              <a:ext cx="852" cy="1909"/>
            </a:xfrm>
            <a:custGeom>
              <a:avLst/>
              <a:gdLst/>
              <a:ahLst/>
              <a:cxnLst>
                <a:cxn ang="0">
                  <a:pos x="0" y="90"/>
                </a:cxn>
                <a:cxn ang="0">
                  <a:pos x="227" y="0"/>
                </a:cxn>
                <a:cxn ang="0">
                  <a:pos x="1179" y="2540"/>
                </a:cxn>
                <a:cxn ang="0">
                  <a:pos x="1252" y="3125"/>
                </a:cxn>
                <a:cxn ang="0">
                  <a:pos x="952" y="2630"/>
                </a:cxn>
                <a:cxn ang="0">
                  <a:pos x="0" y="90"/>
                </a:cxn>
              </a:cxnLst>
              <a:rect l="0" t="0" r="r" b="b"/>
              <a:pathLst>
                <a:path w="1252" h="3125">
                  <a:moveTo>
                    <a:pt x="0" y="90"/>
                  </a:moveTo>
                  <a:lnTo>
                    <a:pt x="227" y="0"/>
                  </a:lnTo>
                  <a:lnTo>
                    <a:pt x="1179" y="2540"/>
                  </a:lnTo>
                  <a:lnTo>
                    <a:pt x="1252" y="3125"/>
                  </a:lnTo>
                  <a:lnTo>
                    <a:pt x="952" y="2630"/>
                  </a:lnTo>
                  <a:lnTo>
                    <a:pt x="0" y="90"/>
                  </a:lnTo>
                  <a:close/>
                </a:path>
              </a:pathLst>
            </a:custGeom>
            <a:solidFill>
              <a:srgbClr val="FF0000"/>
            </a:solidFill>
            <a:ln w="9525">
              <a:solidFill>
                <a:schemeClr val="tx1"/>
              </a:solidFill>
              <a:round/>
              <a:headEnd/>
              <a:tailEnd/>
            </a:ln>
            <a:effectLst/>
          </p:spPr>
          <p:txBody>
            <a:bodyPr/>
            <a:lstStyle/>
            <a:p>
              <a:endParaRPr lang="ru-RU"/>
            </a:p>
          </p:txBody>
        </p:sp>
        <p:sp>
          <p:nvSpPr>
            <p:cNvPr id="27973" name="Freeform 325"/>
            <p:cNvSpPr>
              <a:spLocks/>
            </p:cNvSpPr>
            <p:nvPr/>
          </p:nvSpPr>
          <p:spPr bwMode="auto">
            <a:xfrm rot="78698">
              <a:off x="4428" y="2314"/>
              <a:ext cx="215" cy="371"/>
            </a:xfrm>
            <a:custGeom>
              <a:avLst/>
              <a:gdLst/>
              <a:ahLst/>
              <a:cxnLst>
                <a:cxn ang="0">
                  <a:pos x="316" y="608"/>
                </a:cxn>
                <a:cxn ang="0">
                  <a:pos x="227" y="0"/>
                </a:cxn>
                <a:cxn ang="0">
                  <a:pos x="0" y="90"/>
                </a:cxn>
                <a:cxn ang="0">
                  <a:pos x="316" y="608"/>
                </a:cxn>
              </a:cxnLst>
              <a:rect l="0" t="0" r="r" b="b"/>
              <a:pathLst>
                <a:path w="316" h="608">
                  <a:moveTo>
                    <a:pt x="316" y="608"/>
                  </a:moveTo>
                  <a:lnTo>
                    <a:pt x="227" y="0"/>
                  </a:lnTo>
                  <a:lnTo>
                    <a:pt x="0" y="90"/>
                  </a:lnTo>
                  <a:lnTo>
                    <a:pt x="316" y="608"/>
                  </a:lnTo>
                  <a:close/>
                </a:path>
              </a:pathLst>
            </a:custGeom>
            <a:gradFill rotWithShape="1">
              <a:gsLst>
                <a:gs pos="0">
                  <a:schemeClr val="bg1"/>
                </a:gs>
                <a:gs pos="50000">
                  <a:srgbClr val="FF9900"/>
                </a:gs>
                <a:gs pos="100000">
                  <a:schemeClr val="bg1"/>
                </a:gs>
              </a:gsLst>
              <a:lin ang="2700000" scaled="1"/>
            </a:gradFill>
            <a:ln w="9525">
              <a:solidFill>
                <a:srgbClr val="0000FF"/>
              </a:solidFill>
              <a:round/>
              <a:headEnd/>
              <a:tailEnd/>
            </a:ln>
            <a:effectLst/>
          </p:spPr>
          <p:txBody>
            <a:bodyPr/>
            <a:lstStyle/>
            <a:p>
              <a:endParaRPr lang="ru-RU"/>
            </a:p>
          </p:txBody>
        </p:sp>
        <p:sp>
          <p:nvSpPr>
            <p:cNvPr id="27974" name="Freeform 326"/>
            <p:cNvSpPr>
              <a:spLocks/>
            </p:cNvSpPr>
            <p:nvPr/>
          </p:nvSpPr>
          <p:spPr bwMode="auto">
            <a:xfrm rot="78698">
              <a:off x="4554" y="2536"/>
              <a:ext cx="82" cy="141"/>
            </a:xfrm>
            <a:custGeom>
              <a:avLst/>
              <a:gdLst/>
              <a:ahLst/>
              <a:cxnLst>
                <a:cxn ang="0">
                  <a:pos x="85" y="0"/>
                </a:cxn>
                <a:cxn ang="0">
                  <a:pos x="0" y="25"/>
                </a:cxn>
                <a:cxn ang="0">
                  <a:pos x="121" y="230"/>
                </a:cxn>
                <a:cxn ang="0">
                  <a:pos x="85" y="0"/>
                </a:cxn>
              </a:cxnLst>
              <a:rect l="0" t="0" r="r" b="b"/>
              <a:pathLst>
                <a:path w="121" h="230">
                  <a:moveTo>
                    <a:pt x="85" y="0"/>
                  </a:moveTo>
                  <a:lnTo>
                    <a:pt x="0" y="25"/>
                  </a:lnTo>
                  <a:lnTo>
                    <a:pt x="121" y="230"/>
                  </a:lnTo>
                  <a:lnTo>
                    <a:pt x="85" y="0"/>
                  </a:lnTo>
                  <a:close/>
                </a:path>
              </a:pathLst>
            </a:custGeom>
            <a:solidFill>
              <a:srgbClr val="000000"/>
            </a:solidFill>
            <a:ln w="9525">
              <a:solidFill>
                <a:schemeClr val="tx1"/>
              </a:solidFill>
              <a:round/>
              <a:headEnd/>
              <a:tailEnd/>
            </a:ln>
            <a:effectLst/>
          </p:spPr>
          <p:txBody>
            <a:bodyPr/>
            <a:lstStyle/>
            <a:p>
              <a:endParaRPr lang="ru-RU"/>
            </a:p>
          </p:txBody>
        </p:sp>
        <p:sp>
          <p:nvSpPr>
            <p:cNvPr id="27975" name="Freeform 327"/>
            <p:cNvSpPr>
              <a:spLocks/>
            </p:cNvSpPr>
            <p:nvPr/>
          </p:nvSpPr>
          <p:spPr bwMode="auto">
            <a:xfrm rot="78698">
              <a:off x="3866" y="765"/>
              <a:ext cx="744" cy="1595"/>
            </a:xfrm>
            <a:custGeom>
              <a:avLst/>
              <a:gdLst/>
              <a:ahLst/>
              <a:cxnLst>
                <a:cxn ang="0">
                  <a:pos x="867" y="2612"/>
                </a:cxn>
                <a:cxn ang="0">
                  <a:pos x="1094" y="2522"/>
                </a:cxn>
                <a:cxn ang="0">
                  <a:pos x="1016" y="2554"/>
                </a:cxn>
                <a:cxn ang="0">
                  <a:pos x="84" y="0"/>
                </a:cxn>
                <a:cxn ang="0">
                  <a:pos x="0" y="30"/>
                </a:cxn>
                <a:cxn ang="0">
                  <a:pos x="940" y="2584"/>
                </a:cxn>
              </a:cxnLst>
              <a:rect l="0" t="0" r="r" b="b"/>
              <a:pathLst>
                <a:path w="1094" h="2612">
                  <a:moveTo>
                    <a:pt x="867" y="2612"/>
                  </a:moveTo>
                  <a:lnTo>
                    <a:pt x="1094" y="2522"/>
                  </a:lnTo>
                  <a:lnTo>
                    <a:pt x="1016" y="2554"/>
                  </a:lnTo>
                  <a:lnTo>
                    <a:pt x="84" y="0"/>
                  </a:lnTo>
                  <a:lnTo>
                    <a:pt x="0" y="30"/>
                  </a:lnTo>
                  <a:lnTo>
                    <a:pt x="940" y="2584"/>
                  </a:lnTo>
                </a:path>
              </a:pathLst>
            </a:custGeom>
            <a:solidFill>
              <a:srgbClr val="FF0000"/>
            </a:solidFill>
            <a:ln w="9525">
              <a:solidFill>
                <a:schemeClr val="tx1"/>
              </a:solidFill>
              <a:round/>
              <a:headEnd/>
              <a:tailEnd/>
            </a:ln>
            <a:effectLst/>
          </p:spPr>
          <p:txBody>
            <a:bodyPr/>
            <a:lstStyle/>
            <a:p>
              <a:endParaRPr lang="ru-RU"/>
            </a:p>
          </p:txBody>
        </p:sp>
      </p:grpSp>
      <p:sp>
        <p:nvSpPr>
          <p:cNvPr id="27977" name="Oval 329"/>
          <p:cNvSpPr>
            <a:spLocks noChangeArrowheads="1"/>
          </p:cNvSpPr>
          <p:nvPr/>
        </p:nvSpPr>
        <p:spPr bwMode="auto">
          <a:xfrm>
            <a:off x="4495800" y="3048000"/>
            <a:ext cx="1676400" cy="1676400"/>
          </a:xfrm>
          <a:prstGeom prst="ellipse">
            <a:avLst/>
          </a:prstGeom>
          <a:noFill/>
          <a:ln w="28575">
            <a:solidFill>
              <a:schemeClr val="tx1"/>
            </a:solidFill>
            <a:round/>
            <a:headEnd/>
            <a:tailEnd/>
          </a:ln>
          <a:effectLst/>
        </p:spPr>
        <p:txBody>
          <a:bodyPr wrap="none" anchor="ctr"/>
          <a:lstStyle/>
          <a:p>
            <a:endParaRPr lang="ru-RU"/>
          </a:p>
        </p:txBody>
      </p:sp>
      <p:grpSp>
        <p:nvGrpSpPr>
          <p:cNvPr id="28028" name="Group 331"/>
          <p:cNvGrpSpPr>
            <a:grpSpLocks/>
          </p:cNvGrpSpPr>
          <p:nvPr/>
        </p:nvGrpSpPr>
        <p:grpSpPr bwMode="auto">
          <a:xfrm flipV="1">
            <a:off x="1265238" y="4846638"/>
            <a:ext cx="1858962" cy="411162"/>
            <a:chOff x="2860" y="3177"/>
            <a:chExt cx="1171" cy="259"/>
          </a:xfrm>
        </p:grpSpPr>
        <p:sp>
          <p:nvSpPr>
            <p:cNvPr id="27980" name="Freeform 332" descr="Пробка"/>
            <p:cNvSpPr>
              <a:spLocks/>
            </p:cNvSpPr>
            <p:nvPr/>
          </p:nvSpPr>
          <p:spPr bwMode="auto">
            <a:xfrm rot="17916995" flipH="1">
              <a:off x="3910" y="3219"/>
              <a:ext cx="82" cy="89"/>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29" name="Group 333"/>
            <p:cNvGrpSpPr>
              <a:grpSpLocks/>
            </p:cNvGrpSpPr>
            <p:nvPr/>
          </p:nvGrpSpPr>
          <p:grpSpPr bwMode="auto">
            <a:xfrm>
              <a:off x="2860" y="3177"/>
              <a:ext cx="1171" cy="259"/>
              <a:chOff x="2860" y="3177"/>
              <a:chExt cx="1171" cy="259"/>
            </a:xfrm>
          </p:grpSpPr>
          <p:sp>
            <p:nvSpPr>
              <p:cNvPr id="27982" name="Freeform 334" descr="Пробка"/>
              <p:cNvSpPr>
                <a:spLocks/>
              </p:cNvSpPr>
              <p:nvPr/>
            </p:nvSpPr>
            <p:spPr bwMode="auto">
              <a:xfrm>
                <a:off x="2860" y="3200"/>
                <a:ext cx="68" cy="82"/>
              </a:xfrm>
              <a:custGeom>
                <a:avLst/>
                <a:gdLst/>
                <a:ahLst/>
                <a:cxnLst>
                  <a:cxn ang="0">
                    <a:pos x="68" y="64"/>
                  </a:cxn>
                  <a:cxn ang="0">
                    <a:pos x="20" y="79"/>
                  </a:cxn>
                  <a:cxn ang="0">
                    <a:pos x="2" y="43"/>
                  </a:cxn>
                  <a:cxn ang="0">
                    <a:pos x="8" y="7"/>
                  </a:cxn>
                  <a:cxn ang="0">
                    <a:pos x="26" y="1"/>
                  </a:cxn>
                </a:cxnLst>
                <a:rect l="0" t="0" r="r" b="b"/>
                <a:pathLst>
                  <a:path w="68" h="82">
                    <a:moveTo>
                      <a:pt x="68" y="64"/>
                    </a:moveTo>
                    <a:cubicBezTo>
                      <a:pt x="60" y="66"/>
                      <a:pt x="31" y="82"/>
                      <a:pt x="20" y="79"/>
                    </a:cubicBezTo>
                    <a:cubicBezTo>
                      <a:pt x="9" y="76"/>
                      <a:pt x="4" y="55"/>
                      <a:pt x="2" y="43"/>
                    </a:cubicBezTo>
                    <a:cubicBezTo>
                      <a:pt x="0" y="31"/>
                      <a:pt x="4" y="14"/>
                      <a:pt x="8" y="7"/>
                    </a:cubicBezTo>
                    <a:cubicBezTo>
                      <a:pt x="12" y="0"/>
                      <a:pt x="22" y="2"/>
                      <a:pt x="26" y="1"/>
                    </a:cubicBezTo>
                  </a:path>
                </a:pathLst>
              </a:custGeom>
              <a:blipFill dpi="0" rotWithShape="1">
                <a:blip r:embed="rId3" cstate="print"/>
                <a:srcRect/>
                <a:tile tx="0" ty="0" sx="100000" sy="100000" flip="none" algn="tl"/>
              </a:blipFill>
              <a:ln w="9525">
                <a:solidFill>
                  <a:schemeClr val="tx1"/>
                </a:solidFill>
                <a:round/>
                <a:headEnd/>
                <a:tailEnd/>
              </a:ln>
              <a:effectLst/>
            </p:spPr>
            <p:txBody>
              <a:bodyPr/>
              <a:lstStyle/>
              <a:p>
                <a:endParaRPr lang="ru-RU"/>
              </a:p>
            </p:txBody>
          </p:sp>
          <p:grpSp>
            <p:nvGrpSpPr>
              <p:cNvPr id="28030" name="Group 335"/>
              <p:cNvGrpSpPr>
                <a:grpSpLocks/>
              </p:cNvGrpSpPr>
              <p:nvPr/>
            </p:nvGrpSpPr>
            <p:grpSpPr bwMode="auto">
              <a:xfrm rot="21049001" flipH="1">
                <a:off x="2880" y="3216"/>
                <a:ext cx="219" cy="172"/>
                <a:chOff x="4632" y="1107"/>
                <a:chExt cx="384" cy="498"/>
              </a:xfrm>
            </p:grpSpPr>
            <p:sp>
              <p:nvSpPr>
                <p:cNvPr id="27984" name="Freeform 336"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8031" name="Group 337"/>
                <p:cNvGrpSpPr>
                  <a:grpSpLocks/>
                </p:cNvGrpSpPr>
                <p:nvPr/>
              </p:nvGrpSpPr>
              <p:grpSpPr bwMode="auto">
                <a:xfrm>
                  <a:off x="4632" y="1187"/>
                  <a:ext cx="304" cy="418"/>
                  <a:chOff x="4632" y="1187"/>
                  <a:chExt cx="304" cy="418"/>
                </a:xfrm>
              </p:grpSpPr>
              <p:sp>
                <p:nvSpPr>
                  <p:cNvPr id="27986" name="Freeform 338"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87" name="Freeform 339"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88" name="Freeform 340"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648" name="Group 341"/>
              <p:cNvGrpSpPr>
                <a:grpSpLocks/>
              </p:cNvGrpSpPr>
              <p:nvPr/>
            </p:nvGrpSpPr>
            <p:grpSpPr bwMode="auto">
              <a:xfrm rot="19931270" flipH="1">
                <a:off x="3072" y="3264"/>
                <a:ext cx="219" cy="172"/>
                <a:chOff x="4632" y="1107"/>
                <a:chExt cx="384" cy="498"/>
              </a:xfrm>
            </p:grpSpPr>
            <p:sp>
              <p:nvSpPr>
                <p:cNvPr id="27990" name="Freeform 342"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649" name="Group 343"/>
                <p:cNvGrpSpPr>
                  <a:grpSpLocks/>
                </p:cNvGrpSpPr>
                <p:nvPr/>
              </p:nvGrpSpPr>
              <p:grpSpPr bwMode="auto">
                <a:xfrm>
                  <a:off x="4632" y="1187"/>
                  <a:ext cx="304" cy="418"/>
                  <a:chOff x="4632" y="1187"/>
                  <a:chExt cx="304" cy="418"/>
                </a:xfrm>
              </p:grpSpPr>
              <p:sp>
                <p:nvSpPr>
                  <p:cNvPr id="27992" name="Freeform 344"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93" name="Freeform 345"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94" name="Freeform 346"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650" name="Group 347"/>
              <p:cNvGrpSpPr>
                <a:grpSpLocks/>
              </p:cNvGrpSpPr>
              <p:nvPr/>
            </p:nvGrpSpPr>
            <p:grpSpPr bwMode="auto">
              <a:xfrm rot="19531103" flipH="1">
                <a:off x="3286" y="3264"/>
                <a:ext cx="218" cy="172"/>
                <a:chOff x="4632" y="1107"/>
                <a:chExt cx="384" cy="498"/>
              </a:xfrm>
            </p:grpSpPr>
            <p:sp>
              <p:nvSpPr>
                <p:cNvPr id="27996" name="Freeform 348"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651" name="Group 349"/>
                <p:cNvGrpSpPr>
                  <a:grpSpLocks/>
                </p:cNvGrpSpPr>
                <p:nvPr/>
              </p:nvGrpSpPr>
              <p:grpSpPr bwMode="auto">
                <a:xfrm>
                  <a:off x="4632" y="1187"/>
                  <a:ext cx="304" cy="418"/>
                  <a:chOff x="4632" y="1187"/>
                  <a:chExt cx="304" cy="418"/>
                </a:xfrm>
              </p:grpSpPr>
              <p:sp>
                <p:nvSpPr>
                  <p:cNvPr id="27998" name="Freeform 350"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7999" name="Freeform 351"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00" name="Freeform 352"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652" name="Group 353"/>
              <p:cNvGrpSpPr>
                <a:grpSpLocks/>
              </p:cNvGrpSpPr>
              <p:nvPr/>
            </p:nvGrpSpPr>
            <p:grpSpPr bwMode="auto">
              <a:xfrm rot="19458447" flipH="1">
                <a:off x="3504" y="3264"/>
                <a:ext cx="219" cy="172"/>
                <a:chOff x="4632" y="1107"/>
                <a:chExt cx="384" cy="498"/>
              </a:xfrm>
            </p:grpSpPr>
            <p:sp>
              <p:nvSpPr>
                <p:cNvPr id="28002" name="Freeform 354"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653" name="Group 355"/>
                <p:cNvGrpSpPr>
                  <a:grpSpLocks/>
                </p:cNvGrpSpPr>
                <p:nvPr/>
              </p:nvGrpSpPr>
              <p:grpSpPr bwMode="auto">
                <a:xfrm>
                  <a:off x="4632" y="1187"/>
                  <a:ext cx="304" cy="418"/>
                  <a:chOff x="4632" y="1187"/>
                  <a:chExt cx="304" cy="418"/>
                </a:xfrm>
              </p:grpSpPr>
              <p:sp>
                <p:nvSpPr>
                  <p:cNvPr id="28004" name="Freeform 356"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05" name="Freeform 357"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06" name="Freeform 358"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grpSp>
            <p:nvGrpSpPr>
              <p:cNvPr id="27654" name="Group 359"/>
              <p:cNvGrpSpPr>
                <a:grpSpLocks/>
              </p:cNvGrpSpPr>
              <p:nvPr/>
            </p:nvGrpSpPr>
            <p:grpSpPr bwMode="auto">
              <a:xfrm rot="18927643" flipH="1">
                <a:off x="3696" y="3236"/>
                <a:ext cx="219" cy="172"/>
                <a:chOff x="4632" y="1107"/>
                <a:chExt cx="384" cy="498"/>
              </a:xfrm>
            </p:grpSpPr>
            <p:sp>
              <p:nvSpPr>
                <p:cNvPr id="28008" name="Freeform 360" descr="Пробка"/>
                <p:cNvSpPr>
                  <a:spLocks/>
                </p:cNvSpPr>
                <p:nvPr/>
              </p:nvSpPr>
              <p:spPr bwMode="auto">
                <a:xfrm>
                  <a:off x="4872" y="110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nvGrpSpPr>
                <p:cNvPr id="27655" name="Group 361"/>
                <p:cNvGrpSpPr>
                  <a:grpSpLocks/>
                </p:cNvGrpSpPr>
                <p:nvPr/>
              </p:nvGrpSpPr>
              <p:grpSpPr bwMode="auto">
                <a:xfrm>
                  <a:off x="4632" y="1187"/>
                  <a:ext cx="304" cy="418"/>
                  <a:chOff x="4632" y="1187"/>
                  <a:chExt cx="304" cy="418"/>
                </a:xfrm>
              </p:grpSpPr>
              <p:sp>
                <p:nvSpPr>
                  <p:cNvPr id="28010" name="Freeform 362" descr="Пробка"/>
                  <p:cNvSpPr>
                    <a:spLocks/>
                  </p:cNvSpPr>
                  <p:nvPr/>
                </p:nvSpPr>
                <p:spPr bwMode="auto">
                  <a:xfrm>
                    <a:off x="4792" y="118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11" name="Freeform 363" descr="Пробка"/>
                  <p:cNvSpPr>
                    <a:spLocks/>
                  </p:cNvSpPr>
                  <p:nvPr/>
                </p:nvSpPr>
                <p:spPr bwMode="auto">
                  <a:xfrm>
                    <a:off x="4712" y="126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12" name="Freeform 364" descr="Пробка"/>
                  <p:cNvSpPr>
                    <a:spLocks/>
                  </p:cNvSpPr>
                  <p:nvPr/>
                </p:nvSpPr>
                <p:spPr bwMode="auto">
                  <a:xfrm>
                    <a:off x="4632" y="1347"/>
                    <a:ext cx="144" cy="258"/>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sp>
            <p:nvSpPr>
              <p:cNvPr id="28013" name="Freeform 365" descr="Пробка"/>
              <p:cNvSpPr>
                <a:spLocks/>
              </p:cNvSpPr>
              <p:nvPr/>
            </p:nvSpPr>
            <p:spPr bwMode="auto">
              <a:xfrm rot="17916995" flipH="1">
                <a:off x="3863" y="3246"/>
                <a:ext cx="82" cy="89"/>
              </a:xfrm>
              <a:custGeom>
                <a:avLst/>
                <a:gdLst/>
                <a:ahLst/>
                <a:cxnLst>
                  <a:cxn ang="0">
                    <a:pos x="624" y="45"/>
                  </a:cxn>
                  <a:cxn ang="0">
                    <a:pos x="368" y="29"/>
                  </a:cxn>
                  <a:cxn ang="0">
                    <a:pos x="272" y="221"/>
                  </a:cxn>
                  <a:cxn ang="0">
                    <a:pos x="400" y="445"/>
                  </a:cxn>
                  <a:cxn ang="0">
                    <a:pos x="368" y="653"/>
                  </a:cxn>
                  <a:cxn ang="0">
                    <a:pos x="160" y="701"/>
                  </a:cxn>
                  <a:cxn ang="0">
                    <a:pos x="0" y="621"/>
                  </a:cxn>
                </a:cxnLst>
                <a:rect l="0" t="0" r="r" b="b"/>
                <a:pathLst>
                  <a:path w="624" h="706">
                    <a:moveTo>
                      <a:pt x="624" y="45"/>
                    </a:moveTo>
                    <a:cubicBezTo>
                      <a:pt x="525" y="22"/>
                      <a:pt x="427" y="0"/>
                      <a:pt x="368" y="29"/>
                    </a:cubicBezTo>
                    <a:cubicBezTo>
                      <a:pt x="309" y="58"/>
                      <a:pt x="267" y="152"/>
                      <a:pt x="272" y="221"/>
                    </a:cubicBezTo>
                    <a:cubicBezTo>
                      <a:pt x="277" y="290"/>
                      <a:pt x="384" y="373"/>
                      <a:pt x="400" y="445"/>
                    </a:cubicBezTo>
                    <a:cubicBezTo>
                      <a:pt x="416" y="517"/>
                      <a:pt x="408" y="610"/>
                      <a:pt x="368" y="653"/>
                    </a:cubicBezTo>
                    <a:cubicBezTo>
                      <a:pt x="328" y="696"/>
                      <a:pt x="221" y="706"/>
                      <a:pt x="160" y="701"/>
                    </a:cubicBezTo>
                    <a:cubicBezTo>
                      <a:pt x="99" y="696"/>
                      <a:pt x="49" y="658"/>
                      <a:pt x="0" y="62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14" name="Freeform 366" descr="Пробка"/>
              <p:cNvSpPr>
                <a:spLocks/>
              </p:cNvSpPr>
              <p:nvPr/>
            </p:nvSpPr>
            <p:spPr bwMode="auto">
              <a:xfrm>
                <a:off x="3944" y="3218"/>
                <a:ext cx="87" cy="43"/>
              </a:xfrm>
              <a:custGeom>
                <a:avLst/>
                <a:gdLst/>
                <a:ahLst/>
                <a:cxnLst>
                  <a:cxn ang="0">
                    <a:pos x="0" y="35"/>
                  </a:cxn>
                  <a:cxn ang="0">
                    <a:pos x="14" y="5"/>
                  </a:cxn>
                  <a:cxn ang="0">
                    <a:pos x="41" y="6"/>
                  </a:cxn>
                  <a:cxn ang="0">
                    <a:pos x="57" y="33"/>
                  </a:cxn>
                  <a:cxn ang="0">
                    <a:pos x="67" y="43"/>
                  </a:cxn>
                  <a:cxn ang="0">
                    <a:pos x="85" y="31"/>
                  </a:cxn>
                  <a:cxn ang="0">
                    <a:pos x="79" y="1"/>
                  </a:cxn>
                </a:cxnLst>
                <a:rect l="0" t="0" r="r" b="b"/>
                <a:pathLst>
                  <a:path w="87" h="43">
                    <a:moveTo>
                      <a:pt x="0" y="35"/>
                    </a:moveTo>
                    <a:cubicBezTo>
                      <a:pt x="4" y="23"/>
                      <a:pt x="7" y="10"/>
                      <a:pt x="14" y="5"/>
                    </a:cubicBezTo>
                    <a:cubicBezTo>
                      <a:pt x="20" y="0"/>
                      <a:pt x="33" y="1"/>
                      <a:pt x="41" y="6"/>
                    </a:cubicBezTo>
                    <a:cubicBezTo>
                      <a:pt x="48" y="10"/>
                      <a:pt x="53" y="27"/>
                      <a:pt x="57" y="33"/>
                    </a:cubicBezTo>
                    <a:cubicBezTo>
                      <a:pt x="61" y="39"/>
                      <a:pt x="62" y="43"/>
                      <a:pt x="67" y="43"/>
                    </a:cubicBezTo>
                    <a:cubicBezTo>
                      <a:pt x="72" y="43"/>
                      <a:pt x="83" y="38"/>
                      <a:pt x="85" y="31"/>
                    </a:cubicBezTo>
                    <a:cubicBezTo>
                      <a:pt x="87" y="24"/>
                      <a:pt x="80" y="7"/>
                      <a:pt x="79" y="1"/>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sp>
            <p:nvSpPr>
              <p:cNvPr id="28015" name="Freeform 367" descr="Пробка"/>
              <p:cNvSpPr>
                <a:spLocks/>
              </p:cNvSpPr>
              <p:nvPr/>
            </p:nvSpPr>
            <p:spPr bwMode="auto">
              <a:xfrm>
                <a:off x="3942" y="3177"/>
                <a:ext cx="86" cy="125"/>
              </a:xfrm>
              <a:custGeom>
                <a:avLst/>
                <a:gdLst/>
                <a:ahLst/>
                <a:cxnLst>
                  <a:cxn ang="0">
                    <a:pos x="45" y="0"/>
                  </a:cxn>
                  <a:cxn ang="0">
                    <a:pos x="81" y="18"/>
                  </a:cxn>
                  <a:cxn ang="0">
                    <a:pos x="75" y="42"/>
                  </a:cxn>
                  <a:cxn ang="0">
                    <a:pos x="23" y="76"/>
                  </a:cxn>
                  <a:cxn ang="0">
                    <a:pos x="39" y="54"/>
                  </a:cxn>
                  <a:cxn ang="0">
                    <a:pos x="4" y="96"/>
                  </a:cxn>
                  <a:cxn ang="0">
                    <a:pos x="16" y="121"/>
                  </a:cxn>
                  <a:cxn ang="0">
                    <a:pos x="39" y="120"/>
                  </a:cxn>
                </a:cxnLst>
                <a:rect l="0" t="0" r="r" b="b"/>
                <a:pathLst>
                  <a:path w="86" h="125">
                    <a:moveTo>
                      <a:pt x="45" y="0"/>
                    </a:moveTo>
                    <a:cubicBezTo>
                      <a:pt x="51" y="3"/>
                      <a:pt x="76" y="11"/>
                      <a:pt x="81" y="18"/>
                    </a:cubicBezTo>
                    <a:cubicBezTo>
                      <a:pt x="86" y="25"/>
                      <a:pt x="85" y="32"/>
                      <a:pt x="75" y="42"/>
                    </a:cubicBezTo>
                    <a:cubicBezTo>
                      <a:pt x="65" y="52"/>
                      <a:pt x="29" y="74"/>
                      <a:pt x="23" y="76"/>
                    </a:cubicBezTo>
                    <a:cubicBezTo>
                      <a:pt x="17" y="78"/>
                      <a:pt x="42" y="51"/>
                      <a:pt x="39" y="54"/>
                    </a:cubicBezTo>
                    <a:cubicBezTo>
                      <a:pt x="36" y="57"/>
                      <a:pt x="8" y="85"/>
                      <a:pt x="4" y="96"/>
                    </a:cubicBezTo>
                    <a:cubicBezTo>
                      <a:pt x="0" y="107"/>
                      <a:pt x="10" y="117"/>
                      <a:pt x="16" y="121"/>
                    </a:cubicBezTo>
                    <a:cubicBezTo>
                      <a:pt x="22" y="125"/>
                      <a:pt x="34" y="120"/>
                      <a:pt x="39" y="120"/>
                    </a:cubicBezTo>
                  </a:path>
                </a:pathLst>
              </a:custGeom>
              <a:blipFill dpi="0" rotWithShape="1">
                <a:blip r:embed="rId3" cstate="print"/>
                <a:srcRect/>
                <a:tile tx="0" ty="0" sx="100000" sy="100000" flip="none" algn="tl"/>
              </a:blipFill>
              <a:ln w="9525" cap="flat" cmpd="sng">
                <a:solidFill>
                  <a:schemeClr val="tx1"/>
                </a:solidFill>
                <a:prstDash val="solid"/>
                <a:round/>
                <a:headEnd type="none" w="med" len="med"/>
                <a:tailEnd type="none" w="med" len="med"/>
              </a:ln>
              <a:effectLst/>
            </p:spPr>
            <p:txBody>
              <a:bodyPr/>
              <a:lstStyle/>
              <a:p>
                <a:endParaRPr lang="ru-RU"/>
              </a:p>
            </p:txBody>
          </p:sp>
        </p:grpSp>
      </p:grpSp>
      <p:sp>
        <p:nvSpPr>
          <p:cNvPr id="28017" name="Text Box 369"/>
          <p:cNvSpPr txBox="1">
            <a:spLocks noChangeArrowheads="1"/>
          </p:cNvSpPr>
          <p:nvPr/>
        </p:nvSpPr>
        <p:spPr bwMode="auto">
          <a:xfrm>
            <a:off x="1905000" y="457200"/>
            <a:ext cx="5086350" cy="701675"/>
          </a:xfrm>
          <a:prstGeom prst="rect">
            <a:avLst/>
          </a:prstGeom>
          <a:noFill/>
          <a:ln w="9525">
            <a:noFill/>
            <a:miter lim="800000"/>
            <a:headEnd/>
            <a:tailEnd/>
          </a:ln>
          <a:effectLst/>
        </p:spPr>
        <p:txBody>
          <a:bodyPr wrap="none">
            <a:spAutoFit/>
          </a:bodyPr>
          <a:lstStyle/>
          <a:p>
            <a:r>
              <a:rPr lang="ru-RU" sz="4000">
                <a:solidFill>
                  <a:srgbClr val="FF0000"/>
                </a:solidFill>
                <a:effectLst>
                  <a:outerShdw blurRad="38100" dist="38100" dir="2700000" algn="tl">
                    <a:srgbClr val="000000"/>
                  </a:outerShdw>
                </a:effectLst>
              </a:rPr>
              <a:t>Длина окружности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7976"/>
                                        </p:tgtEl>
                                        <p:attrNameLst>
                                          <p:attrName>style.visibility</p:attrName>
                                        </p:attrNameLst>
                                      </p:cBhvr>
                                      <p:to>
                                        <p:strVal val="visible"/>
                                      </p:to>
                                    </p:set>
                                    <p:animEffect transition="in" filter="wipe(right)">
                                      <p:cBhvr>
                                        <p:cTn id="7" dur="5000"/>
                                        <p:tgtEl>
                                          <p:spTgt spid="27976"/>
                                        </p:tgtEl>
                                      </p:cBhvr>
                                    </p:animEffect>
                                  </p:childTnLst>
                                </p:cTn>
                              </p:par>
                              <p:par>
                                <p:cTn id="8" presetID="0" presetClass="path" presetSubtype="0" accel="50000" decel="50000" fill="hold" nodeType="withEffect">
                                  <p:stCondLst>
                                    <p:cond delay="0"/>
                                  </p:stCondLst>
                                  <p:childTnLst>
                                    <p:animMotion origin="layout" path="M -3.33333E-6 3.33333E-6 C -0.00139 0.0037 -0.00277 0.0074 -0.00833 0.01111 C -0.01389 0.01481 -0.02222 0.02037 -0.03333 0.02222 C -0.04444 0.02407 -0.0625 0.02222 -0.075 0.02222 C -0.0875 0.02222 -0.09583 0.02222 -0.10833 0.02222 C -0.12083 0.02222 -0.13889 0.02407 -0.15 0.02222 C -0.16111 0.02037 -0.16944 0.01666 -0.175 0.01111 C -0.18055 0.00555 -0.18194 -0.00278 -0.18333 -0.01111 " pathEditMode="relative" rAng="0" ptsTypes="aaaaaaaA">
                                      <p:cBhvr>
                                        <p:cTn id="9" dur="5000" fill="hold"/>
                                        <p:tgtEl>
                                          <p:spTgt spid="28027"/>
                                        </p:tgtEl>
                                        <p:attrNameLst>
                                          <p:attrName>ppt_x</p:attrName>
                                          <p:attrName>ppt_y</p:attrName>
                                        </p:attrNameLst>
                                      </p:cBhvr>
                                      <p:rCtr x="-9200" y="600"/>
                                    </p:animMotion>
                                  </p:childTnLst>
                                </p:cTn>
                              </p:par>
                            </p:childTnLst>
                          </p:cTn>
                        </p:par>
                        <p:par>
                          <p:cTn id="10" fill="hold">
                            <p:stCondLst>
                              <p:cond delay="5000"/>
                            </p:stCondLst>
                            <p:childTnLst>
                              <p:par>
                                <p:cTn id="11" presetID="0" presetClass="path" presetSubtype="0" accel="50000" decel="50000" fill="hold" nodeType="afterEffect">
                                  <p:stCondLst>
                                    <p:cond delay="0"/>
                                  </p:stCondLst>
                                  <p:childTnLst>
                                    <p:animMotion origin="layout" path="M -3.33333E-6 -2.22222E-6 C -0.07083 -0.04167 -0.14166 -0.08333 -0.2 -0.06667 C -0.25833 -0.05 -0.30416 0.025 -0.35 0.1 " pathEditMode="relative" ptsTypes="aaA">
                                      <p:cBhvr>
                                        <p:cTn id="12" dur="3000" fill="hold"/>
                                        <p:tgtEl>
                                          <p:spTgt spid="2"/>
                                        </p:tgtEl>
                                        <p:attrNameLst>
                                          <p:attrName>ppt_x</p:attrName>
                                          <p:attrName>ppt_y</p:attrName>
                                        </p:attrNameLst>
                                      </p:cBhvr>
                                    </p:animMotion>
                                  </p:childTnLst>
                                </p:cTn>
                              </p:par>
                            </p:childTnLst>
                          </p:cTn>
                        </p:par>
                        <p:par>
                          <p:cTn id="13" fill="hold">
                            <p:stCondLst>
                              <p:cond delay="8000"/>
                            </p:stCondLst>
                            <p:childTnLst>
                              <p:par>
                                <p:cTn id="14" presetID="10" presetClass="exit" presetSubtype="0" fill="hold" nodeType="afterEffect">
                                  <p:stCondLst>
                                    <p:cond delay="0"/>
                                  </p:stCondLst>
                                  <p:childTnLst>
                                    <p:animEffect transition="out" filter="fade">
                                      <p:cBhvr>
                                        <p:cTn id="15" dur="2000"/>
                                        <p:tgtEl>
                                          <p:spTgt spid="28027"/>
                                        </p:tgtEl>
                                      </p:cBhvr>
                                    </p:animEffect>
                                    <p:set>
                                      <p:cBhvr>
                                        <p:cTn id="16" dur="1" fill="hold">
                                          <p:stCondLst>
                                            <p:cond delay="1999"/>
                                          </p:stCondLst>
                                        </p:cTn>
                                        <p:tgtEl>
                                          <p:spTgt spid="28027"/>
                                        </p:tgtEl>
                                        <p:attrNameLst>
                                          <p:attrName>style.visibility</p:attrName>
                                        </p:attrNameLst>
                                      </p:cBhvr>
                                      <p:to>
                                        <p:strVal val="hidden"/>
                                      </p:to>
                                    </p:set>
                                  </p:childTnLst>
                                </p:cTn>
                              </p:par>
                              <p:par>
                                <p:cTn id="17" presetID="23" presetClass="entr" presetSubtype="16" fill="hold" grpId="0" nodeType="withEffect">
                                  <p:stCondLst>
                                    <p:cond delay="0"/>
                                  </p:stCondLst>
                                  <p:childTnLst>
                                    <p:set>
                                      <p:cBhvr>
                                        <p:cTn id="18" dur="1" fill="hold">
                                          <p:stCondLst>
                                            <p:cond delay="0"/>
                                          </p:stCondLst>
                                        </p:cTn>
                                        <p:tgtEl>
                                          <p:spTgt spid="27977"/>
                                        </p:tgtEl>
                                        <p:attrNameLst>
                                          <p:attrName>style.visibility</p:attrName>
                                        </p:attrNameLst>
                                      </p:cBhvr>
                                      <p:to>
                                        <p:strVal val="visible"/>
                                      </p:to>
                                    </p:set>
                                    <p:anim calcmode="lin" valueType="num">
                                      <p:cBhvr>
                                        <p:cTn id="19" dur="500" fill="hold"/>
                                        <p:tgtEl>
                                          <p:spTgt spid="27977"/>
                                        </p:tgtEl>
                                        <p:attrNameLst>
                                          <p:attrName>ppt_w</p:attrName>
                                        </p:attrNameLst>
                                      </p:cBhvr>
                                      <p:tavLst>
                                        <p:tav tm="0">
                                          <p:val>
                                            <p:fltVal val="0"/>
                                          </p:val>
                                        </p:tav>
                                        <p:tav tm="100000">
                                          <p:val>
                                            <p:strVal val="#ppt_w"/>
                                          </p:val>
                                        </p:tav>
                                      </p:tavLst>
                                    </p:anim>
                                    <p:anim calcmode="lin" valueType="num">
                                      <p:cBhvr>
                                        <p:cTn id="20" dur="500" fill="hold"/>
                                        <p:tgtEl>
                                          <p:spTgt spid="27977"/>
                                        </p:tgtEl>
                                        <p:attrNameLst>
                                          <p:attrName>ppt_h</p:attrName>
                                        </p:attrNameLst>
                                      </p:cBhvr>
                                      <p:tavLst>
                                        <p:tav tm="0">
                                          <p:val>
                                            <p:fltVal val="0"/>
                                          </p:val>
                                        </p:tav>
                                        <p:tav tm="100000">
                                          <p:val>
                                            <p:strVal val="#ppt_h"/>
                                          </p:val>
                                        </p:tav>
                                      </p:tavLst>
                                    </p:anim>
                                  </p:childTnLst>
                                </p:cTn>
                              </p:par>
                              <p:par>
                                <p:cTn id="21" presetID="10" presetClass="exit" presetSubtype="0" fill="hold" grpId="1" nodeType="withEffect">
                                  <p:stCondLst>
                                    <p:cond delay="0"/>
                                  </p:stCondLst>
                                  <p:childTnLst>
                                    <p:animEffect transition="out" filter="fade">
                                      <p:cBhvr>
                                        <p:cTn id="22" dur="500"/>
                                        <p:tgtEl>
                                          <p:spTgt spid="27976"/>
                                        </p:tgtEl>
                                      </p:cBhvr>
                                    </p:animEffect>
                                    <p:set>
                                      <p:cBhvr>
                                        <p:cTn id="23" dur="1" fill="hold">
                                          <p:stCondLst>
                                            <p:cond delay="499"/>
                                          </p:stCondLst>
                                        </p:cTn>
                                        <p:tgtEl>
                                          <p:spTgt spid="2797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80">
                                          <p:stCondLst>
                                            <p:cond delay="0"/>
                                          </p:stCondLst>
                                        </p:cTn>
                                        <p:tgtEl>
                                          <p:spTgt spid="3"/>
                                        </p:tgtEl>
                                      </p:cBhvr>
                                    </p:animEffect>
                                    <p:anim calcmode="lin" valueType="num">
                                      <p:cBhvr>
                                        <p:cTn id="2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gtEl>
                                      </p:cBhvr>
                                      <p:to x="100000" y="60000"/>
                                    </p:animScale>
                                    <p:animScale>
                                      <p:cBhvr>
                                        <p:cTn id="35" dur="166" decel="50000">
                                          <p:stCondLst>
                                            <p:cond delay="676"/>
                                          </p:stCondLst>
                                        </p:cTn>
                                        <p:tgtEl>
                                          <p:spTgt spid="3"/>
                                        </p:tgtEl>
                                      </p:cBhvr>
                                      <p:to x="100000" y="100000"/>
                                    </p:animScale>
                                    <p:animScale>
                                      <p:cBhvr>
                                        <p:cTn id="36" dur="26">
                                          <p:stCondLst>
                                            <p:cond delay="1312"/>
                                          </p:stCondLst>
                                        </p:cTn>
                                        <p:tgtEl>
                                          <p:spTgt spid="3"/>
                                        </p:tgtEl>
                                      </p:cBhvr>
                                      <p:to x="100000" y="80000"/>
                                    </p:animScale>
                                    <p:animScale>
                                      <p:cBhvr>
                                        <p:cTn id="37" dur="166" decel="50000">
                                          <p:stCondLst>
                                            <p:cond delay="1338"/>
                                          </p:stCondLst>
                                        </p:cTn>
                                        <p:tgtEl>
                                          <p:spTgt spid="3"/>
                                        </p:tgtEl>
                                      </p:cBhvr>
                                      <p:to x="100000" y="100000"/>
                                    </p:animScale>
                                    <p:animScale>
                                      <p:cBhvr>
                                        <p:cTn id="38" dur="26">
                                          <p:stCondLst>
                                            <p:cond delay="1642"/>
                                          </p:stCondLst>
                                        </p:cTn>
                                        <p:tgtEl>
                                          <p:spTgt spid="3"/>
                                        </p:tgtEl>
                                      </p:cBhvr>
                                      <p:to x="100000" y="90000"/>
                                    </p:animScale>
                                    <p:animScale>
                                      <p:cBhvr>
                                        <p:cTn id="39" dur="166" decel="50000">
                                          <p:stCondLst>
                                            <p:cond delay="1668"/>
                                          </p:stCondLst>
                                        </p:cTn>
                                        <p:tgtEl>
                                          <p:spTgt spid="3"/>
                                        </p:tgtEl>
                                      </p:cBhvr>
                                      <p:to x="100000" y="100000"/>
                                    </p:animScale>
                                    <p:animScale>
                                      <p:cBhvr>
                                        <p:cTn id="40" dur="26">
                                          <p:stCondLst>
                                            <p:cond delay="1808"/>
                                          </p:stCondLst>
                                        </p:cTn>
                                        <p:tgtEl>
                                          <p:spTgt spid="3"/>
                                        </p:tgtEl>
                                      </p:cBhvr>
                                      <p:to x="100000" y="95000"/>
                                    </p:animScale>
                                    <p:animScale>
                                      <p:cBhvr>
                                        <p:cTn id="41" dur="166" decel="50000">
                                          <p:stCondLst>
                                            <p:cond delay="1834"/>
                                          </p:stCondLst>
                                        </p:cTn>
                                        <p:tgtEl>
                                          <p:spTgt spid="3"/>
                                        </p:tgtEl>
                                      </p:cBhvr>
                                      <p:to x="100000" y="100000"/>
                                    </p:animScale>
                                  </p:childTnLst>
                                </p:cTn>
                              </p:par>
                            </p:childTnLst>
                          </p:cTn>
                        </p:par>
                        <p:par>
                          <p:cTn id="42" fill="hold">
                            <p:stCondLst>
                              <p:cond delay="2000"/>
                            </p:stCondLst>
                            <p:childTnLst>
                              <p:par>
                                <p:cTn id="43" presetID="22" presetClass="entr" presetSubtype="2" fill="hold" nodeType="afterEffect">
                                  <p:stCondLst>
                                    <p:cond delay="0"/>
                                  </p:stCondLst>
                                  <p:childTnLst>
                                    <p:set>
                                      <p:cBhvr>
                                        <p:cTn id="44" dur="1" fill="hold">
                                          <p:stCondLst>
                                            <p:cond delay="0"/>
                                          </p:stCondLst>
                                        </p:cTn>
                                        <p:tgtEl>
                                          <p:spTgt spid="28007"/>
                                        </p:tgtEl>
                                        <p:attrNameLst>
                                          <p:attrName>style.visibility</p:attrName>
                                        </p:attrNameLst>
                                      </p:cBhvr>
                                      <p:to>
                                        <p:strVal val="visible"/>
                                      </p:to>
                                    </p:set>
                                    <p:animEffect transition="in" filter="wipe(right)">
                                      <p:cBhvr>
                                        <p:cTn id="45" dur="2000"/>
                                        <p:tgtEl>
                                          <p:spTgt spid="28007"/>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28028"/>
                                        </p:tgtEl>
                                        <p:attrNameLst>
                                          <p:attrName>style.visibility</p:attrName>
                                        </p:attrNameLst>
                                      </p:cBhvr>
                                      <p:to>
                                        <p:strVal val="visible"/>
                                      </p:to>
                                    </p:set>
                                    <p:animEffect transition="in" filter="wipe(left)">
                                      <p:cBhvr>
                                        <p:cTn id="49" dur="2000"/>
                                        <p:tgtEl>
                                          <p:spTgt spid="2802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2000"/>
                                        <p:tgtEl>
                                          <p:spTgt spid="10"/>
                                        </p:tgtEl>
                                      </p:cBhvr>
                                    </p:animEffect>
                                  </p:childTnLst>
                                </p:cTn>
                              </p:par>
                              <p:par>
                                <p:cTn id="55" presetID="0" presetClass="path" presetSubtype="0" accel="50000" decel="50000" fill="hold" grpId="0" nodeType="withEffect">
                                  <p:stCondLst>
                                    <p:cond delay="0"/>
                                  </p:stCondLst>
                                  <p:childTnLst>
                                    <p:animMotion origin="layout" path="M 1.66667E-6 -4.07407E-6 L -0.10313 0.79329 " pathEditMode="relative" rAng="0" ptsTypes="AA">
                                      <p:cBhvr>
                                        <p:cTn id="56" dur="2000" fill="hold"/>
                                        <p:tgtEl>
                                          <p:spTgt spid="28017"/>
                                        </p:tgtEl>
                                        <p:attrNameLst>
                                          <p:attrName>ppt_x</p:attrName>
                                          <p:attrName>ppt_y</p:attrName>
                                        </p:attrNameLst>
                                      </p:cBhvr>
                                      <p:rCtr x="-5200" y="39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76" grpId="0" animBg="1"/>
      <p:bldP spid="27976" grpId="1" animBg="1"/>
      <p:bldP spid="27977" grpId="0" animBg="1"/>
      <p:bldP spid="280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867400" y="228600"/>
            <a:ext cx="2895600" cy="3962400"/>
            <a:chOff x="3552" y="192"/>
            <a:chExt cx="1824" cy="2496"/>
          </a:xfrm>
        </p:grpSpPr>
        <p:pic>
          <p:nvPicPr>
            <p:cNvPr id="5123" name="Picture 3" descr="Arhimed"/>
            <p:cNvPicPr>
              <a:picLocks noChangeAspect="1" noChangeArrowheads="1"/>
            </p:cNvPicPr>
            <p:nvPr/>
          </p:nvPicPr>
          <p:blipFill>
            <a:blip r:embed="rId3" cstate="print"/>
            <a:srcRect/>
            <a:stretch>
              <a:fillRect/>
            </a:stretch>
          </p:blipFill>
          <p:spPr bwMode="auto">
            <a:xfrm flipH="1">
              <a:off x="3792" y="432"/>
              <a:ext cx="1379" cy="2035"/>
            </a:xfrm>
            <a:prstGeom prst="rect">
              <a:avLst/>
            </a:prstGeom>
            <a:noFill/>
          </p:spPr>
        </p:pic>
        <p:sp>
          <p:nvSpPr>
            <p:cNvPr id="5124" name="Freeform 4" descr="Дуб"/>
            <p:cNvSpPr>
              <a:spLocks/>
            </p:cNvSpPr>
            <p:nvPr/>
          </p:nvSpPr>
          <p:spPr bwMode="auto">
            <a:xfrm>
              <a:off x="3552" y="192"/>
              <a:ext cx="1824" cy="2496"/>
            </a:xfrm>
            <a:custGeom>
              <a:avLst/>
              <a:gdLst/>
              <a:ahLst/>
              <a:cxnLst>
                <a:cxn ang="0">
                  <a:pos x="289" y="316"/>
                </a:cxn>
                <a:cxn ang="0">
                  <a:pos x="2232" y="316"/>
                </a:cxn>
                <a:cxn ang="0">
                  <a:pos x="2232" y="2810"/>
                </a:cxn>
                <a:cxn ang="0">
                  <a:pos x="288" y="2820"/>
                </a:cxn>
                <a:cxn ang="0">
                  <a:pos x="3" y="3049"/>
                </a:cxn>
                <a:cxn ang="0">
                  <a:pos x="0" y="3072"/>
                </a:cxn>
                <a:cxn ang="0">
                  <a:pos x="2460" y="3084"/>
                </a:cxn>
                <a:cxn ang="0">
                  <a:pos x="2447" y="3058"/>
                </a:cxn>
                <a:cxn ang="0">
                  <a:pos x="2234" y="2807"/>
                </a:cxn>
                <a:cxn ang="0">
                  <a:pos x="2447" y="3065"/>
                </a:cxn>
                <a:cxn ang="0">
                  <a:pos x="2447" y="3072"/>
                </a:cxn>
                <a:cxn ang="0">
                  <a:pos x="2472" y="3084"/>
                </a:cxn>
                <a:cxn ang="0">
                  <a:pos x="2498" y="3"/>
                </a:cxn>
                <a:cxn ang="0">
                  <a:pos x="2234" y="321"/>
                </a:cxn>
                <a:cxn ang="0">
                  <a:pos x="2498" y="3"/>
                </a:cxn>
                <a:cxn ang="0">
                  <a:pos x="42" y="14"/>
                </a:cxn>
                <a:cxn ang="0">
                  <a:pos x="37" y="14"/>
                </a:cxn>
                <a:cxn ang="0">
                  <a:pos x="12" y="0"/>
                </a:cxn>
                <a:cxn ang="0">
                  <a:pos x="0" y="3051"/>
                </a:cxn>
                <a:cxn ang="0">
                  <a:pos x="25" y="3"/>
                </a:cxn>
                <a:cxn ang="0">
                  <a:pos x="267" y="293"/>
                </a:cxn>
                <a:cxn ang="0">
                  <a:pos x="270" y="2835"/>
                </a:cxn>
                <a:cxn ang="0">
                  <a:pos x="6" y="3044"/>
                </a:cxn>
                <a:cxn ang="0">
                  <a:pos x="6" y="3058"/>
                </a:cxn>
                <a:cxn ang="0">
                  <a:pos x="12" y="12"/>
                </a:cxn>
                <a:cxn ang="0">
                  <a:pos x="42" y="0"/>
                </a:cxn>
                <a:cxn ang="0">
                  <a:pos x="31" y="14"/>
                </a:cxn>
                <a:cxn ang="0">
                  <a:pos x="289" y="316"/>
                </a:cxn>
              </a:cxnLst>
              <a:rect l="0" t="0" r="r" b="b"/>
              <a:pathLst>
                <a:path w="2498" h="3084">
                  <a:moveTo>
                    <a:pt x="289" y="316"/>
                  </a:moveTo>
                  <a:lnTo>
                    <a:pt x="2232" y="316"/>
                  </a:lnTo>
                  <a:lnTo>
                    <a:pt x="2232" y="2810"/>
                  </a:lnTo>
                  <a:lnTo>
                    <a:pt x="288" y="2820"/>
                  </a:lnTo>
                  <a:lnTo>
                    <a:pt x="3" y="3049"/>
                  </a:lnTo>
                  <a:lnTo>
                    <a:pt x="0" y="3072"/>
                  </a:lnTo>
                  <a:lnTo>
                    <a:pt x="2460" y="3084"/>
                  </a:lnTo>
                  <a:lnTo>
                    <a:pt x="2447" y="3058"/>
                  </a:lnTo>
                  <a:lnTo>
                    <a:pt x="2234" y="2807"/>
                  </a:lnTo>
                  <a:lnTo>
                    <a:pt x="2447" y="3065"/>
                  </a:lnTo>
                  <a:lnTo>
                    <a:pt x="2447" y="3072"/>
                  </a:lnTo>
                  <a:lnTo>
                    <a:pt x="2472" y="3084"/>
                  </a:lnTo>
                  <a:lnTo>
                    <a:pt x="2498" y="3"/>
                  </a:lnTo>
                  <a:lnTo>
                    <a:pt x="2234" y="321"/>
                  </a:lnTo>
                  <a:lnTo>
                    <a:pt x="2498" y="3"/>
                  </a:lnTo>
                  <a:lnTo>
                    <a:pt x="42" y="14"/>
                  </a:lnTo>
                  <a:lnTo>
                    <a:pt x="37" y="14"/>
                  </a:lnTo>
                  <a:lnTo>
                    <a:pt x="12" y="0"/>
                  </a:lnTo>
                  <a:lnTo>
                    <a:pt x="0" y="3051"/>
                  </a:lnTo>
                  <a:lnTo>
                    <a:pt x="25" y="3"/>
                  </a:lnTo>
                  <a:lnTo>
                    <a:pt x="267" y="293"/>
                  </a:lnTo>
                  <a:lnTo>
                    <a:pt x="270" y="2835"/>
                  </a:lnTo>
                  <a:lnTo>
                    <a:pt x="6" y="3044"/>
                  </a:lnTo>
                  <a:lnTo>
                    <a:pt x="6" y="3058"/>
                  </a:lnTo>
                  <a:lnTo>
                    <a:pt x="12" y="12"/>
                  </a:lnTo>
                  <a:lnTo>
                    <a:pt x="42" y="0"/>
                  </a:lnTo>
                  <a:lnTo>
                    <a:pt x="31" y="14"/>
                  </a:lnTo>
                  <a:lnTo>
                    <a:pt x="289" y="316"/>
                  </a:lnTo>
                  <a:close/>
                </a:path>
              </a:pathLst>
            </a:custGeom>
            <a:blipFill dpi="0" rotWithShape="1">
              <a:blip r:embed="rId4" cstate="print"/>
              <a:srcRect/>
              <a:tile tx="0" ty="0" sx="100000" sy="100000" flip="none" algn="tl"/>
            </a:blipFill>
            <a:ln w="6350" cap="flat" cmpd="sng">
              <a:solidFill>
                <a:schemeClr val="tx1"/>
              </a:solidFill>
              <a:prstDash val="solid"/>
              <a:round/>
              <a:headEnd type="none" w="med" len="med"/>
              <a:tailEnd type="none" w="med" len="med"/>
            </a:ln>
            <a:effectLst/>
          </p:spPr>
          <p:txBody>
            <a:bodyPr/>
            <a:lstStyle/>
            <a:p>
              <a:endParaRPr lang="ru-RU"/>
            </a:p>
          </p:txBody>
        </p:sp>
      </p:grpSp>
      <p:grpSp>
        <p:nvGrpSpPr>
          <p:cNvPr id="3" name="Group 5"/>
          <p:cNvGrpSpPr>
            <a:grpSpLocks/>
          </p:cNvGrpSpPr>
          <p:nvPr/>
        </p:nvGrpSpPr>
        <p:grpSpPr bwMode="auto">
          <a:xfrm>
            <a:off x="304800" y="3200400"/>
            <a:ext cx="4572000" cy="3352800"/>
            <a:chOff x="2208" y="192"/>
            <a:chExt cx="2880" cy="2112"/>
          </a:xfrm>
        </p:grpSpPr>
        <p:pic>
          <p:nvPicPr>
            <p:cNvPr id="5126" name="Picture 6" descr="345b"/>
            <p:cNvPicPr>
              <a:picLocks noChangeAspect="1" noChangeArrowheads="1"/>
            </p:cNvPicPr>
            <p:nvPr/>
          </p:nvPicPr>
          <p:blipFill>
            <a:blip r:embed="rId5" cstate="print"/>
            <a:srcRect/>
            <a:stretch>
              <a:fillRect/>
            </a:stretch>
          </p:blipFill>
          <p:spPr bwMode="auto">
            <a:xfrm>
              <a:off x="2544" y="432"/>
              <a:ext cx="2208" cy="1619"/>
            </a:xfrm>
            <a:prstGeom prst="rect">
              <a:avLst/>
            </a:prstGeom>
            <a:noFill/>
          </p:spPr>
        </p:pic>
        <p:sp>
          <p:nvSpPr>
            <p:cNvPr id="5127" name="Freeform 7"/>
            <p:cNvSpPr>
              <a:spLocks/>
            </p:cNvSpPr>
            <p:nvPr/>
          </p:nvSpPr>
          <p:spPr bwMode="auto">
            <a:xfrm>
              <a:off x="2208" y="192"/>
              <a:ext cx="2880" cy="2112"/>
            </a:xfrm>
            <a:custGeom>
              <a:avLst/>
              <a:gdLst/>
              <a:ahLst/>
              <a:cxnLst>
                <a:cxn ang="0">
                  <a:pos x="289" y="316"/>
                </a:cxn>
                <a:cxn ang="0">
                  <a:pos x="2232" y="316"/>
                </a:cxn>
                <a:cxn ang="0">
                  <a:pos x="2232" y="2810"/>
                </a:cxn>
                <a:cxn ang="0">
                  <a:pos x="288" y="2820"/>
                </a:cxn>
                <a:cxn ang="0">
                  <a:pos x="3" y="3049"/>
                </a:cxn>
                <a:cxn ang="0">
                  <a:pos x="0" y="3072"/>
                </a:cxn>
                <a:cxn ang="0">
                  <a:pos x="2460" y="3084"/>
                </a:cxn>
                <a:cxn ang="0">
                  <a:pos x="2447" y="3058"/>
                </a:cxn>
                <a:cxn ang="0">
                  <a:pos x="2234" y="2807"/>
                </a:cxn>
                <a:cxn ang="0">
                  <a:pos x="2447" y="3065"/>
                </a:cxn>
                <a:cxn ang="0">
                  <a:pos x="2447" y="3072"/>
                </a:cxn>
                <a:cxn ang="0">
                  <a:pos x="2472" y="3084"/>
                </a:cxn>
                <a:cxn ang="0">
                  <a:pos x="2498" y="3"/>
                </a:cxn>
                <a:cxn ang="0">
                  <a:pos x="2234" y="321"/>
                </a:cxn>
                <a:cxn ang="0">
                  <a:pos x="2498" y="3"/>
                </a:cxn>
                <a:cxn ang="0">
                  <a:pos x="42" y="14"/>
                </a:cxn>
                <a:cxn ang="0">
                  <a:pos x="37" y="14"/>
                </a:cxn>
                <a:cxn ang="0">
                  <a:pos x="12" y="0"/>
                </a:cxn>
                <a:cxn ang="0">
                  <a:pos x="0" y="3051"/>
                </a:cxn>
                <a:cxn ang="0">
                  <a:pos x="25" y="3"/>
                </a:cxn>
                <a:cxn ang="0">
                  <a:pos x="267" y="293"/>
                </a:cxn>
                <a:cxn ang="0">
                  <a:pos x="270" y="2835"/>
                </a:cxn>
                <a:cxn ang="0">
                  <a:pos x="6" y="3044"/>
                </a:cxn>
                <a:cxn ang="0">
                  <a:pos x="6" y="3058"/>
                </a:cxn>
                <a:cxn ang="0">
                  <a:pos x="12" y="12"/>
                </a:cxn>
                <a:cxn ang="0">
                  <a:pos x="42" y="0"/>
                </a:cxn>
                <a:cxn ang="0">
                  <a:pos x="31" y="14"/>
                </a:cxn>
                <a:cxn ang="0">
                  <a:pos x="289" y="316"/>
                </a:cxn>
              </a:cxnLst>
              <a:rect l="0" t="0" r="r" b="b"/>
              <a:pathLst>
                <a:path w="2498" h="3084">
                  <a:moveTo>
                    <a:pt x="289" y="316"/>
                  </a:moveTo>
                  <a:lnTo>
                    <a:pt x="2232" y="316"/>
                  </a:lnTo>
                  <a:lnTo>
                    <a:pt x="2232" y="2810"/>
                  </a:lnTo>
                  <a:lnTo>
                    <a:pt x="288" y="2820"/>
                  </a:lnTo>
                  <a:lnTo>
                    <a:pt x="3" y="3049"/>
                  </a:lnTo>
                  <a:lnTo>
                    <a:pt x="0" y="3072"/>
                  </a:lnTo>
                  <a:lnTo>
                    <a:pt x="2460" y="3084"/>
                  </a:lnTo>
                  <a:lnTo>
                    <a:pt x="2447" y="3058"/>
                  </a:lnTo>
                  <a:lnTo>
                    <a:pt x="2234" y="2807"/>
                  </a:lnTo>
                  <a:lnTo>
                    <a:pt x="2447" y="3065"/>
                  </a:lnTo>
                  <a:lnTo>
                    <a:pt x="2447" y="3072"/>
                  </a:lnTo>
                  <a:lnTo>
                    <a:pt x="2472" y="3084"/>
                  </a:lnTo>
                  <a:lnTo>
                    <a:pt x="2498" y="3"/>
                  </a:lnTo>
                  <a:lnTo>
                    <a:pt x="2234" y="321"/>
                  </a:lnTo>
                  <a:lnTo>
                    <a:pt x="2498" y="3"/>
                  </a:lnTo>
                  <a:lnTo>
                    <a:pt x="42" y="14"/>
                  </a:lnTo>
                  <a:lnTo>
                    <a:pt x="37" y="14"/>
                  </a:lnTo>
                  <a:lnTo>
                    <a:pt x="12" y="0"/>
                  </a:lnTo>
                  <a:lnTo>
                    <a:pt x="0" y="3051"/>
                  </a:lnTo>
                  <a:lnTo>
                    <a:pt x="25" y="3"/>
                  </a:lnTo>
                  <a:lnTo>
                    <a:pt x="267" y="293"/>
                  </a:lnTo>
                  <a:lnTo>
                    <a:pt x="270" y="2835"/>
                  </a:lnTo>
                  <a:lnTo>
                    <a:pt x="6" y="3044"/>
                  </a:lnTo>
                  <a:lnTo>
                    <a:pt x="6" y="3058"/>
                  </a:lnTo>
                  <a:lnTo>
                    <a:pt x="12" y="12"/>
                  </a:lnTo>
                  <a:lnTo>
                    <a:pt x="42" y="0"/>
                  </a:lnTo>
                  <a:lnTo>
                    <a:pt x="31" y="14"/>
                  </a:lnTo>
                  <a:lnTo>
                    <a:pt x="289" y="316"/>
                  </a:lnTo>
                  <a:close/>
                </a:path>
              </a:pathLst>
            </a:custGeom>
            <a:solidFill>
              <a:srgbClr val="00FFFF"/>
            </a:solidFill>
            <a:ln w="6350" cap="flat" cmpd="sng">
              <a:solidFill>
                <a:schemeClr val="tx1"/>
              </a:solidFill>
              <a:prstDash val="solid"/>
              <a:round/>
              <a:headEnd type="none" w="med" len="med"/>
              <a:tailEnd type="none" w="med" len="med"/>
            </a:ln>
            <a:effectLst/>
          </p:spPr>
          <p:txBody>
            <a:bodyPr/>
            <a:lstStyle/>
            <a:p>
              <a:endParaRPr lang="ru-RU"/>
            </a:p>
          </p:txBody>
        </p:sp>
      </p:grpSp>
      <p:grpSp>
        <p:nvGrpSpPr>
          <p:cNvPr id="4" name="Group 14"/>
          <p:cNvGrpSpPr>
            <a:grpSpLocks/>
          </p:cNvGrpSpPr>
          <p:nvPr/>
        </p:nvGrpSpPr>
        <p:grpSpPr bwMode="auto">
          <a:xfrm>
            <a:off x="228600" y="152400"/>
            <a:ext cx="5638800" cy="3013075"/>
            <a:chOff x="144" y="96"/>
            <a:chExt cx="3552" cy="1898"/>
          </a:xfrm>
        </p:grpSpPr>
        <p:sp>
          <p:nvSpPr>
            <p:cNvPr id="5128" name="Text Box 8"/>
            <p:cNvSpPr txBox="1">
              <a:spLocks noChangeArrowheads="1"/>
            </p:cNvSpPr>
            <p:nvPr/>
          </p:nvSpPr>
          <p:spPr bwMode="auto">
            <a:xfrm>
              <a:off x="144" y="96"/>
              <a:ext cx="3552" cy="1898"/>
            </a:xfrm>
            <a:prstGeom prst="rect">
              <a:avLst/>
            </a:prstGeom>
            <a:noFill/>
            <a:ln w="9525" algn="ctr">
              <a:noFill/>
              <a:prstDash val="sysDot"/>
              <a:miter lim="800000"/>
              <a:headEnd/>
              <a:tailEnd/>
            </a:ln>
            <a:effectLst/>
          </p:spPr>
          <p:txBody>
            <a:bodyPr>
              <a:spAutoFit/>
            </a:bodyPr>
            <a:lstStyle/>
            <a:p>
              <a:r>
                <a:rPr lang="ru-RU" sz="2400" i="0">
                  <a:effectLst/>
                  <a:latin typeface="Arial" pitchFamily="34" charset="0"/>
                </a:rPr>
                <a:t>Великий древнегреческий математик Архимед (</a:t>
              </a:r>
              <a:r>
                <a:rPr lang="en-US" sz="2400" i="0">
                  <a:effectLst/>
                  <a:latin typeface="Arial" pitchFamily="34" charset="0"/>
                </a:rPr>
                <a:t>III</a:t>
              </a:r>
              <a:r>
                <a:rPr lang="ru-RU" sz="2400" i="0">
                  <a:effectLst/>
                  <a:latin typeface="Arial" pitchFamily="34" charset="0"/>
                </a:rPr>
                <a:t> в. до н.э.), выполнив множество измерений, установил, что длина окружности </a:t>
              </a:r>
            </a:p>
            <a:p>
              <a:endParaRPr lang="ru-RU" sz="2400" i="0">
                <a:effectLst/>
                <a:latin typeface="Arial" pitchFamily="34" charset="0"/>
              </a:endParaRPr>
            </a:p>
            <a:p>
              <a:r>
                <a:rPr lang="ru-RU" sz="2400" i="0">
                  <a:effectLst/>
                  <a:latin typeface="Arial" pitchFamily="34" charset="0"/>
                </a:rPr>
                <a:t>примерно в          раза больше её </a:t>
              </a:r>
            </a:p>
            <a:p>
              <a:endParaRPr lang="ru-RU" sz="2400" i="0">
                <a:effectLst/>
                <a:latin typeface="Arial" pitchFamily="34" charset="0"/>
              </a:endParaRPr>
            </a:p>
            <a:p>
              <a:r>
                <a:rPr lang="ru-RU" sz="2400" i="0">
                  <a:effectLst/>
                  <a:latin typeface="Arial" pitchFamily="34" charset="0"/>
                </a:rPr>
                <a:t>диаметра. </a:t>
              </a:r>
            </a:p>
          </p:txBody>
        </p:sp>
        <p:pic>
          <p:nvPicPr>
            <p:cNvPr id="5129" name="Picture 9"/>
            <p:cNvPicPr>
              <a:picLocks noChangeAspect="1" noChangeArrowheads="1"/>
            </p:cNvPicPr>
            <p:nvPr/>
          </p:nvPicPr>
          <p:blipFill>
            <a:blip r:embed="rId6" cstate="print"/>
            <a:srcRect/>
            <a:stretch>
              <a:fillRect/>
            </a:stretch>
          </p:blipFill>
          <p:spPr bwMode="auto">
            <a:xfrm>
              <a:off x="1451" y="960"/>
              <a:ext cx="411" cy="768"/>
            </a:xfrm>
            <a:prstGeom prst="rect">
              <a:avLst/>
            </a:prstGeom>
            <a:noFill/>
            <a:ln w="12700">
              <a:noFill/>
              <a:miter lim="800000"/>
              <a:headEnd type="none" w="lg" len="lg"/>
              <a:tailEnd type="none" w="lg" len="lg"/>
            </a:ln>
            <a:effectLst/>
          </p:spPr>
        </p:pic>
      </p:grpSp>
      <p:grpSp>
        <p:nvGrpSpPr>
          <p:cNvPr id="5" name="Group 10"/>
          <p:cNvGrpSpPr>
            <a:grpSpLocks/>
          </p:cNvGrpSpPr>
          <p:nvPr/>
        </p:nvGrpSpPr>
        <p:grpSpPr bwMode="auto">
          <a:xfrm>
            <a:off x="1295400" y="5486400"/>
            <a:ext cx="609600" cy="609600"/>
            <a:chOff x="3120" y="2880"/>
            <a:chExt cx="384" cy="384"/>
          </a:xfrm>
        </p:grpSpPr>
        <p:sp>
          <p:nvSpPr>
            <p:cNvPr id="5131" name="AutoShape 11"/>
            <p:cNvSpPr>
              <a:spLocks noChangeArrowheads="1"/>
            </p:cNvSpPr>
            <p:nvPr/>
          </p:nvSpPr>
          <p:spPr bwMode="auto">
            <a:xfrm>
              <a:off x="3120" y="2880"/>
              <a:ext cx="384" cy="384"/>
            </a:xfrm>
            <a:prstGeom prst="star16">
              <a:avLst>
                <a:gd name="adj" fmla="val 4167"/>
              </a:avLst>
            </a:prstGeom>
            <a:solidFill>
              <a:srgbClr val="CC3300"/>
            </a:solidFill>
            <a:ln w="12700">
              <a:solidFill>
                <a:srgbClr val="CC3300"/>
              </a:solidFill>
              <a:miter lim="800000"/>
              <a:headEnd type="none" w="lg" len="lg"/>
              <a:tailEnd type="none" w="lg" len="lg"/>
            </a:ln>
            <a:effectLst/>
          </p:spPr>
          <p:txBody>
            <a:bodyPr wrap="none" anchor="ctr"/>
            <a:lstStyle/>
            <a:p>
              <a:endParaRPr lang="ru-RU"/>
            </a:p>
          </p:txBody>
        </p:sp>
        <p:sp>
          <p:nvSpPr>
            <p:cNvPr id="5132" name="Oval 12"/>
            <p:cNvSpPr>
              <a:spLocks noChangeArrowheads="1"/>
            </p:cNvSpPr>
            <p:nvPr/>
          </p:nvSpPr>
          <p:spPr bwMode="auto">
            <a:xfrm>
              <a:off x="3120" y="2880"/>
              <a:ext cx="384" cy="384"/>
            </a:xfrm>
            <a:prstGeom prst="ellipse">
              <a:avLst/>
            </a:prstGeom>
            <a:noFill/>
            <a:ln w="57150">
              <a:solidFill>
                <a:srgbClr val="5C0000"/>
              </a:solidFill>
              <a:round/>
              <a:headEnd type="none" w="lg" len="lg"/>
              <a:tailEnd type="none" w="lg" len="lg"/>
            </a:ln>
            <a:effectLst/>
          </p:spPr>
          <p:txBody>
            <a:bodyPr wrap="none" anchor="ctr"/>
            <a:lstStyle/>
            <a:p>
              <a:endParaRPr lang="ru-RU"/>
            </a:p>
          </p:txBody>
        </p:sp>
        <p:sp>
          <p:nvSpPr>
            <p:cNvPr id="5133" name="Oval 13"/>
            <p:cNvSpPr>
              <a:spLocks noChangeArrowheads="1"/>
            </p:cNvSpPr>
            <p:nvPr/>
          </p:nvSpPr>
          <p:spPr bwMode="auto">
            <a:xfrm>
              <a:off x="3264" y="3024"/>
              <a:ext cx="96" cy="96"/>
            </a:xfrm>
            <a:prstGeom prst="ellipse">
              <a:avLst/>
            </a:prstGeom>
            <a:solidFill>
              <a:srgbClr val="CC3300"/>
            </a:solidFill>
            <a:ln w="12700">
              <a:solidFill>
                <a:srgbClr val="CC3300"/>
              </a:solidFill>
              <a:round/>
              <a:headEnd type="none" w="lg" len="lg"/>
              <a:tailEnd type="none" w="lg" len="lg"/>
            </a:ln>
            <a:effectLst/>
          </p:spPr>
          <p:txBody>
            <a:bodyPr wrap="none" anchor="ct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8" presetClass="emph" presetSubtype="0" repeatCount="2000" fill="hold" nodeType="afterEffect">
                                  <p:stCondLst>
                                    <p:cond delay="0"/>
                                  </p:stCondLst>
                                  <p:childTnLst>
                                    <p:animRot by="21600000">
                                      <p:cBhvr>
                                        <p:cTn id="10" dur="3000" fill="hold"/>
                                        <p:tgtEl>
                                          <p:spTgt spid="5"/>
                                        </p:tgtEl>
                                        <p:attrNameLst>
                                          <p:attrName>r</p:attrName>
                                        </p:attrNameLst>
                                      </p:cBhvr>
                                    </p:animRot>
                                  </p:childTnLst>
                                </p:cTn>
                              </p:par>
                              <p:par>
                                <p:cTn id="11" presetID="0" presetClass="path" presetSubtype="0" accel="50000" decel="50000" fill="hold" nodeType="withEffect">
                                  <p:stCondLst>
                                    <p:cond delay="0"/>
                                  </p:stCondLst>
                                  <p:childTnLst>
                                    <p:animMotion origin="layout" path="M 0 -4.44444E-6 L 0.73333 0.01112 " pathEditMode="relative" ptsTypes="AA">
                                      <p:cBhvr>
                                        <p:cTn id="12" dur="5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81000" y="457200"/>
            <a:ext cx="8534400" cy="1187450"/>
          </a:xfrm>
          <a:prstGeom prst="rect">
            <a:avLst/>
          </a:prstGeom>
          <a:noFill/>
          <a:ln w="9525" algn="ctr">
            <a:noFill/>
            <a:prstDash val="sysDot"/>
            <a:miter lim="800000"/>
            <a:headEnd/>
            <a:tailEnd/>
          </a:ln>
          <a:effectLst/>
        </p:spPr>
        <p:txBody>
          <a:bodyPr>
            <a:spAutoFit/>
          </a:bodyPr>
          <a:lstStyle/>
          <a:p>
            <a:r>
              <a:rPr lang="ru-RU" sz="2400" i="0">
                <a:effectLst/>
                <a:latin typeface="Arial" pitchFamily="34" charset="0"/>
              </a:rPr>
              <a:t>Длина окружности примерно в          раза больше её </a:t>
            </a:r>
          </a:p>
          <a:p>
            <a:endParaRPr lang="ru-RU" sz="2400" i="0">
              <a:effectLst/>
              <a:latin typeface="Arial" pitchFamily="34" charset="0"/>
            </a:endParaRPr>
          </a:p>
          <a:p>
            <a:r>
              <a:rPr lang="ru-RU" sz="2400" i="0">
                <a:effectLst/>
                <a:latin typeface="Arial" pitchFamily="34" charset="0"/>
              </a:rPr>
              <a:t>диаметра. </a:t>
            </a:r>
          </a:p>
        </p:txBody>
      </p:sp>
      <p:pic>
        <p:nvPicPr>
          <p:cNvPr id="9219" name="Picture 3"/>
          <p:cNvPicPr>
            <a:picLocks noChangeAspect="1" noChangeArrowheads="1"/>
          </p:cNvPicPr>
          <p:nvPr/>
        </p:nvPicPr>
        <p:blipFill>
          <a:blip r:embed="rId3" cstate="print"/>
          <a:srcRect/>
          <a:stretch>
            <a:fillRect/>
          </a:stretch>
        </p:blipFill>
        <p:spPr bwMode="auto">
          <a:xfrm>
            <a:off x="5291138" y="76200"/>
            <a:ext cx="652462" cy="1219200"/>
          </a:xfrm>
          <a:prstGeom prst="rect">
            <a:avLst/>
          </a:prstGeom>
          <a:noFill/>
          <a:ln w="12700">
            <a:noFill/>
            <a:miter lim="800000"/>
            <a:headEnd type="none" w="lg" len="lg"/>
            <a:tailEnd type="none" w="lg" len="lg"/>
          </a:ln>
          <a:effectLst/>
        </p:spPr>
      </p:pic>
      <p:sp>
        <p:nvSpPr>
          <p:cNvPr id="9220" name="Freeform 4"/>
          <p:cNvSpPr>
            <a:spLocks/>
          </p:cNvSpPr>
          <p:nvPr/>
        </p:nvSpPr>
        <p:spPr bwMode="auto">
          <a:xfrm>
            <a:off x="165100" y="5359400"/>
            <a:ext cx="7835900" cy="25400"/>
          </a:xfrm>
          <a:custGeom>
            <a:avLst/>
            <a:gdLst/>
            <a:ahLst/>
            <a:cxnLst>
              <a:cxn ang="0">
                <a:pos x="0" y="0"/>
              </a:cxn>
              <a:cxn ang="0">
                <a:pos x="4936" y="16"/>
              </a:cxn>
            </a:cxnLst>
            <a:rect l="0" t="0" r="r" b="b"/>
            <a:pathLst>
              <a:path w="4936" h="16">
                <a:moveTo>
                  <a:pt x="0" y="0"/>
                </a:moveTo>
                <a:lnTo>
                  <a:pt x="4936" y="16"/>
                </a:lnTo>
              </a:path>
            </a:pathLst>
          </a:custGeom>
          <a:noFill/>
          <a:ln w="38100" cap="flat" cmpd="sng">
            <a:solidFill>
              <a:srgbClr val="0099FF"/>
            </a:solidFill>
            <a:prstDash val="solid"/>
            <a:round/>
            <a:headEnd type="oval" w="med" len="med"/>
            <a:tailEnd type="oval" w="med" len="med"/>
          </a:ln>
          <a:effectLst/>
        </p:spPr>
        <p:txBody>
          <a:bodyPr/>
          <a:lstStyle/>
          <a:p>
            <a:endParaRPr lang="ru-RU"/>
          </a:p>
        </p:txBody>
      </p:sp>
      <p:grpSp>
        <p:nvGrpSpPr>
          <p:cNvPr id="2" name="Group 5"/>
          <p:cNvGrpSpPr>
            <a:grpSpLocks/>
          </p:cNvGrpSpPr>
          <p:nvPr/>
        </p:nvGrpSpPr>
        <p:grpSpPr bwMode="auto">
          <a:xfrm>
            <a:off x="-1066800" y="2971800"/>
            <a:ext cx="2362200" cy="2362200"/>
            <a:chOff x="1152" y="1584"/>
            <a:chExt cx="1488" cy="1488"/>
          </a:xfrm>
        </p:grpSpPr>
        <p:sp>
          <p:nvSpPr>
            <p:cNvPr id="9222" name="Oval 6"/>
            <p:cNvSpPr>
              <a:spLocks noChangeArrowheads="1"/>
            </p:cNvSpPr>
            <p:nvPr/>
          </p:nvSpPr>
          <p:spPr bwMode="auto">
            <a:xfrm rot="2236307">
              <a:off x="1152" y="1584"/>
              <a:ext cx="1488" cy="1488"/>
            </a:xfrm>
            <a:prstGeom prst="ellipse">
              <a:avLst/>
            </a:prstGeom>
            <a:noFill/>
            <a:ln w="28575">
              <a:solidFill>
                <a:srgbClr val="0000FF"/>
              </a:solidFill>
              <a:round/>
              <a:headEnd type="none" w="lg" len="lg"/>
              <a:tailEnd type="none" w="lg" len="lg"/>
            </a:ln>
            <a:effectLst/>
          </p:spPr>
          <p:txBody>
            <a:bodyPr wrap="none" anchor="ctr"/>
            <a:lstStyle/>
            <a:p>
              <a:endParaRPr lang="ru-RU"/>
            </a:p>
          </p:txBody>
        </p:sp>
        <p:sp>
          <p:nvSpPr>
            <p:cNvPr id="9223" name="Freeform 7"/>
            <p:cNvSpPr>
              <a:spLocks/>
            </p:cNvSpPr>
            <p:nvPr/>
          </p:nvSpPr>
          <p:spPr bwMode="auto">
            <a:xfrm rot="2236307">
              <a:off x="1296" y="1872"/>
              <a:ext cx="1216" cy="880"/>
            </a:xfrm>
            <a:custGeom>
              <a:avLst/>
              <a:gdLst/>
              <a:ahLst/>
              <a:cxnLst>
                <a:cxn ang="0">
                  <a:pos x="0" y="1136"/>
                </a:cxn>
                <a:cxn ang="0">
                  <a:pos x="1568" y="0"/>
                </a:cxn>
              </a:cxnLst>
              <a:rect l="0" t="0" r="r" b="b"/>
              <a:pathLst>
                <a:path w="1568" h="1136">
                  <a:moveTo>
                    <a:pt x="0" y="1136"/>
                  </a:moveTo>
                  <a:lnTo>
                    <a:pt x="1568" y="0"/>
                  </a:lnTo>
                </a:path>
              </a:pathLst>
            </a:custGeom>
            <a:noFill/>
            <a:ln w="38100" cap="flat" cmpd="sng">
              <a:solidFill>
                <a:srgbClr val="FF0000"/>
              </a:solidFill>
              <a:prstDash val="solid"/>
              <a:round/>
              <a:headEnd type="oval" w="med" len="med"/>
              <a:tailEnd type="oval" w="med" len="med"/>
            </a:ln>
            <a:effectLst/>
          </p:spPr>
          <p:txBody>
            <a:bodyPr/>
            <a:lstStyle/>
            <a:p>
              <a:endParaRPr lang="ru-RU"/>
            </a:p>
          </p:txBody>
        </p:sp>
        <p:sp>
          <p:nvSpPr>
            <p:cNvPr id="9224" name="Oval 8"/>
            <p:cNvSpPr>
              <a:spLocks noChangeArrowheads="1"/>
            </p:cNvSpPr>
            <p:nvPr/>
          </p:nvSpPr>
          <p:spPr bwMode="auto">
            <a:xfrm rot="2236307">
              <a:off x="1859" y="2291"/>
              <a:ext cx="74" cy="74"/>
            </a:xfrm>
            <a:prstGeom prst="ellipse">
              <a:avLst/>
            </a:prstGeom>
            <a:solidFill>
              <a:srgbClr val="F42A02"/>
            </a:solidFill>
            <a:ln w="12700">
              <a:solidFill>
                <a:schemeClr val="tx2"/>
              </a:solidFill>
              <a:round/>
              <a:headEnd type="none" w="lg" len="lg"/>
              <a:tailEnd type="none" w="lg" len="lg"/>
            </a:ln>
            <a:effectLst/>
          </p:spPr>
          <p:txBody>
            <a:bodyPr wrap="none" anchor="ctr"/>
            <a:lstStyle/>
            <a:p>
              <a:endParaRPr lang="ru-RU"/>
            </a:p>
          </p:txBody>
        </p:sp>
        <p:sp>
          <p:nvSpPr>
            <p:cNvPr id="9225" name="Text Box 9"/>
            <p:cNvSpPr txBox="1">
              <a:spLocks noChangeArrowheads="1"/>
            </p:cNvSpPr>
            <p:nvPr/>
          </p:nvSpPr>
          <p:spPr bwMode="auto">
            <a:xfrm rot="116354">
              <a:off x="1349" y="2011"/>
              <a:ext cx="1180" cy="327"/>
            </a:xfrm>
            <a:prstGeom prst="rect">
              <a:avLst/>
            </a:prstGeom>
            <a:noFill/>
            <a:ln w="12700">
              <a:noFill/>
              <a:miter lim="800000"/>
              <a:headEnd type="none" w="lg" len="lg"/>
              <a:tailEnd type="none" w="lg" len="lg"/>
            </a:ln>
            <a:effectLst/>
          </p:spPr>
          <p:txBody>
            <a:bodyPr>
              <a:spAutoFit/>
            </a:bodyPr>
            <a:lstStyle/>
            <a:p>
              <a:r>
                <a:rPr lang="ru-RU" sz="2800" i="0">
                  <a:solidFill>
                    <a:srgbClr val="0000FF"/>
                  </a:solidFill>
                  <a:effectLst>
                    <a:outerShdw blurRad="38100" dist="38100" dir="2700000" algn="tl">
                      <a:srgbClr val="000000"/>
                    </a:outerShdw>
                  </a:effectLst>
                </a:rPr>
                <a:t>Диаметр</a:t>
              </a:r>
            </a:p>
          </p:txBody>
        </p:sp>
      </p:grpSp>
      <p:sp>
        <p:nvSpPr>
          <p:cNvPr id="9226" name="Freeform 10"/>
          <p:cNvSpPr>
            <a:spLocks/>
          </p:cNvSpPr>
          <p:nvPr/>
        </p:nvSpPr>
        <p:spPr bwMode="auto">
          <a:xfrm>
            <a:off x="6934200" y="4114800"/>
            <a:ext cx="2386013" cy="17463"/>
          </a:xfrm>
          <a:custGeom>
            <a:avLst/>
            <a:gdLst/>
            <a:ahLst/>
            <a:cxnLst>
              <a:cxn ang="0">
                <a:pos x="0" y="0"/>
              </a:cxn>
              <a:cxn ang="0">
                <a:pos x="1503" y="11"/>
              </a:cxn>
            </a:cxnLst>
            <a:rect l="0" t="0" r="r" b="b"/>
            <a:pathLst>
              <a:path w="1503" h="11">
                <a:moveTo>
                  <a:pt x="0" y="0"/>
                </a:moveTo>
                <a:lnTo>
                  <a:pt x="1503" y="11"/>
                </a:lnTo>
              </a:path>
            </a:pathLst>
          </a:custGeom>
          <a:noFill/>
          <a:ln w="38100" cap="flat" cmpd="sng">
            <a:solidFill>
              <a:srgbClr val="FF0000"/>
            </a:solidFill>
            <a:prstDash val="solid"/>
            <a:round/>
            <a:headEnd type="oval" w="med" len="med"/>
            <a:tailEnd type="oval" w="med" len="med"/>
          </a:ln>
          <a:effectLst/>
        </p:spPr>
        <p:txBody>
          <a:bodyPr/>
          <a:lstStyle/>
          <a:p>
            <a:endParaRPr lang="ru-RU"/>
          </a:p>
        </p:txBody>
      </p:sp>
      <p:sp>
        <p:nvSpPr>
          <p:cNvPr id="9227" name="Freeform 11"/>
          <p:cNvSpPr>
            <a:spLocks/>
          </p:cNvSpPr>
          <p:nvPr/>
        </p:nvSpPr>
        <p:spPr bwMode="auto">
          <a:xfrm>
            <a:off x="6934200" y="4114800"/>
            <a:ext cx="2386013" cy="17463"/>
          </a:xfrm>
          <a:custGeom>
            <a:avLst/>
            <a:gdLst/>
            <a:ahLst/>
            <a:cxnLst>
              <a:cxn ang="0">
                <a:pos x="0" y="0"/>
              </a:cxn>
              <a:cxn ang="0">
                <a:pos x="1503" y="11"/>
              </a:cxn>
            </a:cxnLst>
            <a:rect l="0" t="0" r="r" b="b"/>
            <a:pathLst>
              <a:path w="1503" h="11">
                <a:moveTo>
                  <a:pt x="0" y="0"/>
                </a:moveTo>
                <a:lnTo>
                  <a:pt x="1503" y="11"/>
                </a:lnTo>
              </a:path>
            </a:pathLst>
          </a:custGeom>
          <a:noFill/>
          <a:ln w="38100" cap="flat" cmpd="sng">
            <a:solidFill>
              <a:srgbClr val="FF0000"/>
            </a:solidFill>
            <a:prstDash val="solid"/>
            <a:round/>
            <a:headEnd type="oval" w="med" len="med"/>
            <a:tailEnd type="oval" w="med" len="med"/>
          </a:ln>
          <a:effectLst/>
        </p:spPr>
        <p:txBody>
          <a:bodyPr/>
          <a:lstStyle/>
          <a:p>
            <a:endParaRPr lang="ru-RU"/>
          </a:p>
        </p:txBody>
      </p:sp>
      <p:sp>
        <p:nvSpPr>
          <p:cNvPr id="9228" name="Freeform 12"/>
          <p:cNvSpPr>
            <a:spLocks/>
          </p:cNvSpPr>
          <p:nvPr/>
        </p:nvSpPr>
        <p:spPr bwMode="auto">
          <a:xfrm>
            <a:off x="6934200" y="4114800"/>
            <a:ext cx="2386013" cy="17463"/>
          </a:xfrm>
          <a:custGeom>
            <a:avLst/>
            <a:gdLst/>
            <a:ahLst/>
            <a:cxnLst>
              <a:cxn ang="0">
                <a:pos x="0" y="0"/>
              </a:cxn>
              <a:cxn ang="0">
                <a:pos x="1503" y="11"/>
              </a:cxn>
            </a:cxnLst>
            <a:rect l="0" t="0" r="r" b="b"/>
            <a:pathLst>
              <a:path w="1503" h="11">
                <a:moveTo>
                  <a:pt x="0" y="0"/>
                </a:moveTo>
                <a:lnTo>
                  <a:pt x="1503" y="11"/>
                </a:lnTo>
              </a:path>
            </a:pathLst>
          </a:custGeom>
          <a:noFill/>
          <a:ln w="38100" cap="flat" cmpd="sng">
            <a:solidFill>
              <a:srgbClr val="FF0000"/>
            </a:solidFill>
            <a:prstDash val="solid"/>
            <a:round/>
            <a:headEnd type="oval" w="med" len="med"/>
            <a:tailEnd type="oval" w="med" len="med"/>
          </a:ln>
          <a:effectLst/>
        </p:spPr>
        <p:txBody>
          <a:bodyPr/>
          <a:lstStyle/>
          <a:p>
            <a:endParaRPr lang="ru-RU"/>
          </a:p>
        </p:txBody>
      </p:sp>
      <p:sp>
        <p:nvSpPr>
          <p:cNvPr id="9229" name="AutoShape 13">
            <a:hlinkClick r:id="" action="ppaction://hlinkshowjump?jump=nextslide" highlightClick="1"/>
          </p:cNvPr>
          <p:cNvSpPr>
            <a:spLocks noChangeArrowheads="1"/>
          </p:cNvSpPr>
          <p:nvPr/>
        </p:nvSpPr>
        <p:spPr bwMode="auto">
          <a:xfrm>
            <a:off x="7924800" y="6172200"/>
            <a:ext cx="457200" cy="457200"/>
          </a:xfrm>
          <a:prstGeom prst="actionButtonForwardNext">
            <a:avLst/>
          </a:prstGeom>
          <a:gradFill rotWithShape="1">
            <a:gsLst>
              <a:gs pos="0">
                <a:schemeClr val="bg1"/>
              </a:gs>
              <a:gs pos="100000">
                <a:srgbClr val="0099FF"/>
              </a:gs>
            </a:gsLst>
            <a:path path="rect">
              <a:fillToRect l="50000" t="50000" r="50000" b="50000"/>
            </a:path>
          </a:gradFill>
          <a:ln w="57150">
            <a:noFill/>
            <a:miter lim="800000"/>
            <a:headEnd type="none" w="lg" len="lg"/>
            <a:tailEnd type="none" w="lg" len="lg"/>
          </a:ln>
          <a:effectLst/>
        </p:spPr>
        <p:txBody>
          <a:bodyPr wrap="none" anchor="ctr"/>
          <a:lstStyle/>
          <a:p>
            <a:endParaRPr lang="ru-RU"/>
          </a:p>
        </p:txBody>
      </p:sp>
      <p:sp>
        <p:nvSpPr>
          <p:cNvPr id="9230" name="AutoShape 14">
            <a:hlinkClick r:id="" action="ppaction://noaction" highlightClick="1"/>
          </p:cNvPr>
          <p:cNvSpPr>
            <a:spLocks noChangeArrowheads="1"/>
          </p:cNvSpPr>
          <p:nvPr/>
        </p:nvSpPr>
        <p:spPr bwMode="auto">
          <a:xfrm>
            <a:off x="6324600" y="6172200"/>
            <a:ext cx="1600200" cy="457200"/>
          </a:xfrm>
          <a:prstGeom prst="actionButtonBlank">
            <a:avLst/>
          </a:prstGeom>
          <a:gradFill rotWithShape="1">
            <a:gsLst>
              <a:gs pos="0">
                <a:schemeClr val="bg1"/>
              </a:gs>
              <a:gs pos="100000">
                <a:srgbClr val="66FFFF"/>
              </a:gs>
            </a:gsLst>
            <a:path path="rect">
              <a:fillToRect l="50000" t="50000" r="50000" b="50000"/>
            </a:path>
          </a:gradFill>
          <a:ln w="9525">
            <a:noFill/>
            <a:prstDash val="sysDot"/>
            <a:miter lim="800000"/>
            <a:headEnd/>
            <a:tailEnd/>
          </a:ln>
          <a:effectLst/>
        </p:spPr>
        <p:txBody>
          <a:bodyPr wrap="none" anchor="ctr"/>
          <a:lstStyle/>
          <a:p>
            <a:pPr algn="ctr"/>
            <a:r>
              <a:rPr lang="ru-RU" sz="2400" i="0">
                <a:effectLst/>
              </a:rPr>
              <a:t>Показать</a:t>
            </a:r>
          </a:p>
        </p:txBody>
      </p:sp>
      <p:grpSp>
        <p:nvGrpSpPr>
          <p:cNvPr id="3" name="Group 20"/>
          <p:cNvGrpSpPr>
            <a:grpSpLocks/>
          </p:cNvGrpSpPr>
          <p:nvPr/>
        </p:nvGrpSpPr>
        <p:grpSpPr bwMode="auto">
          <a:xfrm>
            <a:off x="1447800" y="1524000"/>
            <a:ext cx="6710363" cy="1279525"/>
            <a:chOff x="326" y="1008"/>
            <a:chExt cx="4227" cy="806"/>
          </a:xfrm>
        </p:grpSpPr>
        <p:sp>
          <p:nvSpPr>
            <p:cNvPr id="9231" name="Text Box 15"/>
            <p:cNvSpPr txBox="1">
              <a:spLocks noChangeArrowheads="1"/>
            </p:cNvSpPr>
            <p:nvPr/>
          </p:nvSpPr>
          <p:spPr bwMode="auto">
            <a:xfrm>
              <a:off x="326" y="1274"/>
              <a:ext cx="4227" cy="288"/>
            </a:xfrm>
            <a:prstGeom prst="rect">
              <a:avLst/>
            </a:prstGeom>
            <a:noFill/>
            <a:ln w="9525">
              <a:noFill/>
              <a:miter lim="800000"/>
              <a:headEnd/>
              <a:tailEnd/>
            </a:ln>
            <a:effectLst/>
          </p:spPr>
          <p:txBody>
            <a:bodyPr wrap="none">
              <a:spAutoFit/>
            </a:bodyPr>
            <a:lstStyle/>
            <a:p>
              <a:r>
                <a:rPr lang="ru-RU" sz="2400" i="0">
                  <a:solidFill>
                    <a:srgbClr val="0000FF"/>
                  </a:solidFill>
                  <a:effectLst>
                    <a:outerShdw blurRad="38100" dist="38100" dir="2700000" algn="tl">
                      <a:srgbClr val="000000"/>
                    </a:outerShdw>
                  </a:effectLst>
                </a:rPr>
                <a:t>Число            называют Архимедово число. </a:t>
              </a:r>
            </a:p>
          </p:txBody>
        </p:sp>
        <p:grpSp>
          <p:nvGrpSpPr>
            <p:cNvPr id="4" name="Group 19"/>
            <p:cNvGrpSpPr>
              <a:grpSpLocks/>
            </p:cNvGrpSpPr>
            <p:nvPr/>
          </p:nvGrpSpPr>
          <p:grpSpPr bwMode="auto">
            <a:xfrm>
              <a:off x="1056" y="1008"/>
              <a:ext cx="516" cy="806"/>
              <a:chOff x="1584" y="932"/>
              <a:chExt cx="516" cy="806"/>
            </a:xfrm>
          </p:grpSpPr>
          <p:sp>
            <p:nvSpPr>
              <p:cNvPr id="9232" name="Text Box 16"/>
              <p:cNvSpPr txBox="1">
                <a:spLocks noChangeArrowheads="1"/>
              </p:cNvSpPr>
              <p:nvPr/>
            </p:nvSpPr>
            <p:spPr bwMode="auto">
              <a:xfrm>
                <a:off x="1584" y="932"/>
                <a:ext cx="516" cy="442"/>
              </a:xfrm>
              <a:prstGeom prst="rect">
                <a:avLst/>
              </a:prstGeom>
              <a:noFill/>
              <a:ln w="9525">
                <a:noFill/>
                <a:miter lim="800000"/>
                <a:headEnd/>
                <a:tailEnd/>
              </a:ln>
              <a:effectLst/>
            </p:spPr>
            <p:txBody>
              <a:bodyPr wrap="none">
                <a:spAutoFit/>
              </a:bodyPr>
              <a:lstStyle/>
              <a:p>
                <a:r>
                  <a:rPr lang="ru-RU" sz="4000" i="0">
                    <a:solidFill>
                      <a:srgbClr val="0000FF"/>
                    </a:solidFill>
                    <a:effectLst>
                      <a:outerShdw blurRad="38100" dist="38100" dir="2700000" algn="tl">
                        <a:srgbClr val="000000"/>
                      </a:outerShdw>
                    </a:effectLst>
                  </a:rPr>
                  <a:t>22 </a:t>
                </a:r>
              </a:p>
            </p:txBody>
          </p:sp>
          <p:sp>
            <p:nvSpPr>
              <p:cNvPr id="9233" name="Text Box 17"/>
              <p:cNvSpPr txBox="1">
                <a:spLocks noChangeArrowheads="1"/>
              </p:cNvSpPr>
              <p:nvPr/>
            </p:nvSpPr>
            <p:spPr bwMode="auto">
              <a:xfrm>
                <a:off x="1632" y="1296"/>
                <a:ext cx="356" cy="442"/>
              </a:xfrm>
              <a:prstGeom prst="rect">
                <a:avLst/>
              </a:prstGeom>
              <a:noFill/>
              <a:ln w="9525">
                <a:noFill/>
                <a:miter lim="800000"/>
                <a:headEnd/>
                <a:tailEnd/>
              </a:ln>
              <a:effectLst/>
            </p:spPr>
            <p:txBody>
              <a:bodyPr wrap="none">
                <a:spAutoFit/>
              </a:bodyPr>
              <a:lstStyle/>
              <a:p>
                <a:r>
                  <a:rPr lang="ru-RU" sz="4000" i="0">
                    <a:solidFill>
                      <a:srgbClr val="0000FF"/>
                    </a:solidFill>
                    <a:effectLst>
                      <a:outerShdw blurRad="38100" dist="38100" dir="2700000" algn="tl">
                        <a:srgbClr val="000000"/>
                      </a:outerShdw>
                    </a:effectLst>
                  </a:rPr>
                  <a:t>7 </a:t>
                </a:r>
              </a:p>
            </p:txBody>
          </p:sp>
          <p:sp>
            <p:nvSpPr>
              <p:cNvPr id="9234" name="Line 18"/>
              <p:cNvSpPr>
                <a:spLocks noChangeShapeType="1"/>
              </p:cNvSpPr>
              <p:nvPr/>
            </p:nvSpPr>
            <p:spPr bwMode="auto">
              <a:xfrm>
                <a:off x="1584" y="1344"/>
                <a:ext cx="432" cy="0"/>
              </a:xfrm>
              <a:prstGeom prst="line">
                <a:avLst/>
              </a:prstGeom>
              <a:noFill/>
              <a:ln w="38100">
                <a:solidFill>
                  <a:srgbClr val="0000FF"/>
                </a:solidFill>
                <a:round/>
                <a:headEnd/>
                <a:tailEnd/>
              </a:ln>
              <a:effectLst/>
            </p:spPr>
            <p:txBody>
              <a:bodyPr/>
              <a:lstStyle/>
              <a:p>
                <a:endParaRPr lang="ru-RU"/>
              </a:p>
            </p:txBody>
          </p:sp>
        </p:grpSp>
      </p:gr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230"/>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1600000">
                                      <p:cBhvr>
                                        <p:cTn id="6" dur="3000" fill="hold"/>
                                        <p:tgtEl>
                                          <p:spTgt spid="2"/>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9220"/>
                                        </p:tgtEl>
                                        <p:attrNameLst>
                                          <p:attrName>style.visibility</p:attrName>
                                        </p:attrNameLst>
                                      </p:cBhvr>
                                      <p:to>
                                        <p:strVal val="visible"/>
                                      </p:to>
                                    </p:set>
                                    <p:animEffect transition="in" filter="wipe(left)">
                                      <p:cBhvr>
                                        <p:cTn id="9" dur="3000"/>
                                        <p:tgtEl>
                                          <p:spTgt spid="9220"/>
                                        </p:tgtEl>
                                      </p:cBhvr>
                                    </p:animEffect>
                                  </p:childTnLst>
                                </p:cTn>
                              </p:par>
                              <p:par>
                                <p:cTn id="10" presetID="0" presetClass="path" presetSubtype="0" accel="50000" decel="50000" fill="hold" nodeType="withEffect">
                                  <p:stCondLst>
                                    <p:cond delay="0"/>
                                  </p:stCondLst>
                                  <p:childTnLst>
                                    <p:animMotion origin="layout" path="M 6.66667E-6 5.55556E-6 L 0.87501 5.55556E-6 " pathEditMode="relative" ptsTypes="AA">
                                      <p:cBhvr>
                                        <p:cTn id="11" dur="3000" fill="hold"/>
                                        <p:tgtEl>
                                          <p:spTgt spid="2"/>
                                        </p:tgtEl>
                                        <p:attrNameLst>
                                          <p:attrName>ppt_x</p:attrName>
                                          <p:attrName>ppt_y</p:attrName>
                                        </p:attrNameLst>
                                      </p:cBhvr>
                                    </p:animMotion>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9226"/>
                                        </p:tgtEl>
                                        <p:attrNameLst>
                                          <p:attrName>style.visibility</p:attrName>
                                        </p:attrNameLst>
                                      </p:cBhvr>
                                      <p:to>
                                        <p:strVal val="visible"/>
                                      </p:to>
                                    </p:set>
                                    <p:animEffect transition="in" filter="fade">
                                      <p:cBhvr>
                                        <p:cTn id="15" dur="1000"/>
                                        <p:tgtEl>
                                          <p:spTgt spid="9226"/>
                                        </p:tgtEl>
                                      </p:cBhvr>
                                    </p:animEffect>
                                  </p:childTnLst>
                                </p:cTn>
                              </p:par>
                            </p:childTnLst>
                          </p:cTn>
                        </p:par>
                        <p:par>
                          <p:cTn id="16" fill="hold">
                            <p:stCondLst>
                              <p:cond delay="4000"/>
                            </p:stCondLst>
                            <p:childTnLst>
                              <p:par>
                                <p:cTn id="17" presetID="0" presetClass="path" presetSubtype="0" accel="50000" decel="50000" fill="hold" grpId="1" nodeType="afterEffect">
                                  <p:stCondLst>
                                    <p:cond delay="0"/>
                                  </p:stCondLst>
                                  <p:childTnLst>
                                    <p:animMotion origin="layout" path="M -0.00121 0.0044 L -0.74288 0.18218 " pathEditMode="relative" rAng="0" ptsTypes="AA">
                                      <p:cBhvr>
                                        <p:cTn id="18" dur="1000" fill="hold"/>
                                        <p:tgtEl>
                                          <p:spTgt spid="9226"/>
                                        </p:tgtEl>
                                        <p:attrNameLst>
                                          <p:attrName>ppt_x</p:attrName>
                                          <p:attrName>ppt_y</p:attrName>
                                        </p:attrNameLst>
                                      </p:cBhvr>
                                      <p:rCtr x="-37100" y="8900"/>
                                    </p:animMotion>
                                  </p:childTnLst>
                                </p:cTn>
                              </p:par>
                            </p:childTnLst>
                          </p:cTn>
                        </p:par>
                        <p:par>
                          <p:cTn id="19" fill="hold">
                            <p:stCondLst>
                              <p:cond delay="5000"/>
                            </p:stCondLst>
                            <p:childTnLst>
                              <p:par>
                                <p:cTn id="20" presetID="10" presetClass="entr" presetSubtype="0" fill="hold" grpId="0" nodeType="afterEffect">
                                  <p:stCondLst>
                                    <p:cond delay="0"/>
                                  </p:stCondLst>
                                  <p:childTnLst>
                                    <p:set>
                                      <p:cBhvr>
                                        <p:cTn id="21" dur="1" fill="hold">
                                          <p:stCondLst>
                                            <p:cond delay="0"/>
                                          </p:stCondLst>
                                        </p:cTn>
                                        <p:tgtEl>
                                          <p:spTgt spid="9227"/>
                                        </p:tgtEl>
                                        <p:attrNameLst>
                                          <p:attrName>style.visibility</p:attrName>
                                        </p:attrNameLst>
                                      </p:cBhvr>
                                      <p:to>
                                        <p:strVal val="visible"/>
                                      </p:to>
                                    </p:set>
                                    <p:animEffect transition="in" filter="fade">
                                      <p:cBhvr>
                                        <p:cTn id="22" dur="1000"/>
                                        <p:tgtEl>
                                          <p:spTgt spid="9227"/>
                                        </p:tgtEl>
                                      </p:cBhvr>
                                    </p:animEffect>
                                  </p:childTnLst>
                                </p:cTn>
                              </p:par>
                            </p:childTnLst>
                          </p:cTn>
                        </p:par>
                        <p:par>
                          <p:cTn id="23" fill="hold">
                            <p:stCondLst>
                              <p:cond delay="6000"/>
                            </p:stCondLst>
                            <p:childTnLst>
                              <p:par>
                                <p:cTn id="24" presetID="0" presetClass="path" presetSubtype="0" accel="50000" decel="50000" fill="hold" grpId="1" nodeType="afterEffect">
                                  <p:stCondLst>
                                    <p:cond delay="0"/>
                                  </p:stCondLst>
                                  <p:childTnLst>
                                    <p:animMotion origin="layout" path="M -0.00121 0.0044 L -0.48455 0.18218 " pathEditMode="relative" rAng="0" ptsTypes="AA">
                                      <p:cBhvr>
                                        <p:cTn id="25" dur="1000" fill="hold"/>
                                        <p:tgtEl>
                                          <p:spTgt spid="9227"/>
                                        </p:tgtEl>
                                        <p:attrNameLst>
                                          <p:attrName>ppt_x</p:attrName>
                                          <p:attrName>ppt_y</p:attrName>
                                        </p:attrNameLst>
                                      </p:cBhvr>
                                      <p:rCtr x="-24200" y="8900"/>
                                    </p:animMotion>
                                  </p:childTnLst>
                                </p:cTn>
                              </p:par>
                            </p:childTnLst>
                          </p:cTn>
                        </p:par>
                        <p:par>
                          <p:cTn id="26" fill="hold">
                            <p:stCondLst>
                              <p:cond delay="7000"/>
                            </p:stCondLst>
                            <p:childTnLst>
                              <p:par>
                                <p:cTn id="27" presetID="10" presetClass="entr" presetSubtype="0" fill="hold" grpId="0" nodeType="afterEffect">
                                  <p:stCondLst>
                                    <p:cond delay="0"/>
                                  </p:stCondLst>
                                  <p:childTnLst>
                                    <p:set>
                                      <p:cBhvr>
                                        <p:cTn id="28" dur="1" fill="hold">
                                          <p:stCondLst>
                                            <p:cond delay="0"/>
                                          </p:stCondLst>
                                        </p:cTn>
                                        <p:tgtEl>
                                          <p:spTgt spid="9228"/>
                                        </p:tgtEl>
                                        <p:attrNameLst>
                                          <p:attrName>style.visibility</p:attrName>
                                        </p:attrNameLst>
                                      </p:cBhvr>
                                      <p:to>
                                        <p:strVal val="visible"/>
                                      </p:to>
                                    </p:set>
                                    <p:animEffect transition="in" filter="fade">
                                      <p:cBhvr>
                                        <p:cTn id="29" dur="1000"/>
                                        <p:tgtEl>
                                          <p:spTgt spid="9228"/>
                                        </p:tgtEl>
                                      </p:cBhvr>
                                    </p:animEffect>
                                  </p:childTnLst>
                                </p:cTn>
                              </p:par>
                            </p:childTnLst>
                          </p:cTn>
                        </p:par>
                        <p:par>
                          <p:cTn id="30" fill="hold">
                            <p:stCondLst>
                              <p:cond delay="8000"/>
                            </p:stCondLst>
                            <p:childTnLst>
                              <p:par>
                                <p:cTn id="31" presetID="0" presetClass="path" presetSubtype="0" accel="50000" decel="50000" fill="hold" grpId="1" nodeType="afterEffect">
                                  <p:stCondLst>
                                    <p:cond delay="0"/>
                                  </p:stCondLst>
                                  <p:childTnLst>
                                    <p:animMotion origin="layout" path="M 0 4.44444E-6 L -0.22083 0.18333 " pathEditMode="relative" rAng="0" ptsTypes="AA">
                                      <p:cBhvr>
                                        <p:cTn id="32" dur="1000" fill="hold"/>
                                        <p:tgtEl>
                                          <p:spTgt spid="9228"/>
                                        </p:tgtEl>
                                        <p:attrNameLst>
                                          <p:attrName>ppt_x</p:attrName>
                                          <p:attrName>ppt_y</p:attrName>
                                        </p:attrNameLst>
                                      </p:cBhvr>
                                      <p:rCtr x="-11000" y="9200"/>
                                    </p:animMotion>
                                  </p:childTnLst>
                                </p:cTn>
                              </p:par>
                              <p:par>
                                <p:cTn id="33" presetID="29"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ppt_x</p:attrName>
                                        </p:attrNameLst>
                                      </p:cBhvr>
                                      <p:tavLst>
                                        <p:tav tm="0">
                                          <p:val>
                                            <p:strVal val="#ppt_x-.2"/>
                                          </p:val>
                                        </p:tav>
                                        <p:tav tm="100000">
                                          <p:val>
                                            <p:strVal val="#ppt_x"/>
                                          </p:val>
                                        </p:tav>
                                      </p:tavLst>
                                    </p:anim>
                                    <p:anim calcmode="lin" valueType="num">
                                      <p:cBhvr>
                                        <p:cTn id="36"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gtEl>
                                      </p:cBhvr>
                                    </p:animEffect>
                                  </p:childTnLst>
                                </p:cTn>
                              </p:par>
                            </p:childTnLst>
                          </p:cTn>
                        </p:par>
                      </p:childTnLst>
                    </p:cTn>
                  </p:par>
                </p:childTnLst>
              </p:cTn>
              <p:nextCondLst>
                <p:cond evt="onClick" delay="0">
                  <p:tgtEl>
                    <p:spTgt spid="9230"/>
                  </p:tgtEl>
                </p:cond>
              </p:nextCondLst>
            </p:seq>
          </p:childTnLst>
        </p:cTn>
      </p:par>
    </p:tnLst>
    <p:bldLst>
      <p:bldP spid="9220" grpId="0" animBg="1"/>
      <p:bldP spid="9226" grpId="0" animBg="1"/>
      <p:bldP spid="9226" grpId="1" animBg="1"/>
      <p:bldP spid="9227" grpId="0" animBg="1"/>
      <p:bldP spid="9227" grpId="1" animBg="1"/>
      <p:bldP spid="9228" grpId="0" animBg="1"/>
      <p:bldP spid="922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28" name="Text Box 28"/>
          <p:cNvSpPr txBox="1">
            <a:spLocks noChangeArrowheads="1"/>
          </p:cNvSpPr>
          <p:nvPr/>
        </p:nvSpPr>
        <p:spPr bwMode="auto">
          <a:xfrm>
            <a:off x="152400" y="5867400"/>
            <a:ext cx="2124075" cy="762000"/>
          </a:xfrm>
          <a:prstGeom prst="rect">
            <a:avLst/>
          </a:prstGeom>
          <a:noFill/>
          <a:ln w="9525">
            <a:noFill/>
            <a:miter lim="800000"/>
            <a:headEnd/>
            <a:tailEnd/>
          </a:ln>
          <a:effectLst/>
        </p:spPr>
        <p:txBody>
          <a:bodyPr wrap="none">
            <a:spAutoFit/>
          </a:bodyPr>
          <a:lstStyle/>
          <a:p>
            <a:r>
              <a:rPr lang="en-US" i="0">
                <a:solidFill>
                  <a:srgbClr val="6600CC"/>
                </a:solidFill>
                <a:effectLst>
                  <a:outerShdw blurRad="38100" dist="38100" dir="2700000" algn="tl">
                    <a:srgbClr val="000000"/>
                  </a:outerShdw>
                </a:effectLst>
                <a:latin typeface="Arial" pitchFamily="34" charset="0"/>
              </a:rPr>
              <a:t>C =  </a:t>
            </a:r>
            <a:r>
              <a:rPr lang="ru-RU">
                <a:solidFill>
                  <a:srgbClr val="6600CC"/>
                </a:solidFill>
                <a:effectLst>
                  <a:outerShdw blurRad="38100" dist="38100" dir="2700000" algn="tl">
                    <a:srgbClr val="000000"/>
                  </a:outerShdw>
                </a:effectLst>
                <a:latin typeface="Arial" pitchFamily="34" charset="0"/>
              </a:rPr>
              <a:t>П</a:t>
            </a:r>
            <a:r>
              <a:rPr lang="en-US">
                <a:solidFill>
                  <a:srgbClr val="6600CC"/>
                </a:solidFill>
                <a:effectLst>
                  <a:outerShdw blurRad="38100" dist="38100" dir="2700000" algn="tl">
                    <a:srgbClr val="000000"/>
                  </a:outerShdw>
                </a:effectLst>
                <a:latin typeface="Arial" pitchFamily="34" charset="0"/>
              </a:rPr>
              <a:t>d</a:t>
            </a:r>
            <a:endParaRPr lang="ru-RU" i="0">
              <a:solidFill>
                <a:srgbClr val="6600CC"/>
              </a:solidFill>
              <a:effectLst>
                <a:outerShdw blurRad="38100" dist="38100" dir="2700000" algn="tl">
                  <a:srgbClr val="000000"/>
                </a:outerShdw>
              </a:effectLst>
              <a:latin typeface="Arial" pitchFamily="34" charset="0"/>
            </a:endParaRPr>
          </a:p>
        </p:txBody>
      </p:sp>
      <p:grpSp>
        <p:nvGrpSpPr>
          <p:cNvPr id="2" name="Group 11"/>
          <p:cNvGrpSpPr>
            <a:grpSpLocks/>
          </p:cNvGrpSpPr>
          <p:nvPr/>
        </p:nvGrpSpPr>
        <p:grpSpPr bwMode="auto">
          <a:xfrm>
            <a:off x="228600" y="5943600"/>
            <a:ext cx="609600" cy="609600"/>
            <a:chOff x="3120" y="2880"/>
            <a:chExt cx="384" cy="384"/>
          </a:xfrm>
        </p:grpSpPr>
        <p:sp>
          <p:nvSpPr>
            <p:cNvPr id="25612" name="AutoShape 12"/>
            <p:cNvSpPr>
              <a:spLocks noChangeArrowheads="1"/>
            </p:cNvSpPr>
            <p:nvPr/>
          </p:nvSpPr>
          <p:spPr bwMode="auto">
            <a:xfrm>
              <a:off x="3120" y="2880"/>
              <a:ext cx="384" cy="384"/>
            </a:xfrm>
            <a:prstGeom prst="star16">
              <a:avLst>
                <a:gd name="adj" fmla="val 4167"/>
              </a:avLst>
            </a:prstGeom>
            <a:solidFill>
              <a:srgbClr val="CC3300"/>
            </a:solidFill>
            <a:ln w="12700">
              <a:solidFill>
                <a:srgbClr val="CC3300"/>
              </a:solidFill>
              <a:miter lim="800000"/>
              <a:headEnd type="none" w="lg" len="lg"/>
              <a:tailEnd type="none" w="lg" len="lg"/>
            </a:ln>
            <a:effectLst/>
          </p:spPr>
          <p:txBody>
            <a:bodyPr wrap="none" anchor="ctr"/>
            <a:lstStyle/>
            <a:p>
              <a:endParaRPr lang="ru-RU"/>
            </a:p>
          </p:txBody>
        </p:sp>
        <p:sp>
          <p:nvSpPr>
            <p:cNvPr id="25613" name="Oval 13"/>
            <p:cNvSpPr>
              <a:spLocks noChangeArrowheads="1"/>
            </p:cNvSpPr>
            <p:nvPr/>
          </p:nvSpPr>
          <p:spPr bwMode="auto">
            <a:xfrm>
              <a:off x="3120" y="2880"/>
              <a:ext cx="384" cy="384"/>
            </a:xfrm>
            <a:prstGeom prst="ellipse">
              <a:avLst/>
            </a:prstGeom>
            <a:noFill/>
            <a:ln w="57150">
              <a:solidFill>
                <a:srgbClr val="5C0000"/>
              </a:solidFill>
              <a:round/>
              <a:headEnd type="none" w="lg" len="lg"/>
              <a:tailEnd type="none" w="lg" len="lg"/>
            </a:ln>
            <a:effectLst/>
          </p:spPr>
          <p:txBody>
            <a:bodyPr wrap="none" anchor="ctr"/>
            <a:lstStyle/>
            <a:p>
              <a:endParaRPr lang="ru-RU"/>
            </a:p>
          </p:txBody>
        </p:sp>
        <p:sp>
          <p:nvSpPr>
            <p:cNvPr id="25614" name="Oval 14"/>
            <p:cNvSpPr>
              <a:spLocks noChangeArrowheads="1"/>
            </p:cNvSpPr>
            <p:nvPr/>
          </p:nvSpPr>
          <p:spPr bwMode="auto">
            <a:xfrm>
              <a:off x="3264" y="3024"/>
              <a:ext cx="96" cy="96"/>
            </a:xfrm>
            <a:prstGeom prst="ellipse">
              <a:avLst/>
            </a:prstGeom>
            <a:solidFill>
              <a:srgbClr val="CC3300"/>
            </a:solidFill>
            <a:ln w="12700">
              <a:solidFill>
                <a:srgbClr val="CC3300"/>
              </a:solidFill>
              <a:round/>
              <a:headEnd type="none" w="lg" len="lg"/>
              <a:tailEnd type="none" w="lg" len="lg"/>
            </a:ln>
            <a:effectLst/>
          </p:spPr>
          <p:txBody>
            <a:bodyPr wrap="none" anchor="ctr"/>
            <a:lstStyle/>
            <a:p>
              <a:endParaRPr lang="ru-RU"/>
            </a:p>
          </p:txBody>
        </p:sp>
      </p:grpSp>
      <p:grpSp>
        <p:nvGrpSpPr>
          <p:cNvPr id="3" name="Group 20"/>
          <p:cNvGrpSpPr>
            <a:grpSpLocks/>
          </p:cNvGrpSpPr>
          <p:nvPr/>
        </p:nvGrpSpPr>
        <p:grpSpPr bwMode="auto">
          <a:xfrm>
            <a:off x="228600" y="1600200"/>
            <a:ext cx="8915400" cy="968375"/>
            <a:chOff x="144" y="1684"/>
            <a:chExt cx="5616" cy="610"/>
          </a:xfrm>
        </p:grpSpPr>
        <p:sp>
          <p:nvSpPr>
            <p:cNvPr id="25618" name="Text Box 18"/>
            <p:cNvSpPr txBox="1">
              <a:spLocks noChangeArrowheads="1"/>
            </p:cNvSpPr>
            <p:nvPr/>
          </p:nvSpPr>
          <p:spPr bwMode="auto">
            <a:xfrm>
              <a:off x="144" y="1776"/>
              <a:ext cx="5616" cy="518"/>
            </a:xfrm>
            <a:prstGeom prst="rect">
              <a:avLst/>
            </a:prstGeom>
            <a:noFill/>
            <a:ln w="9525" algn="ctr">
              <a:noFill/>
              <a:prstDash val="sysDot"/>
              <a:miter lim="800000"/>
              <a:headEnd/>
              <a:tailEnd/>
            </a:ln>
            <a:effectLst/>
          </p:spPr>
          <p:txBody>
            <a:bodyPr>
              <a:spAutoFit/>
            </a:bodyPr>
            <a:lstStyle/>
            <a:p>
              <a:r>
                <a:rPr lang="ru-RU" sz="2400" i="0">
                  <a:effectLst/>
                  <a:latin typeface="Arial" pitchFamily="34" charset="0"/>
                </a:rPr>
                <a:t>Это число обозначают греческой буквой          </a:t>
              </a:r>
            </a:p>
            <a:p>
              <a:r>
                <a:rPr lang="ru-RU" sz="2400" i="0">
                  <a:effectLst/>
                  <a:latin typeface="Arial" pitchFamily="34" charset="0"/>
                </a:rPr>
                <a:t>                                                                      (читается «пи»). </a:t>
              </a:r>
            </a:p>
          </p:txBody>
        </p:sp>
        <p:pic>
          <p:nvPicPr>
            <p:cNvPr id="25615" name="Picture 15"/>
            <p:cNvPicPr>
              <a:picLocks noChangeAspect="1" noChangeArrowheads="1"/>
            </p:cNvPicPr>
            <p:nvPr/>
          </p:nvPicPr>
          <p:blipFill>
            <a:blip r:embed="rId3" cstate="print"/>
            <a:srcRect/>
            <a:stretch>
              <a:fillRect/>
            </a:stretch>
          </p:blipFill>
          <p:spPr bwMode="auto">
            <a:xfrm>
              <a:off x="4176" y="1684"/>
              <a:ext cx="428" cy="428"/>
            </a:xfrm>
            <a:prstGeom prst="rect">
              <a:avLst/>
            </a:prstGeom>
            <a:noFill/>
            <a:ln w="9525">
              <a:noFill/>
              <a:miter lim="800000"/>
              <a:headEnd/>
              <a:tailEnd/>
            </a:ln>
            <a:effectLst/>
          </p:spPr>
        </p:pic>
      </p:grpSp>
      <p:grpSp>
        <p:nvGrpSpPr>
          <p:cNvPr id="4" name="Group 21"/>
          <p:cNvGrpSpPr>
            <a:grpSpLocks/>
          </p:cNvGrpSpPr>
          <p:nvPr/>
        </p:nvGrpSpPr>
        <p:grpSpPr bwMode="auto">
          <a:xfrm>
            <a:off x="228600" y="3048000"/>
            <a:ext cx="8915400" cy="1187450"/>
            <a:chOff x="144" y="2180"/>
            <a:chExt cx="5616" cy="748"/>
          </a:xfrm>
        </p:grpSpPr>
        <p:sp>
          <p:nvSpPr>
            <p:cNvPr id="25619" name="Text Box 19"/>
            <p:cNvSpPr txBox="1">
              <a:spLocks noChangeArrowheads="1"/>
            </p:cNvSpPr>
            <p:nvPr/>
          </p:nvSpPr>
          <p:spPr bwMode="auto">
            <a:xfrm>
              <a:off x="144" y="2180"/>
              <a:ext cx="5616" cy="748"/>
            </a:xfrm>
            <a:prstGeom prst="rect">
              <a:avLst/>
            </a:prstGeom>
            <a:noFill/>
            <a:ln w="9525" algn="ctr">
              <a:noFill/>
              <a:prstDash val="sysDot"/>
              <a:miter lim="800000"/>
              <a:headEnd/>
              <a:tailEnd/>
            </a:ln>
            <a:effectLst/>
          </p:spPr>
          <p:txBody>
            <a:bodyPr>
              <a:spAutoFit/>
            </a:bodyPr>
            <a:lstStyle/>
            <a:p>
              <a:r>
                <a:rPr lang="ru-RU" sz="2400" i="0">
                  <a:effectLst/>
                  <a:latin typeface="Arial" pitchFamily="34" charset="0"/>
                </a:rPr>
                <a:t>Обозначим длину окружности буквой С, </a:t>
              </a:r>
            </a:p>
            <a:p>
              <a:r>
                <a:rPr lang="ru-RU" sz="2400" i="0">
                  <a:effectLst/>
                  <a:latin typeface="Arial" pitchFamily="34" charset="0"/>
                </a:rPr>
                <a:t>а длину диаметра буквой </a:t>
              </a:r>
              <a:r>
                <a:rPr lang="en-US" sz="2400" i="0">
                  <a:effectLst/>
                  <a:latin typeface="Arial" pitchFamily="34" charset="0"/>
                </a:rPr>
                <a:t>d</a:t>
              </a:r>
              <a:r>
                <a:rPr lang="ru-RU" sz="2400" i="0">
                  <a:effectLst/>
                  <a:latin typeface="Arial" pitchFamily="34" charset="0"/>
                </a:rPr>
                <a:t>, </a:t>
              </a:r>
            </a:p>
            <a:p>
              <a:r>
                <a:rPr lang="ru-RU" sz="2400" i="0">
                  <a:effectLst/>
                  <a:latin typeface="Arial" pitchFamily="34" charset="0"/>
                </a:rPr>
                <a:t>                                                то  С : </a:t>
              </a:r>
              <a:r>
                <a:rPr lang="en-US" sz="2400" i="0">
                  <a:effectLst/>
                  <a:latin typeface="Arial" pitchFamily="34" charset="0"/>
                </a:rPr>
                <a:t>d</a:t>
              </a:r>
              <a:r>
                <a:rPr lang="ru-RU" sz="2400" i="0">
                  <a:effectLst/>
                  <a:latin typeface="Arial" pitchFamily="34" charset="0"/>
                </a:rPr>
                <a:t> </a:t>
              </a:r>
              <a:r>
                <a:rPr lang="en-US" sz="2400" i="0">
                  <a:effectLst/>
                  <a:latin typeface="Arial" pitchFamily="34" charset="0"/>
                </a:rPr>
                <a:t>= </a:t>
              </a:r>
              <a:r>
                <a:rPr lang="ru-RU" sz="2400" i="0">
                  <a:effectLst/>
                  <a:latin typeface="Arial" pitchFamily="34" charset="0"/>
                </a:rPr>
                <a:t>    .  Поэтому С = </a:t>
              </a:r>
              <a:r>
                <a:rPr lang="en-US" sz="2400" i="0">
                  <a:effectLst/>
                  <a:latin typeface="Arial" pitchFamily="34" charset="0"/>
                </a:rPr>
                <a:t> </a:t>
              </a:r>
              <a:r>
                <a:rPr lang="ru-RU" sz="2400" i="0">
                  <a:effectLst/>
                  <a:latin typeface="Arial" pitchFamily="34" charset="0"/>
                </a:rPr>
                <a:t>  </a:t>
              </a:r>
              <a:r>
                <a:rPr lang="en-US" sz="2400" i="0">
                  <a:effectLst/>
                  <a:latin typeface="Arial" pitchFamily="34" charset="0"/>
                </a:rPr>
                <a:t>d</a:t>
              </a:r>
              <a:r>
                <a:rPr lang="ru-RU" sz="2400" i="0">
                  <a:effectLst/>
                  <a:latin typeface="Arial" pitchFamily="34" charset="0"/>
                </a:rPr>
                <a:t>.</a:t>
              </a:r>
            </a:p>
          </p:txBody>
        </p:sp>
        <p:pic>
          <p:nvPicPr>
            <p:cNvPr id="25616" name="Picture 16"/>
            <p:cNvPicPr>
              <a:picLocks noChangeAspect="1" noChangeArrowheads="1"/>
            </p:cNvPicPr>
            <p:nvPr/>
          </p:nvPicPr>
          <p:blipFill>
            <a:blip r:embed="rId3" cstate="print"/>
            <a:srcRect/>
            <a:stretch>
              <a:fillRect/>
            </a:stretch>
          </p:blipFill>
          <p:spPr bwMode="auto">
            <a:xfrm>
              <a:off x="3648" y="2640"/>
              <a:ext cx="288" cy="288"/>
            </a:xfrm>
            <a:prstGeom prst="rect">
              <a:avLst/>
            </a:prstGeom>
            <a:noFill/>
            <a:ln w="9525">
              <a:noFill/>
              <a:miter lim="800000"/>
              <a:headEnd/>
              <a:tailEnd/>
            </a:ln>
            <a:effectLst/>
          </p:spPr>
        </p:pic>
        <p:pic>
          <p:nvPicPr>
            <p:cNvPr id="25617" name="Picture 17"/>
            <p:cNvPicPr>
              <a:picLocks noChangeAspect="1" noChangeArrowheads="1"/>
            </p:cNvPicPr>
            <p:nvPr/>
          </p:nvPicPr>
          <p:blipFill>
            <a:blip r:embed="rId3" cstate="print"/>
            <a:srcRect/>
            <a:stretch>
              <a:fillRect/>
            </a:stretch>
          </p:blipFill>
          <p:spPr bwMode="auto">
            <a:xfrm>
              <a:off x="5232" y="2640"/>
              <a:ext cx="288" cy="288"/>
            </a:xfrm>
            <a:prstGeom prst="rect">
              <a:avLst/>
            </a:prstGeom>
            <a:noFill/>
            <a:ln w="9525">
              <a:noFill/>
              <a:miter lim="800000"/>
              <a:headEnd/>
              <a:tailEnd/>
            </a:ln>
            <a:effectLst/>
          </p:spPr>
        </p:pic>
      </p:grpSp>
      <p:grpSp>
        <p:nvGrpSpPr>
          <p:cNvPr id="5" name="Group 27"/>
          <p:cNvGrpSpPr>
            <a:grpSpLocks/>
          </p:cNvGrpSpPr>
          <p:nvPr/>
        </p:nvGrpSpPr>
        <p:grpSpPr bwMode="auto">
          <a:xfrm>
            <a:off x="228600" y="4527550"/>
            <a:ext cx="8915400" cy="1187450"/>
            <a:chOff x="144" y="2852"/>
            <a:chExt cx="5616" cy="748"/>
          </a:xfrm>
        </p:grpSpPr>
        <p:sp>
          <p:nvSpPr>
            <p:cNvPr id="25624" name="Text Box 24"/>
            <p:cNvSpPr txBox="1">
              <a:spLocks noChangeArrowheads="1"/>
            </p:cNvSpPr>
            <p:nvPr/>
          </p:nvSpPr>
          <p:spPr bwMode="auto">
            <a:xfrm>
              <a:off x="144" y="2852"/>
              <a:ext cx="5616" cy="748"/>
            </a:xfrm>
            <a:prstGeom prst="rect">
              <a:avLst/>
            </a:prstGeom>
            <a:noFill/>
            <a:ln w="9525" algn="ctr">
              <a:noFill/>
              <a:prstDash val="sysDot"/>
              <a:miter lim="800000"/>
              <a:headEnd/>
              <a:tailEnd/>
            </a:ln>
            <a:effectLst/>
          </p:spPr>
          <p:txBody>
            <a:bodyPr>
              <a:spAutoFit/>
            </a:bodyPr>
            <a:lstStyle/>
            <a:p>
              <a:r>
                <a:rPr lang="ru-RU" sz="2400" i="0">
                  <a:effectLst/>
                  <a:latin typeface="Arial" pitchFamily="34" charset="0"/>
                </a:rPr>
                <a:t>Так как диаметр окружности вдвое больше ее радиуса</a:t>
              </a:r>
            </a:p>
            <a:p>
              <a:r>
                <a:rPr lang="ru-RU" sz="2400" i="0">
                  <a:effectLst/>
                  <a:latin typeface="Arial" pitchFamily="34" charset="0"/>
                </a:rPr>
                <a:t>                            </a:t>
              </a:r>
              <a:r>
                <a:rPr lang="en-US" sz="2400" i="0">
                  <a:effectLst/>
                  <a:latin typeface="Arial" pitchFamily="34" charset="0"/>
                </a:rPr>
                <a:t>d = 2r</a:t>
              </a:r>
              <a:r>
                <a:rPr lang="ru-RU" sz="2400" i="0">
                  <a:effectLst/>
                  <a:latin typeface="Arial" pitchFamily="34" charset="0"/>
                </a:rPr>
                <a:t>,</a:t>
              </a:r>
            </a:p>
            <a:p>
              <a:r>
                <a:rPr lang="ru-RU" sz="2400" i="0">
                  <a:effectLst/>
                  <a:latin typeface="Arial" pitchFamily="34" charset="0"/>
                </a:rPr>
                <a:t>то длина окружности равна   </a:t>
              </a:r>
              <a:r>
                <a:rPr lang="en-US" sz="2400" i="0">
                  <a:effectLst/>
                  <a:latin typeface="Arial" pitchFamily="34" charset="0"/>
                </a:rPr>
                <a:t>C</a:t>
              </a:r>
              <a:r>
                <a:rPr lang="ru-RU" sz="2400" i="0">
                  <a:effectLst/>
                  <a:latin typeface="Arial" pitchFamily="34" charset="0"/>
                </a:rPr>
                <a:t> =      </a:t>
              </a:r>
              <a:r>
                <a:rPr lang="en-US" sz="2400" i="0">
                  <a:effectLst/>
                  <a:latin typeface="Arial" pitchFamily="34" charset="0"/>
                </a:rPr>
                <a:t>d</a:t>
              </a:r>
              <a:r>
                <a:rPr lang="ru-RU" sz="2400" i="0">
                  <a:effectLst/>
                  <a:latin typeface="Arial" pitchFamily="34" charset="0"/>
                </a:rPr>
                <a:t>.</a:t>
              </a:r>
            </a:p>
          </p:txBody>
        </p:sp>
        <p:pic>
          <p:nvPicPr>
            <p:cNvPr id="25625" name="Picture 25"/>
            <p:cNvPicPr>
              <a:picLocks noChangeAspect="1" noChangeArrowheads="1"/>
            </p:cNvPicPr>
            <p:nvPr/>
          </p:nvPicPr>
          <p:blipFill>
            <a:blip r:embed="rId3" cstate="print"/>
            <a:srcRect/>
            <a:stretch>
              <a:fillRect/>
            </a:stretch>
          </p:blipFill>
          <p:spPr bwMode="auto">
            <a:xfrm>
              <a:off x="3360" y="3312"/>
              <a:ext cx="288" cy="288"/>
            </a:xfrm>
            <a:prstGeom prst="rect">
              <a:avLst/>
            </a:prstGeom>
            <a:noFill/>
            <a:ln w="9525">
              <a:noFill/>
              <a:miter lim="800000"/>
              <a:headEnd/>
              <a:tailEnd/>
            </a:ln>
            <a:effectLst/>
          </p:spPr>
        </p:pic>
      </p:grpSp>
      <p:sp>
        <p:nvSpPr>
          <p:cNvPr id="25631" name="Text Box 31"/>
          <p:cNvSpPr txBox="1">
            <a:spLocks noChangeArrowheads="1"/>
          </p:cNvSpPr>
          <p:nvPr/>
        </p:nvSpPr>
        <p:spPr bwMode="auto">
          <a:xfrm>
            <a:off x="2895600" y="5867400"/>
            <a:ext cx="2311400" cy="762000"/>
          </a:xfrm>
          <a:prstGeom prst="rect">
            <a:avLst/>
          </a:prstGeom>
          <a:noFill/>
          <a:ln w="9525">
            <a:noFill/>
            <a:miter lim="800000"/>
            <a:headEnd/>
            <a:tailEnd/>
          </a:ln>
          <a:effectLst/>
        </p:spPr>
        <p:txBody>
          <a:bodyPr wrap="none">
            <a:spAutoFit/>
          </a:bodyPr>
          <a:lstStyle/>
          <a:p>
            <a:r>
              <a:rPr lang="en-US" i="0">
                <a:solidFill>
                  <a:srgbClr val="FF0000"/>
                </a:solidFill>
                <a:effectLst>
                  <a:outerShdw blurRad="38100" dist="38100" dir="2700000" algn="tl">
                    <a:srgbClr val="000000"/>
                  </a:outerShdw>
                </a:effectLst>
                <a:latin typeface="Arial" pitchFamily="34" charset="0"/>
              </a:rPr>
              <a:t>C = 2 </a:t>
            </a:r>
            <a:r>
              <a:rPr lang="ru-RU">
                <a:solidFill>
                  <a:srgbClr val="FF0000"/>
                </a:solidFill>
                <a:effectLst>
                  <a:outerShdw blurRad="38100" dist="38100" dir="2700000" algn="tl">
                    <a:srgbClr val="000000"/>
                  </a:outerShdw>
                </a:effectLst>
                <a:latin typeface="Arial" pitchFamily="34" charset="0"/>
              </a:rPr>
              <a:t>П</a:t>
            </a:r>
            <a:r>
              <a:rPr lang="en-US">
                <a:solidFill>
                  <a:srgbClr val="FF0000"/>
                </a:solidFill>
                <a:effectLst>
                  <a:outerShdw blurRad="38100" dist="38100" dir="2700000" algn="tl">
                    <a:srgbClr val="000000"/>
                  </a:outerShdw>
                </a:effectLst>
                <a:latin typeface="Arial" pitchFamily="34" charset="0"/>
              </a:rPr>
              <a:t>r</a:t>
            </a:r>
            <a:endParaRPr lang="ru-RU" i="0">
              <a:solidFill>
                <a:srgbClr val="FF0000"/>
              </a:solidFill>
              <a:effectLst>
                <a:outerShdw blurRad="38100" dist="38100" dir="2700000" algn="tl">
                  <a:srgbClr val="000000"/>
                </a:outerShdw>
              </a:effectLst>
              <a:latin typeface="Arial" pitchFamily="34" charset="0"/>
            </a:endParaRPr>
          </a:p>
        </p:txBody>
      </p:sp>
      <p:sp>
        <p:nvSpPr>
          <p:cNvPr id="25632" name="AutoShape 32">
            <a:hlinkClick r:id="" action="ppaction://hlinkshowjump?jump=nextslide" highlightClick="1"/>
          </p:cNvPr>
          <p:cNvSpPr>
            <a:spLocks noChangeArrowheads="1"/>
          </p:cNvSpPr>
          <p:nvPr/>
        </p:nvSpPr>
        <p:spPr bwMode="auto">
          <a:xfrm>
            <a:off x="8382000" y="6172200"/>
            <a:ext cx="457200" cy="457200"/>
          </a:xfrm>
          <a:prstGeom prst="actionButtonForwardNext">
            <a:avLst/>
          </a:prstGeom>
          <a:gradFill rotWithShape="1">
            <a:gsLst>
              <a:gs pos="0">
                <a:schemeClr val="bg1"/>
              </a:gs>
              <a:gs pos="100000">
                <a:srgbClr val="0099FF"/>
              </a:gs>
            </a:gsLst>
            <a:path path="rect">
              <a:fillToRect l="50000" t="50000" r="50000" b="50000"/>
            </a:path>
          </a:gradFill>
          <a:ln w="57150">
            <a:noFill/>
            <a:miter lim="800000"/>
            <a:headEnd type="none" w="lg" len="lg"/>
            <a:tailEnd type="none" w="lg" len="lg"/>
          </a:ln>
          <a:effectLst/>
        </p:spPr>
        <p:txBody>
          <a:bodyPr wrap="none" anchor="ctr"/>
          <a:lstStyle/>
          <a:p>
            <a:endParaRPr lang="ru-RU"/>
          </a:p>
        </p:txBody>
      </p:sp>
      <p:pic>
        <p:nvPicPr>
          <p:cNvPr id="25634" name="Picture 34"/>
          <p:cNvPicPr>
            <a:picLocks noChangeAspect="1" noChangeArrowheads="1"/>
          </p:cNvPicPr>
          <p:nvPr/>
        </p:nvPicPr>
        <p:blipFill>
          <a:blip r:embed="rId4" cstate="print"/>
          <a:srcRect/>
          <a:stretch>
            <a:fillRect/>
          </a:stretch>
        </p:blipFill>
        <p:spPr bwMode="auto">
          <a:xfrm>
            <a:off x="5791200" y="5918200"/>
            <a:ext cx="1866900" cy="711200"/>
          </a:xfrm>
          <a:prstGeom prst="rect">
            <a:avLst/>
          </a:prstGeom>
          <a:noFill/>
          <a:ln w="9525">
            <a:noFill/>
            <a:miter lim="800000"/>
            <a:headEnd/>
            <a:tailEnd/>
          </a:ln>
          <a:effectLst/>
        </p:spPr>
      </p:pic>
      <p:sp>
        <p:nvSpPr>
          <p:cNvPr id="25622" name="AutoShape 22">
            <a:hlinkClick r:id="" action="ppaction://noaction" highlightClick="1"/>
          </p:cNvPr>
          <p:cNvSpPr>
            <a:spLocks noChangeArrowheads="1"/>
          </p:cNvSpPr>
          <p:nvPr/>
        </p:nvSpPr>
        <p:spPr bwMode="auto">
          <a:xfrm>
            <a:off x="8077200" y="609600"/>
            <a:ext cx="533400" cy="533400"/>
          </a:xfrm>
          <a:prstGeom prst="actionButtonInformation">
            <a:avLst/>
          </a:prstGeom>
          <a:gradFill rotWithShape="1">
            <a:gsLst>
              <a:gs pos="0">
                <a:schemeClr val="bg1"/>
              </a:gs>
              <a:gs pos="100000">
                <a:srgbClr val="00FFFF"/>
              </a:gs>
            </a:gsLst>
            <a:path path="rect">
              <a:fillToRect l="50000" t="50000" r="50000" b="50000"/>
            </a:path>
          </a:gradFill>
          <a:ln w="9525">
            <a:noFill/>
            <a:miter lim="800000"/>
            <a:headEnd/>
            <a:tailEnd/>
          </a:ln>
          <a:effectLst/>
        </p:spPr>
        <p:txBody>
          <a:bodyPr wrap="none" anchor="ctr"/>
          <a:lstStyle/>
          <a:p>
            <a:endParaRPr lang="ru-RU"/>
          </a:p>
        </p:txBody>
      </p:sp>
      <p:grpSp>
        <p:nvGrpSpPr>
          <p:cNvPr id="6" name="Group 35"/>
          <p:cNvGrpSpPr>
            <a:grpSpLocks/>
          </p:cNvGrpSpPr>
          <p:nvPr/>
        </p:nvGrpSpPr>
        <p:grpSpPr bwMode="auto">
          <a:xfrm>
            <a:off x="990600" y="228600"/>
            <a:ext cx="6710363" cy="1279525"/>
            <a:chOff x="326" y="1008"/>
            <a:chExt cx="4227" cy="806"/>
          </a:xfrm>
        </p:grpSpPr>
        <p:sp>
          <p:nvSpPr>
            <p:cNvPr id="25636" name="Text Box 36"/>
            <p:cNvSpPr txBox="1">
              <a:spLocks noChangeArrowheads="1"/>
            </p:cNvSpPr>
            <p:nvPr/>
          </p:nvSpPr>
          <p:spPr bwMode="auto">
            <a:xfrm>
              <a:off x="326" y="1274"/>
              <a:ext cx="4227" cy="288"/>
            </a:xfrm>
            <a:prstGeom prst="rect">
              <a:avLst/>
            </a:prstGeom>
            <a:noFill/>
            <a:ln w="9525">
              <a:noFill/>
              <a:miter lim="800000"/>
              <a:headEnd/>
              <a:tailEnd/>
            </a:ln>
            <a:effectLst/>
          </p:spPr>
          <p:txBody>
            <a:bodyPr wrap="none">
              <a:spAutoFit/>
            </a:bodyPr>
            <a:lstStyle/>
            <a:p>
              <a:r>
                <a:rPr lang="ru-RU" sz="2400" i="0">
                  <a:solidFill>
                    <a:srgbClr val="0000FF"/>
                  </a:solidFill>
                  <a:effectLst>
                    <a:outerShdw blurRad="38100" dist="38100" dir="2700000" algn="tl">
                      <a:srgbClr val="000000"/>
                    </a:outerShdw>
                  </a:effectLst>
                </a:rPr>
                <a:t>Число            называют Архимедово число. </a:t>
              </a:r>
            </a:p>
          </p:txBody>
        </p:sp>
        <p:grpSp>
          <p:nvGrpSpPr>
            <p:cNvPr id="7" name="Group 37"/>
            <p:cNvGrpSpPr>
              <a:grpSpLocks/>
            </p:cNvGrpSpPr>
            <p:nvPr/>
          </p:nvGrpSpPr>
          <p:grpSpPr bwMode="auto">
            <a:xfrm>
              <a:off x="1056" y="1008"/>
              <a:ext cx="516" cy="806"/>
              <a:chOff x="1584" y="932"/>
              <a:chExt cx="516" cy="806"/>
            </a:xfrm>
          </p:grpSpPr>
          <p:sp>
            <p:nvSpPr>
              <p:cNvPr id="25638" name="Text Box 38"/>
              <p:cNvSpPr txBox="1">
                <a:spLocks noChangeArrowheads="1"/>
              </p:cNvSpPr>
              <p:nvPr/>
            </p:nvSpPr>
            <p:spPr bwMode="auto">
              <a:xfrm>
                <a:off x="1584" y="932"/>
                <a:ext cx="516" cy="442"/>
              </a:xfrm>
              <a:prstGeom prst="rect">
                <a:avLst/>
              </a:prstGeom>
              <a:noFill/>
              <a:ln w="9525">
                <a:noFill/>
                <a:miter lim="800000"/>
                <a:headEnd/>
                <a:tailEnd/>
              </a:ln>
              <a:effectLst/>
            </p:spPr>
            <p:txBody>
              <a:bodyPr wrap="none">
                <a:spAutoFit/>
              </a:bodyPr>
              <a:lstStyle/>
              <a:p>
                <a:r>
                  <a:rPr lang="ru-RU" sz="4000" i="0">
                    <a:solidFill>
                      <a:srgbClr val="0000FF"/>
                    </a:solidFill>
                    <a:effectLst>
                      <a:outerShdw blurRad="38100" dist="38100" dir="2700000" algn="tl">
                        <a:srgbClr val="000000"/>
                      </a:outerShdw>
                    </a:effectLst>
                  </a:rPr>
                  <a:t>22 </a:t>
                </a:r>
              </a:p>
            </p:txBody>
          </p:sp>
          <p:sp>
            <p:nvSpPr>
              <p:cNvPr id="25639" name="Text Box 39"/>
              <p:cNvSpPr txBox="1">
                <a:spLocks noChangeArrowheads="1"/>
              </p:cNvSpPr>
              <p:nvPr/>
            </p:nvSpPr>
            <p:spPr bwMode="auto">
              <a:xfrm>
                <a:off x="1632" y="1296"/>
                <a:ext cx="356" cy="442"/>
              </a:xfrm>
              <a:prstGeom prst="rect">
                <a:avLst/>
              </a:prstGeom>
              <a:noFill/>
              <a:ln w="9525">
                <a:noFill/>
                <a:miter lim="800000"/>
                <a:headEnd/>
                <a:tailEnd/>
              </a:ln>
              <a:effectLst/>
            </p:spPr>
            <p:txBody>
              <a:bodyPr wrap="none">
                <a:spAutoFit/>
              </a:bodyPr>
              <a:lstStyle/>
              <a:p>
                <a:r>
                  <a:rPr lang="ru-RU" sz="4000" i="0">
                    <a:solidFill>
                      <a:srgbClr val="0000FF"/>
                    </a:solidFill>
                    <a:effectLst>
                      <a:outerShdw blurRad="38100" dist="38100" dir="2700000" algn="tl">
                        <a:srgbClr val="000000"/>
                      </a:outerShdw>
                    </a:effectLst>
                  </a:rPr>
                  <a:t>7 </a:t>
                </a:r>
              </a:p>
            </p:txBody>
          </p:sp>
          <p:sp>
            <p:nvSpPr>
              <p:cNvPr id="25640" name="Line 40"/>
              <p:cNvSpPr>
                <a:spLocks noChangeShapeType="1"/>
              </p:cNvSpPr>
              <p:nvPr/>
            </p:nvSpPr>
            <p:spPr bwMode="auto">
              <a:xfrm>
                <a:off x="1584" y="1344"/>
                <a:ext cx="432" cy="0"/>
              </a:xfrm>
              <a:prstGeom prst="line">
                <a:avLst/>
              </a:prstGeom>
              <a:noFill/>
              <a:ln w="38100">
                <a:solidFill>
                  <a:srgbClr val="0000FF"/>
                </a:solidFill>
                <a:round/>
                <a:headEnd/>
                <a:tailEnd/>
              </a:ln>
              <a:effectLst/>
            </p:spPr>
            <p:txBody>
              <a:bodyPr/>
              <a:lstStyle/>
              <a:p>
                <a:endParaRPr lang="ru-RU"/>
              </a:p>
            </p:txBody>
          </p:sp>
        </p:gr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8" presetClass="emph" presetSubtype="0" repeatCount="2000" fill="hold" nodeType="afterEffect">
                                  <p:stCondLst>
                                    <p:cond delay="0"/>
                                  </p:stCondLst>
                                  <p:childTnLst>
                                    <p:animRot by="21600000">
                                      <p:cBhvr>
                                        <p:cTn id="10" dur="3000" fill="hold"/>
                                        <p:tgtEl>
                                          <p:spTgt spid="2"/>
                                        </p:tgtEl>
                                        <p:attrNameLst>
                                          <p:attrName>r</p:attrName>
                                        </p:attrNameLst>
                                      </p:cBhvr>
                                    </p:animRot>
                                  </p:childTnLst>
                                </p:cTn>
                              </p:par>
                              <p:par>
                                <p:cTn id="11" presetID="0" presetClass="path" presetSubtype="0" accel="50000" decel="50000" fill="hold" nodeType="withEffect">
                                  <p:stCondLst>
                                    <p:cond delay="0"/>
                                  </p:stCondLst>
                                  <p:childTnLst>
                                    <p:animMotion origin="layout" path="M -3.33333E-6 -1.11111E-6 L 0.80834 0.01111 " pathEditMode="relative" rAng="0" ptsTypes="AA">
                                      <p:cBhvr>
                                        <p:cTn id="12" dur="5000" fill="hold"/>
                                        <p:tgtEl>
                                          <p:spTgt spid="2"/>
                                        </p:tgtEl>
                                        <p:attrNameLst>
                                          <p:attrName>ppt_x</p:attrName>
                                          <p:attrName>ppt_y</p:attrName>
                                        </p:attrNameLst>
                                      </p:cBhvr>
                                      <p:rCtr x="40400" y="60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5622"/>
                    </p:tgtEl>
                  </p:cond>
                </p:stCondLst>
                <p:endSync evt="end" delay="0">
                  <p:rtn val="all"/>
                </p:endSync>
                <p:childTnLst>
                  <p:par>
                    <p:cTn id="14" fill="hold">
                      <p:stCondLst>
                        <p:cond delay="0"/>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ppt_x</p:attrName>
                                        </p:attrNameLst>
                                      </p:cBhvr>
                                      <p:tavLst>
                                        <p:tav tm="0">
                                          <p:val>
                                            <p:strVal val="#ppt_x-.2"/>
                                          </p:val>
                                        </p:tav>
                                        <p:tav tm="100000">
                                          <p:val>
                                            <p:strVal val="#ppt_x"/>
                                          </p:val>
                                        </p:tav>
                                      </p:tavLst>
                                    </p:anim>
                                    <p:anim calcmode="lin" valueType="num">
                                      <p:cBhvr>
                                        <p:cTn id="1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ppt_x</p:attrName>
                                        </p:attrNameLst>
                                      </p:cBhvr>
                                      <p:tavLst>
                                        <p:tav tm="0">
                                          <p:val>
                                            <p:strVal val="#ppt_x-.2"/>
                                          </p:val>
                                        </p:tav>
                                        <p:tav tm="100000">
                                          <p:val>
                                            <p:strVal val="#ppt_x"/>
                                          </p:val>
                                        </p:tav>
                                      </p:tavLst>
                                    </p:anim>
                                    <p:anim calcmode="lin" valueType="num">
                                      <p:cBhvr>
                                        <p:cTn id="2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ppt_x</p:attrName>
                                        </p:attrNameLst>
                                      </p:cBhvr>
                                      <p:tavLst>
                                        <p:tav tm="0">
                                          <p:val>
                                            <p:strVal val="#ppt_x-.2"/>
                                          </p:val>
                                        </p:tav>
                                        <p:tav tm="100000">
                                          <p:val>
                                            <p:strVal val="#ppt_x"/>
                                          </p:val>
                                        </p:tav>
                                      </p:tavLst>
                                    </p:anim>
                                    <p:anim calcmode="lin" valueType="num">
                                      <p:cBhvr>
                                        <p:cTn id="3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4" dur="1000"/>
                                        <p:tgtEl>
                                          <p:spTgt spid="5"/>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5628"/>
                                        </p:tgtEl>
                                        <p:attrNameLst>
                                          <p:attrName>style.visibility</p:attrName>
                                        </p:attrNameLst>
                                      </p:cBhvr>
                                      <p:to>
                                        <p:strVal val="visible"/>
                                      </p:to>
                                    </p:set>
                                    <p:animEffect transition="in" filter="fade">
                                      <p:cBhvr>
                                        <p:cTn id="38" dur="2000"/>
                                        <p:tgtEl>
                                          <p:spTgt spid="2562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5631"/>
                                        </p:tgtEl>
                                        <p:attrNameLst>
                                          <p:attrName>style.visibility</p:attrName>
                                        </p:attrNameLst>
                                      </p:cBhvr>
                                      <p:to>
                                        <p:strVal val="visible"/>
                                      </p:to>
                                    </p:set>
                                    <p:animEffect transition="in" filter="fade">
                                      <p:cBhvr>
                                        <p:cTn id="42" dur="2000"/>
                                        <p:tgtEl>
                                          <p:spTgt spid="25631"/>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25634"/>
                                        </p:tgtEl>
                                        <p:attrNameLst>
                                          <p:attrName>style.visibility</p:attrName>
                                        </p:attrNameLst>
                                      </p:cBhvr>
                                      <p:to>
                                        <p:strVal val="visible"/>
                                      </p:to>
                                    </p:set>
                                    <p:animEffect transition="in" filter="fade">
                                      <p:cBhvr>
                                        <p:cTn id="46" dur="2000"/>
                                        <p:tgtEl>
                                          <p:spTgt spid="25634"/>
                                        </p:tgtEl>
                                      </p:cBhvr>
                                    </p:animEffect>
                                  </p:childTnLst>
                                </p:cTn>
                              </p:par>
                            </p:childTnLst>
                          </p:cTn>
                        </p:par>
                      </p:childTnLst>
                    </p:cTn>
                  </p:par>
                </p:childTnLst>
              </p:cTn>
              <p:nextCondLst>
                <p:cond evt="onClick" delay="0">
                  <p:tgtEl>
                    <p:spTgt spid="25622"/>
                  </p:tgtEl>
                </p:cond>
              </p:nextCondLst>
            </p:seq>
          </p:childTnLst>
        </p:cTn>
      </p:par>
    </p:tnLst>
    <p:bldLst>
      <p:bldP spid="25628" grpId="0"/>
      <p:bldP spid="25631" grpId="0"/>
    </p:bldLst>
  </p:timing>
</p:sld>
</file>

<file path=ppt/theme/theme1.xml><?xml version="1.0" encoding="utf-8"?>
<a:theme xmlns:a="http://schemas.openxmlformats.org/drawingml/2006/main" name="Тема5">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Тема5</Template>
  <TotalTime>24</TotalTime>
  <Words>1083</Words>
  <Application>Microsoft Office PowerPoint</Application>
  <PresentationFormat>Экран (4:3)</PresentationFormat>
  <Paragraphs>213</Paragraphs>
  <Slides>39</Slides>
  <Notes>6</Notes>
  <HiddenSlides>0</HiddenSlides>
  <MMClips>0</MMClips>
  <ScaleCrop>false</ScaleCrop>
  <HeadingPairs>
    <vt:vector size="8" baseType="variant">
      <vt:variant>
        <vt:lpstr>Использованные шрифты</vt:lpstr>
      </vt:variant>
      <vt:variant>
        <vt:i4>12</vt:i4>
      </vt:variant>
      <vt:variant>
        <vt:lpstr>Тема</vt:lpstr>
      </vt:variant>
      <vt:variant>
        <vt:i4>1</vt:i4>
      </vt:variant>
      <vt:variant>
        <vt:lpstr>Внедренные серверы OLE</vt:lpstr>
      </vt:variant>
      <vt:variant>
        <vt:i4>1</vt:i4>
      </vt:variant>
      <vt:variant>
        <vt:lpstr>Заголовки слайдов</vt:lpstr>
      </vt:variant>
      <vt:variant>
        <vt:i4>39</vt:i4>
      </vt:variant>
    </vt:vector>
  </HeadingPairs>
  <TitlesOfParts>
    <vt:vector size="53" baseType="lpstr">
      <vt:lpstr>ＭＳ Ｐゴシック</vt:lpstr>
      <vt:lpstr>Arial</vt:lpstr>
      <vt:lpstr>Arial Black</vt:lpstr>
      <vt:lpstr>Bookman Old Style</vt:lpstr>
      <vt:lpstr>Broadway</vt:lpstr>
      <vt:lpstr>Calibri</vt:lpstr>
      <vt:lpstr>Georgia</vt:lpstr>
      <vt:lpstr>Monotype Corsiva</vt:lpstr>
      <vt:lpstr>Symbol</vt:lpstr>
      <vt:lpstr>SymbolPi</vt:lpstr>
      <vt:lpstr>Times New Roman</vt:lpstr>
      <vt:lpstr>Wingdings</vt:lpstr>
      <vt:lpstr>Тема5</vt:lpstr>
      <vt:lpstr>Формула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Число  . Что это? Число  -  математическая константа</vt:lpstr>
      <vt:lpstr>С чего все начиналось?</vt:lpstr>
      <vt:lpstr>Обозначение числа </vt:lpstr>
      <vt:lpstr>Поэзия цифр числа </vt:lpstr>
      <vt:lpstr>Как родился день рождения числа ?  3.14 или 22.7(день приближенного значения ) «Отцом» праздника стал Ларри Шоу    20 лет назад в музее Эксплораториуме     (Сан-Франциско) устроили Праздник числа </vt:lpstr>
      <vt:lpstr>День рождения  числа </vt:lpstr>
      <vt:lpstr>Как запомнить число ?</vt:lpstr>
      <vt:lpstr>Двадцать две совы скучали На больших сухих суках. Двадцать две совы мечтали О семи больших мышах, О мышах довольно юрких, В аккуратных серых шкурках. Слюнки капали с усов У огромных серых сов.</vt:lpstr>
      <vt:lpstr>Ответ :</vt:lpstr>
      <vt:lpstr>Андреева Светлана  о необыкновенном числе</vt:lpstr>
      <vt:lpstr>Шкиря Алеся –  Про число Пи</vt:lpstr>
      <vt:lpstr>Число  - школьнику! </vt:lpstr>
      <vt:lpstr>Презентация PowerPoint</vt:lpstr>
      <vt:lpstr>Презентация PowerPoint</vt:lpstr>
      <vt:lpstr>Презентация PowerPoint</vt:lpstr>
      <vt:lpstr>Презентация PowerPoint</vt:lpstr>
      <vt:lpstr>Презентация PowerPoint</vt:lpstr>
      <vt:lpstr>Заключение</vt:lpstr>
      <vt:lpstr>Заполните таблицу: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FuckYouBill</dc:creator>
  <cp:lastModifiedBy>Дом</cp:lastModifiedBy>
  <cp:revision>4</cp:revision>
  <dcterms:created xsi:type="dcterms:W3CDTF">2013-02-08T09:35:54Z</dcterms:created>
  <dcterms:modified xsi:type="dcterms:W3CDTF">2024-08-04T02:04:49Z</dcterms:modified>
</cp:coreProperties>
</file>