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6" r:id="rId2"/>
    <p:sldId id="277" r:id="rId3"/>
    <p:sldId id="320" r:id="rId4"/>
    <p:sldId id="313" r:id="rId5"/>
    <p:sldId id="314" r:id="rId6"/>
    <p:sldId id="319" r:id="rId7"/>
    <p:sldId id="322" r:id="rId8"/>
    <p:sldId id="323" r:id="rId9"/>
    <p:sldId id="315" r:id="rId10"/>
    <p:sldId id="316" r:id="rId11"/>
    <p:sldId id="287" r:id="rId12"/>
    <p:sldId id="288" r:id="rId13"/>
    <p:sldId id="289" r:id="rId14"/>
    <p:sldId id="324" r:id="rId15"/>
    <p:sldId id="325" r:id="rId16"/>
    <p:sldId id="326" r:id="rId17"/>
    <p:sldId id="327" r:id="rId18"/>
    <p:sldId id="328" r:id="rId19"/>
    <p:sldId id="296" r:id="rId20"/>
    <p:sldId id="331" r:id="rId21"/>
    <p:sldId id="330" r:id="rId22"/>
    <p:sldId id="32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17C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0" d="100"/>
          <a:sy n="90" d="100"/>
        </p:scale>
        <p:origin x="140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E8yGM6WYj3k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enc.permculture.ru/showObject.do?object=1803709548" TargetMode="External"/><Relationship Id="rId3" Type="http://schemas.openxmlformats.org/officeDocument/2006/relationships/hyperlink" Target="https://ru.wikipedia.org/wiki/%D0%A1%D0%B2%D1%8F%D1%82%D0%BE-%D0%9D%D0%B8%D0%BA%D0%BE%D0%BB%D1%8C%D1%81%D0%BA%D0%B8%D0%B9_%D1%85%D1%80%D0%B0%D0%BC_(%D0%9A%D1%83%D0%BD%D0%B3%D1%83%D1%80)" TargetMode="External"/><Relationship Id="rId7" Type="http://schemas.openxmlformats.org/officeDocument/2006/relationships/hyperlink" Target="https://yandex.ru/maps/org/tsentralnaya_detskaya_biblioteka_imeni_b_s_ryabinina/1033053659/?ll=56.936605%2C57.434588&amp;z=17" TargetMode="External"/><Relationship Id="rId2" Type="http://schemas.openxmlformats.org/officeDocument/2006/relationships/hyperlink" Target="https://tonkosti.ru/%D0%A1%D0%B2%D1%8F%D1%82%D0%BE-%D0%9D%D0%B8%D0%BA%D0%BE%D0%BB%D1%8C%D1%81%D0%BA%D0%B8%D0%B9_%D1%85%D1%80%D0%B0%D0%BC_%D0%B2_%D0%9A%D1%83%D0%BD%D0%B3%D1%83%D1%80%D0%B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vpoisketurov.ru/dostoprimechatelnosti/dostoprimechatelnosti-goroda-kungura.html" TargetMode="External"/><Relationship Id="rId5" Type="http://schemas.openxmlformats.org/officeDocument/2006/relationships/hyperlink" Target="https://amp.ru.googl-info.com/5111141/1/vsekhsvyatskaya-tserkov-kungur.html" TargetMode="External"/><Relationship Id="rId4" Type="http://schemas.openxmlformats.org/officeDocument/2006/relationships/hyperlink" Target="https://&#1082;&#1091;&#1085;&#1075;&#1091;&#1088;&#1083;&#1080;&#1090;&#1077;&#1088;&#1072;.&#1088;&#1092;/2019/04/12/uspenskij-hram/?print=print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5750"/>
            <a:ext cx="9064625" cy="6000750"/>
          </a:xfrm>
        </p:spPr>
      </p:pic>
      <p:sp>
        <p:nvSpPr>
          <p:cNvPr id="5" name="Прямоугольник 4"/>
          <p:cNvSpPr/>
          <p:nvPr/>
        </p:nvSpPr>
        <p:spPr>
          <a:xfrm>
            <a:off x="1331640" y="6381328"/>
            <a:ext cx="5832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https://www.youtube.com/watch?v=E8yGM6WYj3k</a:t>
            </a:r>
            <a:r>
              <a:rPr lang="en-US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95427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https://cs6.livemaster.ru/storage/c5/9f/cb76663ba3de04b26f9d894c05s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108707" cy="6108707"/>
          </a:xfrm>
          <a:prstGeom prst="rect">
            <a:avLst/>
          </a:prstGeom>
          <a:noFill/>
        </p:spPr>
      </p:pic>
      <p:pic>
        <p:nvPicPr>
          <p:cNvPr id="58372" name="Picture 4" descr="https://cs6.livemaster.ru/storage/f8/05/fade34d79d00973381d34ece64h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92" y="1285892"/>
            <a:ext cx="5572108" cy="55721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</p:spPr>
        <p:txBody>
          <a:bodyPr/>
          <a:lstStyle/>
          <a:p>
            <a:r>
              <a:rPr lang="ru-RU" b="1" dirty="0"/>
              <a:t>«Рубить повсюду церкви»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14282" y="1000108"/>
            <a:ext cx="5143536" cy="5572164"/>
          </a:xfrm>
        </p:spPr>
        <p:txBody>
          <a:bodyPr/>
          <a:lstStyle/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/>
              <a:t>После принятия христианства повелел великий князь Владимир, как сказано в летописи, «рубить повсюду церкви и ставить их по тем местам, где раньше стояли кумиры».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6144" y="785794"/>
            <a:ext cx="3498577" cy="5929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4746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42844" y="142852"/>
            <a:ext cx="8858312" cy="438912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Для стройки выбирали самые красивые места в поселениях. Первые деревянные храмы были срублены в Киеве и Великом Новгороде. Позднее церкви начали строить из камня.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662" y="1857364"/>
            <a:ext cx="7215238" cy="4806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7643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42852"/>
            <a:ext cx="9001156" cy="438912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До настоящего времени сохранилось не много деревянных храмов. Но все они вызывают восхищение и являются выдающимися памятниками архитектуры.</a:t>
            </a:r>
          </a:p>
        </p:txBody>
      </p:sp>
      <p:sp>
        <p:nvSpPr>
          <p:cNvPr id="4" name="AutoShape 2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/>
          <p:cNvSpPr>
            <a:spLocks noChangeAspect="1" noChangeArrowheads="1"/>
          </p:cNvSpPr>
          <p:nvPr/>
        </p:nvSpPr>
        <p:spPr bwMode="auto">
          <a:xfrm>
            <a:off x="2159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9" t="6061" r="18181" b="13636"/>
          <a:stretch>
            <a:fillRect/>
          </a:stretch>
        </p:blipFill>
        <p:spPr>
          <a:xfrm>
            <a:off x="0" y="1500174"/>
            <a:ext cx="5717736" cy="522482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93" r="14344" b="11940"/>
          <a:stretch>
            <a:fillRect/>
          </a:stretch>
        </p:blipFill>
        <p:spPr>
          <a:xfrm>
            <a:off x="4846855" y="1500174"/>
            <a:ext cx="4154301" cy="5214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1354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F2D3D999-5E3A-4C85-82F1-18A6F904F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752" y="365792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</a:rPr>
              <a:t>Церковь </a:t>
            </a:r>
            <a:br>
              <a:rPr lang="ru-RU" b="0" i="0" dirty="0">
                <a:solidFill>
                  <a:srgbClr val="000000"/>
                </a:solidFill>
                <a:effectLst/>
              </a:rPr>
            </a:br>
            <a:r>
              <a:rPr lang="ru-RU" b="0" i="0" dirty="0">
                <a:solidFill>
                  <a:srgbClr val="000000"/>
                </a:solidFill>
                <a:effectLst/>
              </a:rPr>
              <a:t>Успения Пресвятой Богородицы в Кунгуре</a:t>
            </a:r>
          </a:p>
        </p:txBody>
      </p:sp>
      <p:pic>
        <p:nvPicPr>
          <p:cNvPr id="1026" name="Picture 2" descr="Церковь Успения Пресвятой Богородицы в Кунгуре, православный храм, ул.  Ленина, 38, Кунгур, Россия — Яндекс.Карты">
            <a:extLst>
              <a:ext uri="{FF2B5EF4-FFF2-40B4-BE49-F238E27FC236}">
                <a16:creationId xmlns:a16="http://schemas.microsoft.com/office/drawing/2014/main" id="{5DCD999A-627D-49B2-9FF5-8D48F761A616}"/>
              </a:ext>
            </a:extLst>
          </p:cNvPr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19"/>
          <a:stretch/>
        </p:blipFill>
        <p:spPr bwMode="auto">
          <a:xfrm>
            <a:off x="176464" y="1275584"/>
            <a:ext cx="8784976" cy="5465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38535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F2D3D999-5E3A-4C85-82F1-18A6F904F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752" y="365792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</a:rPr>
              <a:t>Церковь </a:t>
            </a:r>
            <a:br>
              <a:rPr lang="ru-RU" b="0" i="0" dirty="0">
                <a:solidFill>
                  <a:srgbClr val="000000"/>
                </a:solidFill>
                <a:effectLst/>
              </a:rPr>
            </a:br>
            <a:r>
              <a:rPr lang="ru-RU" b="0" i="0" dirty="0">
                <a:solidFill>
                  <a:srgbClr val="000000"/>
                </a:solidFill>
                <a:effectLst/>
              </a:rPr>
              <a:t>Тихвинской иконы Божией Матери в Кунгуре</a:t>
            </a:r>
          </a:p>
        </p:txBody>
      </p:sp>
      <p:pic>
        <p:nvPicPr>
          <p:cNvPr id="3074" name="Picture 2" descr="Церковь Тихвинской иконы Божией Матери в Кунгуре, православный храм, ул.  Ситникова, 50, Кунгур, Россия — Яндекс.Карты">
            <a:extLst>
              <a:ext uri="{FF2B5EF4-FFF2-40B4-BE49-F238E27FC236}">
                <a16:creationId xmlns:a16="http://schemas.microsoft.com/office/drawing/2014/main" id="{2B5745DF-E86F-4CA5-A8CF-B0DA8EF3270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50"/>
          <a:stretch/>
        </p:blipFill>
        <p:spPr bwMode="auto">
          <a:xfrm>
            <a:off x="520827" y="1268760"/>
            <a:ext cx="8096250" cy="5478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84207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F2D3D999-5E3A-4C85-82F1-18A6F904F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752" y="365792"/>
            <a:ext cx="8534400" cy="758952"/>
          </a:xfrm>
        </p:spPr>
        <p:txBody>
          <a:bodyPr>
            <a:normAutofit/>
          </a:bodyPr>
          <a:lstStyle/>
          <a:p>
            <a:r>
              <a:rPr lang="ru-RU" b="0" i="0" dirty="0" err="1">
                <a:solidFill>
                  <a:srgbClr val="000000"/>
                </a:solidFill>
                <a:effectLst/>
                <a:latin typeface="Linux Libertine"/>
              </a:rPr>
              <a:t>Спасо</a:t>
            </a:r>
            <a:r>
              <a:rPr lang="ru-RU" b="0" i="0" dirty="0">
                <a:solidFill>
                  <a:srgbClr val="000000"/>
                </a:solidFill>
                <a:effectLst/>
                <a:latin typeface="Linux Libertine"/>
              </a:rPr>
              <a:t>-Преображенская церковь</a:t>
            </a:r>
          </a:p>
        </p:txBody>
      </p:sp>
      <p:pic>
        <p:nvPicPr>
          <p:cNvPr id="4100" name="Picture 4" descr="Спасо-Преображенская церковь, Кунгур, Достопримечательности России, Что  посмотреть в России, Карта города Кунгур - Достопримечательности городов и  стран мира">
            <a:extLst>
              <a:ext uri="{FF2B5EF4-FFF2-40B4-BE49-F238E27FC236}">
                <a16:creationId xmlns:a16="http://schemas.microsoft.com/office/drawing/2014/main" id="{7C6DB851-C2B6-4568-A791-60774D88D5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69" b="8000"/>
          <a:stretch/>
        </p:blipFill>
        <p:spPr bwMode="auto">
          <a:xfrm>
            <a:off x="205141" y="1265246"/>
            <a:ext cx="8631011" cy="5575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16723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F2D3D999-5E3A-4C85-82F1-18A6F904F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752" y="365792"/>
            <a:ext cx="8534400" cy="758952"/>
          </a:xfrm>
        </p:spPr>
        <p:txBody>
          <a:bodyPr>
            <a:normAutofit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+mn-lt"/>
              </a:rPr>
              <a:t>Церковь Всех Святых в Кунгуре</a:t>
            </a:r>
          </a:p>
        </p:txBody>
      </p:sp>
      <p:pic>
        <p:nvPicPr>
          <p:cNvPr id="5122" name="Picture 2" descr="Всехсвятская церковь (Кунгур) — Википедия">
            <a:extLst>
              <a:ext uri="{FF2B5EF4-FFF2-40B4-BE49-F238E27FC236}">
                <a16:creationId xmlns:a16="http://schemas.microsoft.com/office/drawing/2014/main" id="{01FB85EE-2515-4ED3-8D78-B8BCF740A7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40767"/>
            <a:ext cx="7344816" cy="5507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27865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F2D3D999-5E3A-4C85-82F1-18A6F904F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752" y="365792"/>
            <a:ext cx="8534400" cy="758952"/>
          </a:xfrm>
        </p:spPr>
        <p:txBody>
          <a:bodyPr>
            <a:normAutofit/>
          </a:bodyPr>
          <a:lstStyle/>
          <a:p>
            <a:r>
              <a:rPr lang="ru-RU" i="0" dirty="0">
                <a:solidFill>
                  <a:srgbClr val="000000"/>
                </a:solidFill>
                <a:effectLst/>
                <a:latin typeface="+mn-lt"/>
              </a:rPr>
              <a:t>Свято-Никольский храм</a:t>
            </a:r>
          </a:p>
        </p:txBody>
      </p:sp>
      <p:pic>
        <p:nvPicPr>
          <p:cNvPr id="6146" name="Picture 2" descr="Иоанно-Предтеченский монастырь в Кунгуре - Время странствий">
            <a:extLst>
              <a:ext uri="{FF2B5EF4-FFF2-40B4-BE49-F238E27FC236}">
                <a16:creationId xmlns:a16="http://schemas.microsoft.com/office/drawing/2014/main" id="{96EEB3C4-DF01-4E8E-BF22-79B8F4D23C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84537"/>
            <a:ext cx="8352928" cy="5565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24607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8244851"/>
              </p:ext>
            </p:extLst>
          </p:nvPr>
        </p:nvGraphicFramePr>
        <p:xfrm>
          <a:off x="142843" y="212210"/>
          <a:ext cx="8858314" cy="6433580"/>
        </p:xfrm>
        <a:graphic>
          <a:graphicData uri="http://schemas.openxmlformats.org/drawingml/2006/table">
            <a:tbl>
              <a:tblPr/>
              <a:tblGrid>
                <a:gridCol w="23623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28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730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572349">
                <a:tc>
                  <a:txBody>
                    <a:bodyPr/>
                    <a:lstStyle/>
                    <a:p>
                      <a:pPr marL="6858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11111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Культура - совокупность материальных, духовных и социальных ценностей</a:t>
                      </a:r>
                      <a:endParaRPr lang="ru-RU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11111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До крещения</a:t>
                      </a:r>
                      <a:endParaRPr lang="ru-RU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702" marR="627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11111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После принятия христианства</a:t>
                      </a:r>
                      <a:endParaRPr lang="ru-RU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702" marR="627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4742">
                <a:tc>
                  <a:txBody>
                    <a:bodyPr/>
                    <a:lstStyle/>
                    <a:p>
                      <a:pPr marL="6858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11111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Образование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11111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было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702" marR="627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11111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Появление письменности, книг на славянском языке, открытие школ, библиотек.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702" marR="627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04742">
                <a:tc>
                  <a:txBody>
                    <a:bodyPr/>
                    <a:lstStyle/>
                    <a:p>
                      <a:pPr marL="6858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11111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Литература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11111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Устное творчество: предания, сказки, былины, поговорки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702" marR="627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11111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Летописи, Библия и Евангелие, Жития святых, проповеди и поучения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702" marR="627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68520">
                <a:tc>
                  <a:txBody>
                    <a:bodyPr/>
                    <a:lstStyle/>
                    <a:p>
                      <a:pPr marL="6858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11111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Архитектура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11111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Деревянное зодчество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702" marR="627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11111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Каменные храмы: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11111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Десятинная церковь в Киеве, Софийский собор, Успенский собор во Владимире, Церковь Покрова на Нерли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702" marR="627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30082">
                <a:tc>
                  <a:txBody>
                    <a:bodyPr/>
                    <a:lstStyle/>
                    <a:p>
                      <a:pPr marL="6858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solidFill>
                            <a:srgbClr val="111115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Музыка</a:t>
                      </a:r>
                      <a:endParaRPr lang="ru-RU" sz="1800" dirty="0">
                        <a:highlight>
                          <a:srgbClr val="FFFF00"/>
                        </a:highligh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6858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highlight>
                          <a:srgbClr val="FFFF00"/>
                        </a:highligh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111115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Народное творчество, песни</a:t>
                      </a:r>
                      <a:endParaRPr lang="ru-RU" sz="1800" dirty="0">
                        <a:highlight>
                          <a:srgbClr val="FFFF00"/>
                        </a:highligh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702" marR="627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highlight>
                          <a:srgbClr val="FFFF00"/>
                        </a:highligh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702" marR="627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84260">
                <a:tc>
                  <a:txBody>
                    <a:bodyPr/>
                    <a:lstStyle/>
                    <a:p>
                      <a:pPr marL="6858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highlight>
                          <a:srgbClr val="FFFF00"/>
                        </a:highligh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marL="62702" marR="627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highlight>
                          <a:srgbClr val="FFFF00"/>
                        </a:highligh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702" marR="627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3094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s://zavtra.com.ua/wp-content/uploads/2020/07/kreshhenie_rusi2-1536x1035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860" y="428604"/>
            <a:ext cx="8799753" cy="59293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209304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5D5F4230-93C3-46C5-B40F-EB7BB41C24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Спасибо </a:t>
            </a:r>
            <a:r>
              <a:rPr lang="ru-RU"/>
              <a:t>за внимание</a:t>
            </a:r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48BE7B72-0FDE-4929-9EF6-3C9097F050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1024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:a16="http://schemas.microsoft.com/office/drawing/2014/main" id="{05EC505B-EADD-45B5-9A85-FDEC4C0885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dirty="0">
                <a:solidFill>
                  <a:srgbClr val="11111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Прочитать учебник - С. 95-98, заполнить таблицу в разделе Музыка.</a:t>
            </a:r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986A9007-9FA7-4A66-8F4D-3CA3D1EAF4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Домашнее задание</a:t>
            </a:r>
          </a:p>
        </p:txBody>
      </p:sp>
    </p:spTree>
    <p:extLst>
      <p:ext uri="{BB962C8B-B14F-4D97-AF65-F5344CB8AC3E}">
        <p14:creationId xmlns:p14="http://schemas.microsoft.com/office/powerpoint/2010/main" val="32718567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55F8169D-2FB8-4E3A-AFCF-0D7EB1186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Литература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82A5DA0-7C2C-4D52-B8AC-7E183240750F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>
              <a:spcBef>
                <a:spcPts val="0"/>
              </a:spcBef>
            </a:pPr>
            <a:r>
              <a:rPr lang="ru-RU" sz="1400" dirty="0"/>
              <a:t>ФОТО ВЗЯТО С сайтов:</a:t>
            </a:r>
          </a:p>
          <a:p>
            <a:pPr algn="l">
              <a:spcBef>
                <a:spcPts val="0"/>
              </a:spcBef>
            </a:pPr>
            <a:r>
              <a:rPr lang="ru-RU" sz="1200" dirty="0"/>
              <a:t>1. </a:t>
            </a:r>
            <a:r>
              <a:rPr lang="en-US" sz="1200" dirty="0">
                <a:hlinkClick r:id="rId2"/>
              </a:rPr>
              <a:t>https://tonkosti.ru/%D0%A1%D0%B2%D1%8F%D1%82%D0%BE-%D0%9D%D0%B8%D0%BA%D0%BE%D0%BB%D1%8C%D1%81%D0%BA%D0%B8%D0%B9_%D1%85%D1%80%D0%B0%D0%BC_%D0%B2_%D0%9A%D1%83%D0%BD%D0%B3%D1%83%D1%80%D0%B5</a:t>
            </a:r>
            <a:endParaRPr lang="ru-RU" sz="1200" dirty="0"/>
          </a:p>
          <a:p>
            <a:pPr algn="l">
              <a:spcBef>
                <a:spcPts val="0"/>
              </a:spcBef>
            </a:pPr>
            <a:r>
              <a:rPr lang="ru-RU" sz="1200" dirty="0"/>
              <a:t>2.</a:t>
            </a:r>
            <a:r>
              <a:rPr lang="en-US" sz="1200" dirty="0">
                <a:hlinkClick r:id="rId3"/>
              </a:rPr>
              <a:t>https://ru.wikipedia.org/wiki/%D0%A1%D0%B2%D1%8F%D1%82%D0%BE-%D0%9D%D0%B8%D0%BA%D0%BE%D0%BB%D1%8C%D1%81%D0%BA%D0%B8%D0%B9_%D1%85%D1%80%D0%B0%D0%BC_(%D0%9A%D1%83%D0%BD%D0%B3%D1%83%D1%80)</a:t>
            </a:r>
            <a:endParaRPr lang="ru-RU" sz="1200" dirty="0"/>
          </a:p>
          <a:p>
            <a:pPr algn="l">
              <a:spcBef>
                <a:spcPts val="0"/>
              </a:spcBef>
            </a:pPr>
            <a:r>
              <a:rPr lang="ru-RU" sz="1200" dirty="0"/>
              <a:t>3. </a:t>
            </a:r>
            <a:r>
              <a:rPr lang="en-US" sz="1200" dirty="0">
                <a:hlinkClick r:id="rId4"/>
              </a:rPr>
              <a:t>https://xn--80afglihmzdsfc.xn--p1ai/2019/04/12/uspenskij-hram/?print=print</a:t>
            </a:r>
            <a:endParaRPr lang="ru-RU" sz="1200" dirty="0"/>
          </a:p>
          <a:p>
            <a:pPr algn="l">
              <a:spcBef>
                <a:spcPts val="0"/>
              </a:spcBef>
            </a:pPr>
            <a:r>
              <a:rPr lang="ru-RU" sz="1200" dirty="0"/>
              <a:t>4. </a:t>
            </a:r>
            <a:r>
              <a:rPr lang="en-US" sz="1200" dirty="0">
                <a:hlinkClick r:id="rId5"/>
              </a:rPr>
              <a:t>https://amp.ru.googl-info.com/5111141/1/vsekhsvyatskaya-tserkov-kungur.html</a:t>
            </a:r>
            <a:endParaRPr lang="ru-RU" sz="1200" dirty="0"/>
          </a:p>
          <a:p>
            <a:pPr algn="l">
              <a:spcBef>
                <a:spcPts val="0"/>
              </a:spcBef>
            </a:pPr>
            <a:r>
              <a:rPr lang="ru-RU" sz="1200" dirty="0"/>
              <a:t>5. </a:t>
            </a:r>
            <a:r>
              <a:rPr lang="en-US" sz="1200" dirty="0">
                <a:hlinkClick r:id="rId6"/>
              </a:rPr>
              <a:t>https://vpoisketurov.ru/dostoprimechatelnosti/dostoprimechatelnosti-goroda-kungura.html</a:t>
            </a:r>
            <a:endParaRPr lang="ru-RU" sz="1200" dirty="0"/>
          </a:p>
          <a:p>
            <a:pPr algn="l">
              <a:spcBef>
                <a:spcPts val="0"/>
              </a:spcBef>
            </a:pPr>
            <a:r>
              <a:rPr lang="ru-RU" sz="1200" dirty="0"/>
              <a:t>6. </a:t>
            </a:r>
            <a:r>
              <a:rPr lang="en-US" sz="1200" dirty="0">
                <a:hlinkClick r:id="rId7"/>
              </a:rPr>
              <a:t>https://yandex.ru/maps/org/tsentralnaya_detskaya_biblioteka_imeni_b_s_ryabinina/1033053659/?ll=56.936605%2C57.434588&amp;z=17</a:t>
            </a:r>
            <a:endParaRPr lang="ru-RU" sz="1200" dirty="0"/>
          </a:p>
          <a:p>
            <a:pPr algn="l">
              <a:spcBef>
                <a:spcPts val="0"/>
              </a:spcBef>
            </a:pPr>
            <a:r>
              <a:rPr lang="ru-RU" sz="1200" dirty="0"/>
              <a:t>7. </a:t>
            </a:r>
            <a:r>
              <a:rPr lang="en-US" sz="1200" dirty="0">
                <a:hlinkClick r:id="rId8"/>
              </a:rPr>
              <a:t>http://enc.permculture.ru/showObject.do?object=1803709548</a:t>
            </a:r>
            <a:endParaRPr lang="ru-RU" sz="1200" dirty="0"/>
          </a:p>
          <a:p>
            <a:pPr algn="l">
              <a:spcBef>
                <a:spcPts val="0"/>
              </a:spcBef>
            </a:pPr>
            <a:endParaRPr lang="ru-RU" sz="1200" dirty="0"/>
          </a:p>
          <a:p>
            <a:pPr algn="l">
              <a:spcBef>
                <a:spcPts val="0"/>
              </a:spcBef>
            </a:pPr>
            <a:endParaRPr lang="ru-RU" sz="1200" dirty="0"/>
          </a:p>
          <a:p>
            <a:pPr algn="l">
              <a:spcBef>
                <a:spcPts val="0"/>
              </a:spcBef>
            </a:pPr>
            <a:endParaRPr lang="ru-RU" sz="1200" dirty="0"/>
          </a:p>
          <a:p>
            <a:pPr algn="l">
              <a:spcBef>
                <a:spcPts val="0"/>
              </a:spcBef>
            </a:pP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8064445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14356"/>
            <a:ext cx="4000496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Принятие христианства.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2786058"/>
            <a:ext cx="3929058" cy="350046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Это произошло во времена правления Великого князя Владимира Красно Солнышко-внука княгини Ольги.</a:t>
            </a:r>
          </a:p>
        </p:txBody>
      </p:sp>
      <p:pic>
        <p:nvPicPr>
          <p:cNvPr id="1026" name="Picture 2" descr="https://avatars.mds.yandex.net/get-zen_doc/3523766/pub_5fb25a051064d30b6c779528_5fb2600d1064d30b6c8449c4/scale_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96669" y="142852"/>
            <a:ext cx="4855032" cy="6552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53939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>
            <a:spLocks noChangeArrowheads="1"/>
          </p:cNvSpPr>
          <p:nvPr/>
        </p:nvSpPr>
        <p:spPr bwMode="auto">
          <a:xfrm>
            <a:off x="142844" y="1500174"/>
            <a:ext cx="885828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>
                <a:solidFill>
                  <a:srgbClr val="111115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</a:t>
            </a:r>
            <a:r>
              <a:rPr lang="ru-RU" sz="3200" dirty="0">
                <a:solidFill>
                  <a:srgbClr val="111115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111115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совокупность созданных человечеством материальных, духовных и социальных ценностей. Все, что создал человек своим трудом.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4643446"/>
            <a:ext cx="85725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srgbClr val="111115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</a:t>
            </a: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какое-либо явление </a:t>
            </a:r>
            <a:r>
              <a:rPr lang="ru-RU" sz="3200" dirty="0">
                <a:solidFill>
                  <a:srgbClr val="111115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культуры, быта, </a:t>
            </a: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полученное от предыдущих эпох</a:t>
            </a:r>
            <a:r>
              <a:rPr lang="ru-RU" sz="3200" dirty="0">
                <a:solidFill>
                  <a:srgbClr val="111115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от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>
                <a:solidFill>
                  <a:srgbClr val="111115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прежних деятелей.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15816" y="836712"/>
            <a:ext cx="314227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111115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КУЛЬТУРА</a:t>
            </a:r>
            <a:endParaRPr lang="ru-RU" sz="4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27784" y="3929066"/>
            <a:ext cx="353770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111115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НАСЛЕДИЕ 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55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55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55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0" y="2571744"/>
            <a:ext cx="85725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>
                <a:solidFill>
                  <a:srgbClr val="111115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111115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</a:t>
            </a:r>
            <a:r>
              <a:rPr lang="ru-RU" sz="3200" dirty="0">
                <a:solidFill>
                  <a:srgbClr val="111115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часть материальной и духовной культуры</a:t>
            </a:r>
            <a:r>
              <a:rPr lang="ru-RU" sz="3200" dirty="0">
                <a:solidFill>
                  <a:srgbClr val="111115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созданная прошлыми поколениями</a:t>
            </a:r>
            <a:r>
              <a:rPr lang="ru-RU" sz="3200" dirty="0">
                <a:solidFill>
                  <a:srgbClr val="111115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выдержавшая испытание временем и передающаяся поколениям как нечто ценное и почитаемое.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7531" y="1714488"/>
            <a:ext cx="755687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111115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КУЛЬТУ́РНОЕ НАСЛЕ́ДИЕ 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00108"/>
            <a:ext cx="9144000" cy="1644792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617C7D"/>
                </a:solidFill>
              </a:rPr>
              <a:t>Культурное наследие христианской Руси.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32" y="3000372"/>
            <a:ext cx="5000660" cy="3310436"/>
          </a:xfrm>
        </p:spPr>
      </p:pic>
    </p:spTree>
    <p:extLst>
      <p:ext uri="{BB962C8B-B14F-4D97-AF65-F5344CB8AC3E}">
        <p14:creationId xmlns:p14="http://schemas.microsoft.com/office/powerpoint/2010/main" val="6395427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C4E6A5-C401-4379-B355-08316F835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Елизаветинская рукодельная школа </a:t>
            </a:r>
          </a:p>
        </p:txBody>
      </p:sp>
      <p:pic>
        <p:nvPicPr>
          <p:cNvPr id="4" name="Рисунок 1" descr="Елизаветинская рукодельная школа фото.jpg">
            <a:extLst>
              <a:ext uri="{FF2B5EF4-FFF2-40B4-BE49-F238E27FC236}">
                <a16:creationId xmlns:a16="http://schemas.microsoft.com/office/drawing/2014/main" id="{30BB1DA5-57F9-4A7E-BA99-D3851C2311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63"/>
          <a:stretch>
            <a:fillRect/>
          </a:stretch>
        </p:blipFill>
        <p:spPr bwMode="auto">
          <a:xfrm>
            <a:off x="953852" y="1419519"/>
            <a:ext cx="7236296" cy="5209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26624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AD11A56B-C052-46D2-B692-0D7735D642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1752" y="1687914"/>
            <a:ext cx="4040188" cy="732974"/>
          </a:xfrm>
        </p:spPr>
        <p:txBody>
          <a:bodyPr/>
          <a:lstStyle/>
          <a:p>
            <a:pPr algn="ctr"/>
            <a:r>
              <a:rPr lang="ru-RU" sz="2000" b="0" i="0" dirty="0">
                <a:solidFill>
                  <a:srgbClr val="002060"/>
                </a:solidFill>
                <a:effectLst/>
              </a:rPr>
              <a:t>Центральная детская библиотека </a:t>
            </a:r>
          </a:p>
          <a:p>
            <a:pPr algn="ctr"/>
            <a:r>
              <a:rPr lang="ru-RU" sz="2000" b="0" i="0" dirty="0">
                <a:solidFill>
                  <a:srgbClr val="002060"/>
                </a:solidFill>
                <a:effectLst/>
              </a:rPr>
              <a:t>имени Б.С. Рябинина</a:t>
            </a:r>
          </a:p>
          <a:p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73CDAA6-5C2F-4C82-8234-5E8CC4567FBF}"/>
              </a:ext>
            </a:extLst>
          </p:cNvPr>
          <p:cNvSpPr>
            <a:spLocks noGrp="1"/>
          </p:cNvSpPr>
          <p:nvPr>
            <p:ph type="body" sz="half" idx="3"/>
          </p:nvPr>
        </p:nvSpPr>
        <p:spPr>
          <a:xfrm>
            <a:off x="4791330" y="1412776"/>
            <a:ext cx="4041775" cy="731520"/>
          </a:xfrm>
        </p:spPr>
        <p:txBody>
          <a:bodyPr/>
          <a:lstStyle/>
          <a:p>
            <a:pPr algn="ctr"/>
            <a:r>
              <a:rPr lang="ru-RU" sz="1800" b="0" i="0" dirty="0">
                <a:solidFill>
                  <a:srgbClr val="002060"/>
                </a:solidFill>
                <a:effectLst/>
              </a:rPr>
              <a:t>КУНГУРСКАЯ ГОРОДСКАЯ БИБЛИОТЕКА ИМ. К. Т. ХЛЕБНИКОВА</a:t>
            </a:r>
            <a:endParaRPr lang="ru-RU" sz="1800" dirty="0">
              <a:solidFill>
                <a:srgbClr val="002060"/>
              </a:solidFill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C4E6A5-C401-4379-B355-08316F835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Библиотеки города Кунгура</a:t>
            </a:r>
          </a:p>
        </p:txBody>
      </p:sp>
      <p:pic>
        <p:nvPicPr>
          <p:cNvPr id="1026" name="Picture 2" descr="Центральная детская библиотека имени Б.С. Рябинина, библиотека, ул. Ленина,  48, Кунгур, Россия — Яндекс.Карты">
            <a:extLst>
              <a:ext uri="{FF2B5EF4-FFF2-40B4-BE49-F238E27FC236}">
                <a16:creationId xmlns:a16="http://schemas.microsoft.com/office/drawing/2014/main" id="{0BB26362-2F90-4EA5-9BE7-3D5E2ACEFD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60" r="12201" b="10045"/>
          <a:stretch/>
        </p:blipFill>
        <p:spPr bwMode="auto">
          <a:xfrm>
            <a:off x="147322" y="2844658"/>
            <a:ext cx="4644008" cy="2749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354FE382-3191-42CC-9576-7A7BF7DAC2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30"/>
          <a:stretch/>
        </p:blipFill>
        <p:spPr bwMode="auto">
          <a:xfrm>
            <a:off x="4678617" y="2267379"/>
            <a:ext cx="4267200" cy="4560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00341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3" name="Picture 3" descr="https://cs6.livemaster.ru/storage/a3/11/b64a67204adcc91399be1c57bbq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227" y="571504"/>
            <a:ext cx="8874929" cy="5786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677</TotalTime>
  <Words>617</Words>
  <Application>Microsoft Office PowerPoint</Application>
  <PresentationFormat>Экран (4:3)</PresentationFormat>
  <Paragraphs>56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Arial</vt:lpstr>
      <vt:lpstr>Georgia</vt:lpstr>
      <vt:lpstr>Linux Libertine</vt:lpstr>
      <vt:lpstr>Times New Roman</vt:lpstr>
      <vt:lpstr>Wingdings</vt:lpstr>
      <vt:lpstr>Wingdings 2</vt:lpstr>
      <vt:lpstr>Официальная</vt:lpstr>
      <vt:lpstr>Презентация PowerPoint</vt:lpstr>
      <vt:lpstr>Презентация PowerPoint</vt:lpstr>
      <vt:lpstr>Принятие христианства.</vt:lpstr>
      <vt:lpstr>Презентация PowerPoint</vt:lpstr>
      <vt:lpstr>Презентация PowerPoint</vt:lpstr>
      <vt:lpstr>Культурное наследие христианской Руси.</vt:lpstr>
      <vt:lpstr>Елизаветинская рукодельная школа </vt:lpstr>
      <vt:lpstr>Библиотеки города Кунгура</vt:lpstr>
      <vt:lpstr>Презентация PowerPoint</vt:lpstr>
      <vt:lpstr>Презентация PowerPoint</vt:lpstr>
      <vt:lpstr>«Рубить повсюду церкви»</vt:lpstr>
      <vt:lpstr>Презентация PowerPoint</vt:lpstr>
      <vt:lpstr>Презентация PowerPoint</vt:lpstr>
      <vt:lpstr>Церковь  Успения Пресвятой Богородицы в Кунгуре</vt:lpstr>
      <vt:lpstr>Церковь  Тихвинской иконы Божией Матери в Кунгуре</vt:lpstr>
      <vt:lpstr>Спасо-Преображенская церковь</vt:lpstr>
      <vt:lpstr>Церковь Всех Святых в Кунгуре</vt:lpstr>
      <vt:lpstr>Свято-Никольский храм</vt:lpstr>
      <vt:lpstr>Презентация PowerPoint</vt:lpstr>
      <vt:lpstr>Презентация PowerPoint</vt:lpstr>
      <vt:lpstr>Домашнее задание</vt:lpstr>
      <vt:lpstr>Литература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религии  в развитии культуры.</dc:title>
  <dc:creator>Юлечка</dc:creator>
  <cp:lastModifiedBy>Любовь Якушевич</cp:lastModifiedBy>
  <cp:revision>99</cp:revision>
  <dcterms:created xsi:type="dcterms:W3CDTF">2016-10-09T14:58:52Z</dcterms:created>
  <dcterms:modified xsi:type="dcterms:W3CDTF">2021-04-17T12:42:54Z</dcterms:modified>
</cp:coreProperties>
</file>