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77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74" r:id="rId13"/>
    <p:sldId id="269" r:id="rId14"/>
    <p:sldId id="270" r:id="rId15"/>
    <p:sldId id="271" r:id="rId16"/>
    <p:sldId id="272" r:id="rId17"/>
    <p:sldId id="273" r:id="rId18"/>
    <p:sldId id="275" r:id="rId19"/>
    <p:sldId id="276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153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433B-7E1E-4225-8F5A-DB341473452A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98C62-81FD-4B1A-93DE-B17EEB7B8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1330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433B-7E1E-4225-8F5A-DB341473452A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98C62-81FD-4B1A-93DE-B17EEB7B8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670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433B-7E1E-4225-8F5A-DB341473452A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98C62-81FD-4B1A-93DE-B17EEB7B8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7343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433B-7E1E-4225-8F5A-DB341473452A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98C62-81FD-4B1A-93DE-B17EEB7B8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6887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433B-7E1E-4225-8F5A-DB341473452A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98C62-81FD-4B1A-93DE-B17EEB7B8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3480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433B-7E1E-4225-8F5A-DB341473452A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98C62-81FD-4B1A-93DE-B17EEB7B8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6343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433B-7E1E-4225-8F5A-DB341473452A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98C62-81FD-4B1A-93DE-B17EEB7B8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6130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433B-7E1E-4225-8F5A-DB341473452A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98C62-81FD-4B1A-93DE-B17EEB7B8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6276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433B-7E1E-4225-8F5A-DB341473452A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98C62-81FD-4B1A-93DE-B17EEB7B8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0975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433B-7E1E-4225-8F5A-DB341473452A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98C62-81FD-4B1A-93DE-B17EEB7B8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08976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E433B-7E1E-4225-8F5A-DB341473452A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98C62-81FD-4B1A-93DE-B17EEB7B8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157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5E433B-7E1E-4225-8F5A-DB341473452A}" type="datetimeFigureOut">
              <a:rPr lang="ru-RU" smtClean="0"/>
              <a:t>11.10.2021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A98C62-81FD-4B1A-93DE-B17EEB7B8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5117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media13.m4a"/><Relationship Id="rId13" Type="http://schemas.openxmlformats.org/officeDocument/2006/relationships/image" Target="../media/image21.png"/><Relationship Id="rId3" Type="http://schemas.microsoft.com/office/2007/relationships/media" Target="../media/media11.m4a"/><Relationship Id="rId7" Type="http://schemas.microsoft.com/office/2007/relationships/media" Target="../media/media13.m4a"/><Relationship Id="rId12" Type="http://schemas.openxmlformats.org/officeDocument/2006/relationships/image" Target="../media/image20.pn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audio" Target="../media/media12.m4a"/><Relationship Id="rId11" Type="http://schemas.openxmlformats.org/officeDocument/2006/relationships/image" Target="../media/image19.png"/><Relationship Id="rId5" Type="http://schemas.microsoft.com/office/2007/relationships/media" Target="../media/media12.m4a"/><Relationship Id="rId15" Type="http://schemas.openxmlformats.org/officeDocument/2006/relationships/image" Target="../media/image13.png"/><Relationship Id="rId10" Type="http://schemas.openxmlformats.org/officeDocument/2006/relationships/image" Target="../media/image1.jpg"/><Relationship Id="rId4" Type="http://schemas.openxmlformats.org/officeDocument/2006/relationships/audio" Target="../media/media11.m4a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media17.m4a"/><Relationship Id="rId13" Type="http://schemas.openxmlformats.org/officeDocument/2006/relationships/image" Target="../media/image25.png"/><Relationship Id="rId3" Type="http://schemas.microsoft.com/office/2007/relationships/media" Target="../media/media15.m4a"/><Relationship Id="rId7" Type="http://schemas.microsoft.com/office/2007/relationships/media" Target="../media/media17.m4a"/><Relationship Id="rId12" Type="http://schemas.openxmlformats.org/officeDocument/2006/relationships/image" Target="../media/image24.png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audio" Target="../media/media16.m4a"/><Relationship Id="rId11" Type="http://schemas.openxmlformats.org/officeDocument/2006/relationships/image" Target="../media/image23.png"/><Relationship Id="rId5" Type="http://schemas.microsoft.com/office/2007/relationships/media" Target="../media/media16.m4a"/><Relationship Id="rId15" Type="http://schemas.openxmlformats.org/officeDocument/2006/relationships/image" Target="../media/image13.png"/><Relationship Id="rId10" Type="http://schemas.openxmlformats.org/officeDocument/2006/relationships/image" Target="../media/image1.jpg"/><Relationship Id="rId4" Type="http://schemas.openxmlformats.org/officeDocument/2006/relationships/audio" Target="../media/media15.m4a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5.png"/><Relationship Id="rId7" Type="http://schemas.openxmlformats.org/officeDocument/2006/relationships/slide" Target="slide9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slide" Target="slide8.xml"/><Relationship Id="rId5" Type="http://schemas.openxmlformats.org/officeDocument/2006/relationships/image" Target="../media/image7.png"/><Relationship Id="rId10" Type="http://schemas.openxmlformats.org/officeDocument/2006/relationships/slide" Target="slide7.xml"/><Relationship Id="rId4" Type="http://schemas.openxmlformats.org/officeDocument/2006/relationships/image" Target="../media/image6.png"/><Relationship Id="rId9" Type="http://schemas.openxmlformats.org/officeDocument/2006/relationships/slide" Target="slide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4a"/><Relationship Id="rId13" Type="http://schemas.openxmlformats.org/officeDocument/2006/relationships/image" Target="../media/image11.png"/><Relationship Id="rId3" Type="http://schemas.microsoft.com/office/2007/relationships/media" Target="../media/media2.m4a"/><Relationship Id="rId7" Type="http://schemas.microsoft.com/office/2007/relationships/media" Target="../media/media4.m4a"/><Relationship Id="rId12" Type="http://schemas.openxmlformats.org/officeDocument/2006/relationships/image" Target="../media/image10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audio" Target="../media/media3.m4a"/><Relationship Id="rId11" Type="http://schemas.openxmlformats.org/officeDocument/2006/relationships/image" Target="../media/image9.png"/><Relationship Id="rId5" Type="http://schemas.microsoft.com/office/2007/relationships/media" Target="../media/media3.m4a"/><Relationship Id="rId15" Type="http://schemas.openxmlformats.org/officeDocument/2006/relationships/image" Target="../media/image13.png"/><Relationship Id="rId10" Type="http://schemas.openxmlformats.org/officeDocument/2006/relationships/image" Target="../media/image1.jpg"/><Relationship Id="rId4" Type="http://schemas.openxmlformats.org/officeDocument/2006/relationships/audio" Target="../media/media2.m4a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microsoft.com/office/2007/relationships/media" Target="../media/media6.m4a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13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audio" Target="../media/media7.m4a"/><Relationship Id="rId11" Type="http://schemas.openxmlformats.org/officeDocument/2006/relationships/image" Target="../media/image16.png"/><Relationship Id="rId5" Type="http://schemas.microsoft.com/office/2007/relationships/media" Target="../media/media7.m4a"/><Relationship Id="rId10" Type="http://schemas.openxmlformats.org/officeDocument/2006/relationships/image" Target="../media/image15.png"/><Relationship Id="rId4" Type="http://schemas.openxmlformats.org/officeDocument/2006/relationships/audio" Target="../media/media6.m4a"/><Relationship Id="rId9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media" Target="../media/media9.m4a"/><Relationship Id="rId7" Type="http://schemas.openxmlformats.org/officeDocument/2006/relationships/image" Target="../media/image17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1.jp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9.m4a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4854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228683" y="974360"/>
            <a:ext cx="6686633" cy="135421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Times New Roman" panose="02020603050405020304" pitchFamily="18" charset="0"/>
              </a:rPr>
              <a:t>Интерактивная игра по ПДД</a:t>
            </a:r>
          </a:p>
          <a:p>
            <a:pPr algn="ctr"/>
            <a:r>
              <a:rPr lang="ru-RU" sz="5400" b="1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«</a:t>
            </a:r>
            <a:r>
              <a:rPr lang="ru-RU" sz="5400" b="1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Дорожные знаки»</a:t>
            </a:r>
            <a:endParaRPr lang="ru-RU" sz="5400" b="1" cap="none" spc="0" dirty="0">
              <a:ln w="0"/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16840"/>
          <a:stretch/>
        </p:blipFill>
        <p:spPr>
          <a:xfrm>
            <a:off x="1284700" y="3159574"/>
            <a:ext cx="3708358" cy="23128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2364771" y="3915144"/>
            <a:ext cx="1548215" cy="65414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</a:rPr>
              <a:t>УЧИМ ДОРОЖНЫЕ ЗНАКИ</a:t>
            </a:r>
            <a:endParaRPr lang="ru-RU" sz="1400" b="1" dirty="0">
              <a:solidFill>
                <a:srgbClr val="C00000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/>
          <a:srcRect l="9341" r="6963"/>
          <a:stretch/>
        </p:blipFill>
        <p:spPr>
          <a:xfrm>
            <a:off x="5452386" y="3159574"/>
            <a:ext cx="2308485" cy="212168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805084" y="5472463"/>
            <a:ext cx="4397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</a:rPr>
              <a:t>Выполнила: Уварова Ольга Ивановна</a:t>
            </a:r>
            <a:endParaRPr lang="ru-RU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049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8135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040053" y="522004"/>
            <a:ext cx="527041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Информационно-указательные знаки</a:t>
            </a:r>
            <a:endParaRPr lang="ru-RU" sz="2400" b="1" cap="none" spc="0" dirty="0">
              <a:ln w="0"/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070933" y="3707509"/>
            <a:ext cx="721505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Эти знаки указывают, где находится пешеходный переход, остановка и т.д. Они представляют собой синие прямоугольники или квадраты с различными рисунками.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70933" y="1265478"/>
            <a:ext cx="1608616" cy="159156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609266" y="1091677"/>
            <a:ext cx="2010984" cy="193916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620250" y="1265478"/>
            <a:ext cx="1053696" cy="157906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4"/>
          <a:srcRect l="16625" t="2386" r="12596" b="38668"/>
          <a:stretch/>
        </p:blipFill>
        <p:spPr>
          <a:xfrm>
            <a:off x="6158583" y="1226967"/>
            <a:ext cx="1742238" cy="1685581"/>
          </a:xfrm>
          <a:prstGeom prst="rect">
            <a:avLst/>
          </a:prstGeom>
        </p:spPr>
      </p:pic>
      <p:pic>
        <p:nvPicPr>
          <p:cNvPr id="2" name="пешеходный перехо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430453" y="3097909"/>
            <a:ext cx="609600" cy="609600"/>
          </a:xfrm>
          <a:prstGeom prst="rect">
            <a:avLst/>
          </a:prstGeom>
        </p:spPr>
      </p:pic>
      <p:pic>
        <p:nvPicPr>
          <p:cNvPr id="3" name="место остановки автобуса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309958" y="3005229"/>
            <a:ext cx="609600" cy="609600"/>
          </a:xfrm>
          <a:prstGeom prst="rect">
            <a:avLst/>
          </a:prstGeom>
        </p:spPr>
      </p:pic>
      <p:pic>
        <p:nvPicPr>
          <p:cNvPr id="10" name="жилая зона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858221" y="2971226"/>
            <a:ext cx="609600" cy="609600"/>
          </a:xfrm>
          <a:prstGeom prst="rect">
            <a:avLst/>
          </a:prstGeom>
        </p:spPr>
      </p:pic>
      <p:pic>
        <p:nvPicPr>
          <p:cNvPr id="11" name="подземный пешеходный переход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6636319" y="296757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46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8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30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305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625133" y="522004"/>
            <a:ext cx="210025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Знаки сервиса</a:t>
            </a:r>
            <a:endParaRPr lang="ru-RU" sz="2400" b="1" cap="none" spc="0" dirty="0">
              <a:ln w="0"/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070933" y="3707509"/>
            <a:ext cx="721505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Сервис – это обслуживание. Знаки </a:t>
            </a:r>
            <a:r>
              <a:rPr lang="ru-RU" sz="2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сервиса подсказывают где можно поесть, отдохнуть, получить медицинскую помощь и др. Они </a:t>
            </a:r>
            <a:r>
              <a:rPr lang="ru-RU" sz="2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представляют собой синие прямоугольники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03702" y="1671837"/>
            <a:ext cx="1849198" cy="18491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12"/>
          <a:srcRect l="24543" r="24744"/>
          <a:stretch/>
        </p:blipFill>
        <p:spPr>
          <a:xfrm>
            <a:off x="3216925" y="1705746"/>
            <a:ext cx="1355075" cy="17813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597947" y="1678727"/>
            <a:ext cx="1842308" cy="184230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440255" y="1749597"/>
            <a:ext cx="1387936" cy="1679403"/>
          </a:xfrm>
          <a:prstGeom prst="rect">
            <a:avLst/>
          </a:prstGeom>
        </p:spPr>
      </p:pic>
      <p:pic>
        <p:nvPicPr>
          <p:cNvPr id="2" name="пункт медицинской помощ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636636" y="875763"/>
            <a:ext cx="609600" cy="609600"/>
          </a:xfrm>
          <a:prstGeom prst="rect">
            <a:avLst/>
          </a:prstGeom>
        </p:spPr>
      </p:pic>
      <p:pic>
        <p:nvPicPr>
          <p:cNvPr id="3" name="пункт питания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625133" y="983669"/>
            <a:ext cx="609600" cy="609600"/>
          </a:xfrm>
          <a:prstGeom prst="rect">
            <a:avLst/>
          </a:prstGeom>
        </p:spPr>
      </p:pic>
      <p:pic>
        <p:nvPicPr>
          <p:cNvPr id="10" name="телефон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5115788" y="1011283"/>
            <a:ext cx="609600" cy="609600"/>
          </a:xfrm>
          <a:prstGeom prst="rect">
            <a:avLst/>
          </a:prstGeom>
        </p:spPr>
      </p:pic>
      <p:pic>
        <p:nvPicPr>
          <p:cNvPr id="11" name="автозаправочная станция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6825094" y="106223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236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7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70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68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983669"/>
            <a:ext cx="3272606" cy="4555833"/>
          </a:xfrm>
          <a:prstGeom prst="rect">
            <a:avLst/>
          </a:prstGeom>
        </p:spPr>
      </p:pic>
      <p:sp>
        <p:nvSpPr>
          <p:cNvPr id="13" name="Скругленная прямоугольная выноска 12"/>
          <p:cNvSpPr/>
          <p:nvPr/>
        </p:nvSpPr>
        <p:spPr>
          <a:xfrm>
            <a:off x="1798320" y="746760"/>
            <a:ext cx="2377440" cy="2636520"/>
          </a:xfrm>
          <a:prstGeom prst="wedgeRoundRectCallout">
            <a:avLst>
              <a:gd name="adj1" fmla="val 107372"/>
              <a:gd name="adj2" fmla="val -12816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ПРОВЕРЬ СЕБЯ!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768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8135"/>
            <a:ext cx="91440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4944" t="42201" r="5182" b="3576"/>
          <a:stretch/>
        </p:blipFill>
        <p:spPr>
          <a:xfrm>
            <a:off x="1355075" y="1817782"/>
            <a:ext cx="3073706" cy="2401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2249" t="43577" r="3784" b="5039"/>
          <a:stretch/>
        </p:blipFill>
        <p:spPr>
          <a:xfrm>
            <a:off x="4694602" y="1817782"/>
            <a:ext cx="3231125" cy="2401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2974554" y="683046"/>
            <a:ext cx="3150824" cy="45169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?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974554" y="683046"/>
            <a:ext cx="3150824" cy="45169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ПРЕДУПРЕЖДАЮЩИЕ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16994" y="4310516"/>
            <a:ext cx="2521946" cy="16802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19488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8135"/>
            <a:ext cx="91440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2974554" y="683046"/>
            <a:ext cx="3150824" cy="45169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?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974554" y="688554"/>
            <a:ext cx="3150824" cy="45169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ЗНАКИ СЕРВИСА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1513" y="1905919"/>
            <a:ext cx="1810843" cy="2716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50964" b="9210"/>
          <a:stretch/>
        </p:blipFill>
        <p:spPr>
          <a:xfrm>
            <a:off x="4724170" y="2203689"/>
            <a:ext cx="2802416" cy="2274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06649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8135"/>
            <a:ext cx="91440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2974554" y="683046"/>
            <a:ext cx="3150824" cy="45169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?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974554" y="688554"/>
            <a:ext cx="3150824" cy="45169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ИНФОРМАЦИОННО-УКАЗАТЕЛЬНЫЕ ЗНАКИ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7191" r="7023"/>
          <a:stretch/>
        </p:blipFill>
        <p:spPr>
          <a:xfrm>
            <a:off x="1515331" y="1685581"/>
            <a:ext cx="2918445" cy="2548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34738" t="19041" r="5092" b="14516"/>
          <a:stretch/>
        </p:blipFill>
        <p:spPr>
          <a:xfrm>
            <a:off x="4726235" y="3059934"/>
            <a:ext cx="3205909" cy="26550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95452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8135"/>
            <a:ext cx="91440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2974554" y="683046"/>
            <a:ext cx="3150824" cy="45169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?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974554" y="688554"/>
            <a:ext cx="3150824" cy="45169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ЗАПРЕЩАЮЩИЕ ЗНАКИ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3484" t="43128" r="3484" b="2724"/>
          <a:stretch/>
        </p:blipFill>
        <p:spPr>
          <a:xfrm>
            <a:off x="1338934" y="1619480"/>
            <a:ext cx="3271240" cy="24677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2674" y="2620638"/>
            <a:ext cx="2556000" cy="31620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94057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8135"/>
            <a:ext cx="91440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2974554" y="683046"/>
            <a:ext cx="3150824" cy="45169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?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974554" y="688554"/>
            <a:ext cx="3150824" cy="45169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ПРЕДПИСЫВАЮЩИЕ ЗНАКИ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2207" t="36526" r="32867" b="3846"/>
          <a:stretch/>
        </p:blipFill>
        <p:spPr>
          <a:xfrm>
            <a:off x="1244906" y="1905919"/>
            <a:ext cx="3171022" cy="21813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4981" t="21582" r="47724" b="31208"/>
          <a:stretch/>
        </p:blipFill>
        <p:spPr>
          <a:xfrm>
            <a:off x="4572000" y="3340865"/>
            <a:ext cx="3393195" cy="25403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12155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8135"/>
            <a:ext cx="91440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363980" y="483215"/>
            <a:ext cx="641604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Переходя дорогу, куда нужно посмотреть сначала, куда потом</a:t>
            </a:r>
            <a:endParaRPr lang="ru-RU" sz="3200" b="1" cap="none" spc="0" dirty="0">
              <a:ln w="0"/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42764" t="21210"/>
          <a:stretch/>
        </p:blipFill>
        <p:spPr>
          <a:xfrm>
            <a:off x="3127879" y="1560433"/>
            <a:ext cx="2610780" cy="26871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1806677" y="4704735"/>
            <a:ext cx="1976284" cy="50144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Налево, потом направо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147187" y="4675238"/>
            <a:ext cx="1976284" cy="50144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Направо, потом налево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06677" y="5412658"/>
            <a:ext cx="1976284" cy="50144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Прямо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147187" y="5427407"/>
            <a:ext cx="1976284" cy="50144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Кругом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103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1716" y="735943"/>
            <a:ext cx="3273836" cy="456020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56851" y="980875"/>
            <a:ext cx="364285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СОБЛЮДАЙТЕ</a:t>
            </a:r>
          </a:p>
          <a:p>
            <a:pPr algn="ctr"/>
            <a:r>
              <a:rPr lang="ru-RU" sz="36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ПРАВИЛА</a:t>
            </a:r>
          </a:p>
          <a:p>
            <a:pPr algn="ctr"/>
            <a:r>
              <a:rPr lang="ru-RU" sz="3600" b="1" cap="none" spc="0" dirty="0" smtClean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ДОРОЖНОГО</a:t>
            </a:r>
          </a:p>
          <a:p>
            <a:pPr algn="ctr"/>
            <a:r>
              <a:rPr lang="ru-RU" sz="3600" b="1" dirty="0" smtClean="0">
                <a:ln w="0"/>
                <a:solidFill>
                  <a:srgbClr val="92D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ДВИЖЕНИЯ!</a:t>
            </a:r>
            <a:endParaRPr lang="ru-RU" sz="3600" b="1" cap="none" spc="0" dirty="0">
              <a:ln w="0"/>
              <a:solidFill>
                <a:srgbClr val="92D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74587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51767" y="647050"/>
            <a:ext cx="544046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Пояснительная записка</a:t>
            </a:r>
            <a:endParaRPr lang="ru-RU" sz="4000" b="1" cap="none" spc="0" dirty="0">
              <a:ln w="0"/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64302" y="1354936"/>
            <a:ext cx="7105337" cy="494093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457200" algn="just"/>
            <a:r>
              <a:rPr lang="ru-RU" sz="2000" dirty="0"/>
              <a:t>Сохранение жизни и здоровья дошкольника, обеспечение его безопасности – важные задачи детского сада, решение которых требует от педагогов поиска новых и эффективных форм и методов работы. Тревожные сводки ГИБДД говорят о том, что детям необходимо постоянно напоминать о необходимости соблюдать правила дорожного движения. Учитывая такую особенность дошкольников, как непроизвольное </a:t>
            </a:r>
            <a:r>
              <a:rPr lang="ru-RU" sz="2000" dirty="0" smtClean="0"/>
              <a:t>внимание, я считаю, </a:t>
            </a:r>
            <a:r>
              <a:rPr lang="ru-RU" sz="2000" dirty="0"/>
              <a:t>что дидактические средства по ПДД должны быть яркими, интересными, включающими действие различных анализаторов (зрение, слух, движение, осязание и др.) Заметив, что у детей снизился интерес к настольным играм по </a:t>
            </a:r>
            <a:r>
              <a:rPr lang="ru-RU" sz="2000" dirty="0" smtClean="0"/>
              <a:t>ПДД, я  </a:t>
            </a:r>
            <a:r>
              <a:rPr lang="ru-RU" sz="2000" dirty="0"/>
              <a:t>решила создать </a:t>
            </a:r>
            <a:r>
              <a:rPr lang="ru-RU" sz="2000" dirty="0" smtClean="0"/>
              <a:t>интерактивную </a:t>
            </a:r>
            <a:r>
              <a:rPr lang="ru-RU" sz="2000" dirty="0"/>
              <a:t>игру </a:t>
            </a:r>
            <a:r>
              <a:rPr lang="ru-RU" sz="2000" dirty="0"/>
              <a:t>«Дорожные знаки</a:t>
            </a:r>
            <a:r>
              <a:rPr lang="ru-RU" sz="2000" dirty="0" smtClean="0"/>
              <a:t>».</a:t>
            </a:r>
            <a:endParaRPr lang="ru-RU" sz="2000" dirty="0"/>
          </a:p>
          <a:p>
            <a:pPr indent="457200" algn="just"/>
            <a:r>
              <a:rPr lang="ru-RU" sz="2000" b="1" dirty="0"/>
              <a:t>Цель:</a:t>
            </a:r>
            <a:r>
              <a:rPr lang="ru-RU" sz="2000" dirty="0"/>
              <a:t> Закрепление знаний дошкольников о правилах дорожного движения.</a:t>
            </a:r>
          </a:p>
        </p:txBody>
      </p:sp>
    </p:spTree>
    <p:extLst>
      <p:ext uri="{BB962C8B-B14F-4D97-AF65-F5344CB8AC3E}">
        <p14:creationId xmlns:p14="http://schemas.microsoft.com/office/powerpoint/2010/main" val="1771144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9981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04340" y="359405"/>
            <a:ext cx="734577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Методика использования</a:t>
            </a:r>
            <a:endParaRPr lang="ru-RU" sz="4000" b="1" cap="none" spc="0" dirty="0">
              <a:ln w="0"/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04341" y="1049312"/>
            <a:ext cx="7345772" cy="506667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457200" algn="just"/>
            <a:r>
              <a:rPr lang="ru-RU" sz="2000" dirty="0"/>
              <a:t>Использование данной электронной игры предполагает проведение с детьми предварительной работы по знакомству с дорожными знаками, с их названием и назначением в дорожной ситуации.</a:t>
            </a:r>
          </a:p>
          <a:p>
            <a:pPr indent="457200" algn="just"/>
            <a:r>
              <a:rPr lang="ru-RU" sz="2000" dirty="0" smtClean="0"/>
              <a:t>Интерактивная </a:t>
            </a:r>
            <a:r>
              <a:rPr lang="ru-RU" sz="2000" dirty="0"/>
              <a:t>игра </a:t>
            </a:r>
            <a:r>
              <a:rPr lang="ru-RU" sz="2000" dirty="0" smtClean="0"/>
              <a:t>«Д</a:t>
            </a:r>
            <a:r>
              <a:rPr lang="ru-RU" sz="2000" dirty="0" smtClean="0"/>
              <a:t>орожные знаки» </a:t>
            </a:r>
            <a:r>
              <a:rPr lang="ru-RU" sz="2000" dirty="0"/>
              <a:t>может быть использована ребенком индивидуально при работе с персональным компьютером. В этом случае дошкольник или пара дошкольников может действовать самостоятельно, обращаясь к педагогу лишь в случае затруднения.</a:t>
            </a:r>
          </a:p>
          <a:p>
            <a:pPr indent="457200" algn="just"/>
            <a:r>
              <a:rPr lang="ru-RU" sz="2000" dirty="0" smtClean="0"/>
              <a:t>Кроме </a:t>
            </a:r>
            <a:r>
              <a:rPr lang="ru-RU" sz="2000" dirty="0"/>
              <a:t>этого, игра </a:t>
            </a:r>
            <a:r>
              <a:rPr lang="ru-RU" sz="2000" dirty="0"/>
              <a:t>«Дорожные знаки» </a:t>
            </a:r>
            <a:r>
              <a:rPr lang="ru-RU" sz="2000" dirty="0"/>
              <a:t>может быть проведена с использованием презентации для группы детей. В этом случае оперирует с персональным компьютером взрослый, действуя по указанию юных участников.</a:t>
            </a:r>
          </a:p>
        </p:txBody>
      </p:sp>
    </p:spTree>
    <p:extLst>
      <p:ext uri="{BB962C8B-B14F-4D97-AF65-F5344CB8AC3E}">
        <p14:creationId xmlns:p14="http://schemas.microsoft.com/office/powerpoint/2010/main" val="3576797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899113" y="565883"/>
            <a:ext cx="734577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Познакомься с правилами </a:t>
            </a:r>
          </a:p>
          <a:p>
            <a:pPr algn="ctr"/>
            <a:r>
              <a:rPr lang="ru-RU" sz="3600" b="1" dirty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навигации (передвижения)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04341" y="3111910"/>
            <a:ext cx="7345772" cy="300407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457200" algn="just"/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563329" y="2035276"/>
            <a:ext cx="650530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b="1" dirty="0">
                <a:solidFill>
                  <a:srgbClr val="7030A0"/>
                </a:solidFill>
              </a:rPr>
              <a:t>Чтобы получить ответ на вопрос, </a:t>
            </a:r>
            <a:r>
              <a:rPr lang="ru-RU" sz="3600" b="1" dirty="0" smtClean="0">
                <a:solidFill>
                  <a:srgbClr val="7030A0"/>
                </a:solidFill>
              </a:rPr>
              <a:t>нажми  </a:t>
            </a:r>
          </a:p>
          <a:p>
            <a:endParaRPr lang="ru-RU" sz="3600" b="1" dirty="0">
              <a:solidFill>
                <a:srgbClr val="7030A0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b="1" dirty="0">
                <a:solidFill>
                  <a:srgbClr val="7030A0"/>
                </a:solidFill>
              </a:rPr>
              <a:t>Подробную информацию ты сможешь узнать, кликнув </a:t>
            </a:r>
            <a:r>
              <a:rPr lang="ru-RU" sz="3600" b="1" dirty="0" smtClean="0">
                <a:solidFill>
                  <a:srgbClr val="7030A0"/>
                </a:solidFill>
              </a:rPr>
              <a:t>на  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71652" y="2639961"/>
            <a:ext cx="958645" cy="471949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?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0800000" flipV="1">
            <a:off x="3052916" y="4613949"/>
            <a:ext cx="45846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!</a:t>
            </a:r>
            <a:endParaRPr lang="ru-RU" sz="54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0554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9981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965756" y="404017"/>
            <a:ext cx="721248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На какие группы можно разделить</a:t>
            </a:r>
          </a:p>
          <a:p>
            <a:pPr algn="ctr"/>
            <a:r>
              <a:rPr lang="ru-RU" sz="3600" b="1" cap="none" spc="0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эти дорожные знаки</a:t>
            </a:r>
            <a:endParaRPr lang="ru-RU" sz="3600" b="1" cap="none" spc="0" dirty="0">
              <a:ln w="0"/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5929" y="1604346"/>
            <a:ext cx="6072142" cy="4633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89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14372" y="522004"/>
            <a:ext cx="712175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200" b="1" cap="none" spc="0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Какие названия имеют данные группы?</a:t>
            </a:r>
          </a:p>
          <a:p>
            <a:pPr algn="ctr"/>
            <a:r>
              <a:rPr lang="ru-RU" sz="2200" b="1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Чтобы проверить- нажми на прямоугольник с вопросом</a:t>
            </a:r>
            <a:endParaRPr lang="ru-RU" sz="2200" b="1" cap="none" spc="0" dirty="0">
              <a:ln w="0"/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300" y="1353001"/>
            <a:ext cx="2895851" cy="135952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3601" y="1375607"/>
            <a:ext cx="2712955" cy="1286367"/>
          </a:xfrm>
          <a:prstGeom prst="rect">
            <a:avLst/>
          </a:prstGeom>
        </p:spPr>
      </p:pic>
      <p:sp>
        <p:nvSpPr>
          <p:cNvPr id="14" name="вопрос 1"/>
          <p:cNvSpPr/>
          <p:nvPr/>
        </p:nvSpPr>
        <p:spPr>
          <a:xfrm>
            <a:off x="1253612" y="2712527"/>
            <a:ext cx="2507226" cy="49407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?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7" name="вопрос 2"/>
          <p:cNvSpPr/>
          <p:nvPr/>
        </p:nvSpPr>
        <p:spPr>
          <a:xfrm>
            <a:off x="5163601" y="2712527"/>
            <a:ext cx="2712955" cy="49407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?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9" name="вопрос 2"/>
          <p:cNvSpPr/>
          <p:nvPr/>
        </p:nvSpPr>
        <p:spPr>
          <a:xfrm>
            <a:off x="5163601" y="2712527"/>
            <a:ext cx="2712955" cy="49407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?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0" name="ПРедупреждающие"/>
          <p:cNvSpPr/>
          <p:nvPr/>
        </p:nvSpPr>
        <p:spPr>
          <a:xfrm>
            <a:off x="1253612" y="2712526"/>
            <a:ext cx="2701538" cy="49407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ПРЕДУПРЕЖДАЮЩИЕ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1" name="Запрещающие"/>
          <p:cNvSpPr/>
          <p:nvPr/>
        </p:nvSpPr>
        <p:spPr>
          <a:xfrm>
            <a:off x="5163600" y="2712526"/>
            <a:ext cx="2712955" cy="49407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ЗАПРЕЩАЮЩИЕ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4945" y="3451123"/>
            <a:ext cx="2645893" cy="1286367"/>
          </a:xfrm>
          <a:prstGeom prst="rect">
            <a:avLst/>
          </a:prstGeom>
        </p:spPr>
      </p:pic>
      <p:sp>
        <p:nvSpPr>
          <p:cNvPr id="23" name="Прямоугольник 22"/>
          <p:cNvSpPr/>
          <p:nvPr/>
        </p:nvSpPr>
        <p:spPr>
          <a:xfrm>
            <a:off x="1253612" y="5058697"/>
            <a:ext cx="2507226" cy="48669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?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4" name="Предписывающие"/>
          <p:cNvSpPr/>
          <p:nvPr/>
        </p:nvSpPr>
        <p:spPr>
          <a:xfrm>
            <a:off x="1253612" y="5062814"/>
            <a:ext cx="2507226" cy="48669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ПРЕДПИСЫВАЮЩИЕ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83515" y="3392333"/>
            <a:ext cx="2786113" cy="1639966"/>
          </a:xfrm>
          <a:prstGeom prst="rect">
            <a:avLst/>
          </a:prstGeom>
        </p:spPr>
      </p:pic>
      <p:sp>
        <p:nvSpPr>
          <p:cNvPr id="26" name="вопрос 4"/>
          <p:cNvSpPr/>
          <p:nvPr/>
        </p:nvSpPr>
        <p:spPr>
          <a:xfrm>
            <a:off x="5309419" y="5176684"/>
            <a:ext cx="2330246" cy="48669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?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7" name="Информационно- указательные"/>
          <p:cNvSpPr/>
          <p:nvPr/>
        </p:nvSpPr>
        <p:spPr>
          <a:xfrm>
            <a:off x="5309419" y="5176684"/>
            <a:ext cx="2330246" cy="48669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ИНФОРМАЦИОННО-УКАЗАТЕЛЬНЫЕ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>
            <a:hlinkClick r:id="rId7" action="ppaction://hlinksldjump">
              <a:snd r:embed="rId8" name="click.wav"/>
            </a:hlinkClick>
          </p:cNvPr>
          <p:cNvSpPr/>
          <p:nvPr/>
        </p:nvSpPr>
        <p:spPr>
          <a:xfrm>
            <a:off x="3826441" y="3383902"/>
            <a:ext cx="55175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0" cap="none" spc="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!</a:t>
            </a:r>
            <a:endParaRPr lang="ru-RU" sz="88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Прямоугольник 6">
            <a:hlinkClick r:id="rId9" action="ppaction://hlinksldjump">
              <a:snd r:embed="rId8" name="click.wav"/>
            </a:hlinkClick>
          </p:cNvPr>
          <p:cNvSpPr/>
          <p:nvPr/>
        </p:nvSpPr>
        <p:spPr>
          <a:xfrm>
            <a:off x="7696208" y="3302788"/>
            <a:ext cx="55175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0" cap="none" spc="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!</a:t>
            </a:r>
            <a:endParaRPr lang="ru-RU" sz="88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Прямоугольник 7">
            <a:hlinkClick r:id="rId10" action="ppaction://hlinksldjump">
              <a:snd r:embed="rId8" name="click.wav"/>
            </a:hlinkClick>
          </p:cNvPr>
          <p:cNvSpPr/>
          <p:nvPr/>
        </p:nvSpPr>
        <p:spPr>
          <a:xfrm>
            <a:off x="3918671" y="1235198"/>
            <a:ext cx="55175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0" cap="none" spc="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!</a:t>
            </a:r>
            <a:endParaRPr lang="ru-RU" sz="88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Прямоугольник 8">
            <a:hlinkClick r:id="rId11" action="ppaction://hlinksldjump">
              <a:snd r:embed="rId8" name="click.wav"/>
            </a:hlinkClick>
          </p:cNvPr>
          <p:cNvSpPr/>
          <p:nvPr/>
        </p:nvSpPr>
        <p:spPr>
          <a:xfrm>
            <a:off x="7755086" y="1235198"/>
            <a:ext cx="55175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0" cap="none" spc="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!</a:t>
            </a:r>
            <a:endParaRPr lang="ru-RU" sz="8800" b="0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438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20" grpId="0" animBg="1"/>
      <p:bldP spid="21" grpId="0" animBg="1"/>
      <p:bldP spid="23" grpId="0" animBg="1"/>
      <p:bldP spid="24" grpId="0" animBg="1"/>
      <p:bldP spid="26" grpId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823885" y="522004"/>
            <a:ext cx="370274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Предупреждающие знаки</a:t>
            </a:r>
            <a:endParaRPr lang="ru-RU" sz="2400" b="1" cap="none" spc="0" dirty="0">
              <a:ln w="0"/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55146" y="1404987"/>
            <a:ext cx="2214480" cy="1563423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1070933" y="3707509"/>
            <a:ext cx="72150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Эти знаки предупреждают водителя о приближении к опасному участку дороги. Они представляют собой белые треугольники с красной каймой.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47661" y="1490792"/>
            <a:ext cx="1676224" cy="15018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993176" y="1366807"/>
            <a:ext cx="2368462" cy="181690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14"/>
          <a:srcRect l="25176" t="10175" r="25248" b="29733"/>
          <a:stretch/>
        </p:blipFill>
        <p:spPr>
          <a:xfrm>
            <a:off x="4671152" y="1383925"/>
            <a:ext cx="1761996" cy="1601814"/>
          </a:xfrm>
          <a:prstGeom prst="rect">
            <a:avLst/>
          </a:prstGeom>
        </p:spPr>
      </p:pic>
      <p:pic>
        <p:nvPicPr>
          <p:cNvPr id="2" name="осторожно дет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107143" y="977535"/>
            <a:ext cx="609600" cy="609600"/>
          </a:xfrm>
          <a:prstGeom prst="rect">
            <a:avLst/>
          </a:prstGeom>
        </p:spPr>
      </p:pic>
      <p:pic>
        <p:nvPicPr>
          <p:cNvPr id="7" name="дорожные работы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2910266" y="1004731"/>
            <a:ext cx="609600" cy="609600"/>
          </a:xfrm>
          <a:prstGeom prst="rect">
            <a:avLst/>
          </a:prstGeom>
        </p:spPr>
      </p:pic>
      <p:pic>
        <p:nvPicPr>
          <p:cNvPr id="8" name="падение камней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564826" y="1004731"/>
            <a:ext cx="609600" cy="609600"/>
          </a:xfrm>
          <a:prstGeom prst="rect">
            <a:avLst/>
          </a:prstGeom>
        </p:spPr>
      </p:pic>
      <p:pic>
        <p:nvPicPr>
          <p:cNvPr id="9" name="светофорное регулирование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6476950" y="89607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592224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251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85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356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167473" y="522004"/>
            <a:ext cx="301556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Запрещаю</a:t>
            </a:r>
            <a:r>
              <a:rPr lang="ru-RU" sz="2400" b="1" cap="none" spc="0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щие знаки</a:t>
            </a:r>
            <a:endParaRPr lang="ru-RU" sz="2400" b="1" cap="none" spc="0" dirty="0">
              <a:ln w="0"/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070933" y="3707509"/>
            <a:ext cx="72150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Эти знаки что-либо </a:t>
            </a:r>
            <a:r>
              <a:rPr lang="ru-RU" sz="2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запрещают. Они </a:t>
            </a:r>
            <a:r>
              <a:rPr lang="ru-RU" sz="2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представляют собой белые круги с красной каймой. На многих есть красная перечёркивающая линия.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72606" y="1392645"/>
            <a:ext cx="1994867" cy="199486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57526" y="1637062"/>
            <a:ext cx="2008044" cy="150603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433528" y="1460432"/>
            <a:ext cx="2676848" cy="1784565"/>
          </a:xfrm>
          <a:prstGeom prst="rect">
            <a:avLst/>
          </a:prstGeom>
        </p:spPr>
      </p:pic>
      <p:pic>
        <p:nvPicPr>
          <p:cNvPr id="2" name="движение пешеходов запрещено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72606" y="964933"/>
            <a:ext cx="609600" cy="609600"/>
          </a:xfrm>
          <a:prstGeom prst="rect">
            <a:avLst/>
          </a:prstGeom>
        </p:spPr>
      </p:pic>
      <p:pic>
        <p:nvPicPr>
          <p:cNvPr id="3" name="движение на велосипеде запрещено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167473" y="950184"/>
            <a:ext cx="609600" cy="609600"/>
          </a:xfrm>
          <a:prstGeom prst="rect">
            <a:avLst/>
          </a:prstGeom>
        </p:spPr>
      </p:pic>
      <p:pic>
        <p:nvPicPr>
          <p:cNvPr id="5" name="движение запрещено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878242" y="98366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81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9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6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919588" y="522004"/>
            <a:ext cx="351134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Предписывающие знаки</a:t>
            </a:r>
            <a:endParaRPr lang="ru-RU" sz="2400" b="1" cap="none" spc="0" dirty="0">
              <a:ln w="0"/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070933" y="3707509"/>
            <a:ext cx="72150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Эти знаки </a:t>
            </a:r>
            <a:r>
              <a:rPr lang="ru-RU" sz="2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разрешают движение пешеходов и транспорта в указанном месте и направлении. Они имеют форму круга синего цвета.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/>
          <a:srcRect l="19923" t="10423" r="20316" b="10924"/>
          <a:stretch/>
        </p:blipFill>
        <p:spPr>
          <a:xfrm>
            <a:off x="1651909" y="1502798"/>
            <a:ext cx="1707615" cy="168558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75261" y="997423"/>
            <a:ext cx="2710086" cy="2710086"/>
          </a:xfrm>
          <a:prstGeom prst="rect">
            <a:avLst/>
          </a:prstGeom>
        </p:spPr>
      </p:pic>
      <p:pic>
        <p:nvPicPr>
          <p:cNvPr id="5" name="пешеходная дорожк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603851" y="893198"/>
            <a:ext cx="609600" cy="609600"/>
          </a:xfrm>
          <a:prstGeom prst="rect">
            <a:avLst/>
          </a:prstGeom>
        </p:spPr>
      </p:pic>
      <p:pic>
        <p:nvPicPr>
          <p:cNvPr id="7" name="велосипедная дорожка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033096" y="9113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884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68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713</TotalTime>
  <Words>453</Words>
  <Application>Microsoft Office PowerPoint</Application>
  <PresentationFormat>Экран (4:3)</PresentationFormat>
  <Paragraphs>65</Paragraphs>
  <Slides>19</Slides>
  <Notes>0</Notes>
  <HiddenSlides>0</HiddenSlides>
  <MMClips>17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RePack by Diakov</cp:lastModifiedBy>
  <cp:revision>63</cp:revision>
  <dcterms:created xsi:type="dcterms:W3CDTF">2020-12-21T16:28:25Z</dcterms:created>
  <dcterms:modified xsi:type="dcterms:W3CDTF">2021-10-11T07:46:46Z</dcterms:modified>
</cp:coreProperties>
</file>