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notesMasterIdLst>
    <p:notesMasterId r:id="rId27"/>
  </p:notesMasterIdLst>
  <p:sldIdLst>
    <p:sldId id="270" r:id="rId2"/>
    <p:sldId id="284" r:id="rId3"/>
    <p:sldId id="256" r:id="rId4"/>
    <p:sldId id="260" r:id="rId5"/>
    <p:sldId id="262" r:id="rId6"/>
    <p:sldId id="258" r:id="rId7"/>
    <p:sldId id="264" r:id="rId8"/>
    <p:sldId id="268" r:id="rId9"/>
    <p:sldId id="266" r:id="rId10"/>
    <p:sldId id="269" r:id="rId11"/>
    <p:sldId id="261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5" r:id="rId2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96" y="22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2CD6D1-678D-4D28-8AE6-B575F198BFB5}" type="datetimeFigureOut">
              <a:rPr lang="ru-RU" smtClean="0"/>
              <a:t>13.02.2021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5FD06C-6381-4109-8CE4-EDF6289DA0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91931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02BDD2-5B63-4479-BC5C-ABD455D4E70A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81016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8249F-4C5E-43D3-8FD9-AFC0021ED479}" type="datetimeFigureOut">
              <a:rPr lang="ru-RU" smtClean="0"/>
              <a:pPr/>
              <a:t>13.02.2021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96B91-9BC5-4822-A5EF-73A3247C3B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72478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8249F-4C5E-43D3-8FD9-AFC0021ED479}" type="datetimeFigureOut">
              <a:rPr lang="ru-RU" smtClean="0"/>
              <a:pPr/>
              <a:t>13.02.2021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96B91-9BC5-4822-A5EF-73A3247C3B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49822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8249F-4C5E-43D3-8FD9-AFC0021ED479}" type="datetimeFigureOut">
              <a:rPr lang="ru-RU" smtClean="0"/>
              <a:pPr/>
              <a:t>13.02.2021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96B91-9BC5-4822-A5EF-73A3247C3B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8356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8249F-4C5E-43D3-8FD9-AFC0021ED479}" type="datetimeFigureOut">
              <a:rPr lang="ru-RU" smtClean="0"/>
              <a:pPr/>
              <a:t>13.02.2021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96B91-9BC5-4822-A5EF-73A3247C3B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11488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8249F-4C5E-43D3-8FD9-AFC0021ED479}" type="datetimeFigureOut">
              <a:rPr lang="ru-RU" smtClean="0"/>
              <a:pPr/>
              <a:t>13.02.2021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96B91-9BC5-4822-A5EF-73A3247C3B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13031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8249F-4C5E-43D3-8FD9-AFC0021ED479}" type="datetimeFigureOut">
              <a:rPr lang="ru-RU" smtClean="0"/>
              <a:pPr/>
              <a:t>13.02.2021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96B91-9BC5-4822-A5EF-73A3247C3B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1396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8249F-4C5E-43D3-8FD9-AFC0021ED479}" type="datetimeFigureOut">
              <a:rPr lang="ru-RU" smtClean="0"/>
              <a:pPr/>
              <a:t>13.02.2021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96B91-9BC5-4822-A5EF-73A3247C3B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68145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8249F-4C5E-43D3-8FD9-AFC0021ED479}" type="datetimeFigureOut">
              <a:rPr lang="ru-RU" smtClean="0"/>
              <a:pPr/>
              <a:t>13.02.2021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96B91-9BC5-4822-A5EF-73A3247C3B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0858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8249F-4C5E-43D3-8FD9-AFC0021ED479}" type="datetimeFigureOut">
              <a:rPr lang="ru-RU" smtClean="0"/>
              <a:pPr/>
              <a:t>13.02.2021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96B91-9BC5-4822-A5EF-73A3247C3B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77524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8249F-4C5E-43D3-8FD9-AFC0021ED479}" type="datetimeFigureOut">
              <a:rPr lang="ru-RU" smtClean="0"/>
              <a:pPr/>
              <a:t>13.02.2021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96B91-9BC5-4822-A5EF-73A3247C3B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56174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8249F-4C5E-43D3-8FD9-AFC0021ED479}" type="datetimeFigureOut">
              <a:rPr lang="ru-RU" smtClean="0"/>
              <a:pPr/>
              <a:t>13.02.2021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96B91-9BC5-4822-A5EF-73A3247C3B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83498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E8249F-4C5E-43D3-8FD9-AFC0021ED479}" type="datetimeFigureOut">
              <a:rPr lang="ru-RU" smtClean="0"/>
              <a:pPr/>
              <a:t>13.02.2021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696B91-9BC5-4822-A5EF-73A3247C3B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92181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s://i.pinimg.com/originals/37/88/57/3788572a5297df3d5530093553c85ee3.png" TargetMode="External"/><Relationship Id="rId3" Type="http://schemas.openxmlformats.org/officeDocument/2006/relationships/hyperlink" Target="https://mir-logiki.ru/wp-content/uploads/6/1/e/61e0ce895165efd6739066835febe425.jpg" TargetMode="External"/><Relationship Id="rId7" Type="http://schemas.openxmlformats.org/officeDocument/2006/relationships/hyperlink" Target="https://st.depositphotos.com/1074452/3285/i/950/depositphotos_32851479-stock-photo-students-reading-books-shows-academic.jpg" TargetMode="External"/><Relationship Id="rId2" Type="http://schemas.openxmlformats.org/officeDocument/2006/relationships/hyperlink" Target="https://psiholmar.ru/wp-content/uploads/image-2-1024x768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c.wallhere.com/photos/a3/2c/men_3d_graphics_glasses_white_background-1031678.jpg!d" TargetMode="External"/><Relationship Id="rId5" Type="http://schemas.openxmlformats.org/officeDocument/2006/relationships/hyperlink" Target="https://www.applefoni.com/wp-content/uploads/HiRes-scaled.jpg" TargetMode="External"/><Relationship Id="rId10" Type="http://schemas.openxmlformats.org/officeDocument/2006/relationships/hyperlink" Target="https://www.youtube.com/watch?v=wuXr7S7BdZI" TargetMode="External"/><Relationship Id="rId4" Type="http://schemas.openxmlformats.org/officeDocument/2006/relationships/hyperlink" Target="https://obrazovannayasova2.ru/wp-content/uploads/2021/01/563aeaf7bc9580a10c24b82ab87ce46b.jpg" TargetMode="External"/><Relationship Id="rId9" Type="http://schemas.openxmlformats.org/officeDocument/2006/relationships/hyperlink" Target="https://ds05.infourok.ru/uploads/ex/11f2/001422a9-b7500862/img15.jpg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13" Type="http://schemas.openxmlformats.org/officeDocument/2006/relationships/slide" Target="slide24.xml"/><Relationship Id="rId3" Type="http://schemas.openxmlformats.org/officeDocument/2006/relationships/slide" Target="slide21.xml"/><Relationship Id="rId7" Type="http://schemas.openxmlformats.org/officeDocument/2006/relationships/slide" Target="slide17.xml"/><Relationship Id="rId12" Type="http://schemas.openxmlformats.org/officeDocument/2006/relationships/slide" Target="slide15.xml"/><Relationship Id="rId2" Type="http://schemas.openxmlformats.org/officeDocument/2006/relationships/slide" Target="slide12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8.xml"/><Relationship Id="rId11" Type="http://schemas.openxmlformats.org/officeDocument/2006/relationships/slide" Target="slide16.xml"/><Relationship Id="rId5" Type="http://schemas.openxmlformats.org/officeDocument/2006/relationships/slide" Target="slide20.xml"/><Relationship Id="rId15" Type="http://schemas.openxmlformats.org/officeDocument/2006/relationships/image" Target="../media/image13.png"/><Relationship Id="rId10" Type="http://schemas.openxmlformats.org/officeDocument/2006/relationships/slide" Target="slide19.xml"/><Relationship Id="rId4" Type="http://schemas.openxmlformats.org/officeDocument/2006/relationships/slide" Target="slide14.xml"/><Relationship Id="rId9" Type="http://schemas.openxmlformats.org/officeDocument/2006/relationships/slide" Target="slide22.xml"/><Relationship Id="rId14" Type="http://schemas.openxmlformats.org/officeDocument/2006/relationships/slide" Target="slide2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 txBox="1">
            <a:spLocks/>
          </p:cNvSpPr>
          <p:nvPr/>
        </p:nvSpPr>
        <p:spPr>
          <a:xfrm>
            <a:off x="1976332" y="3357442"/>
            <a:ext cx="8245840" cy="20940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72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Внеурочное занятие</a:t>
            </a:r>
          </a:p>
          <a:p>
            <a:pPr algn="ctr"/>
            <a:endParaRPr lang="ru-RU" sz="5400" b="1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4-7 классов.</a:t>
            </a:r>
          </a:p>
          <a:p>
            <a:pPr algn="ctr"/>
            <a:endParaRPr lang="ru-RU" sz="36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Цыбульская Ирина Сергеевна</a:t>
            </a:r>
            <a:endParaRPr lang="ru-RU" sz="3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математики</a:t>
            </a:r>
          </a:p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</a:t>
            </a:r>
            <a:r>
              <a:rPr lang="ru-RU" sz="2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Момотовская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СОШ.</a:t>
            </a:r>
          </a:p>
          <a:p>
            <a:pPr algn="ctr"/>
            <a:endParaRPr lang="ru-RU" sz="3600" b="1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4800" b="1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0609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videoplayback (1)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36275" y="365125"/>
            <a:ext cx="9177485" cy="5162218"/>
          </a:xfrm>
        </p:spPr>
      </p:pic>
    </p:spTree>
    <p:extLst>
      <p:ext uri="{BB962C8B-B14F-4D97-AF65-F5344CB8AC3E}">
        <p14:creationId xmlns:p14="http://schemas.microsoft.com/office/powerpoint/2010/main" val="1799999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51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3636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20" b="4668"/>
          <a:stretch/>
        </p:blipFill>
        <p:spPr>
          <a:xfrm>
            <a:off x="908940" y="203123"/>
            <a:ext cx="10194877" cy="6045959"/>
          </a:xfrm>
        </p:spPr>
      </p:pic>
    </p:spTree>
    <p:extLst>
      <p:ext uri="{BB962C8B-B14F-4D97-AF65-F5344CB8AC3E}">
        <p14:creationId xmlns:p14="http://schemas.microsoft.com/office/powerpoint/2010/main" val="3882984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</a:t>
            </a:r>
            <a:r>
              <a:rPr lang="ru-RU" b="1" dirty="0" smtClean="0">
                <a:solidFill>
                  <a:srgbClr val="C00000"/>
                </a:solidFill>
              </a:rPr>
              <a:t>№1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91294"/>
            <a:ext cx="5004460" cy="2470067"/>
          </a:xfrm>
        </p:spPr>
        <p:txBody>
          <a:bodyPr/>
          <a:lstStyle/>
          <a:p>
            <a:pPr marL="0" indent="0" algn="ctr">
              <a:buNone/>
            </a:pPr>
            <a:r>
              <a:rPr lang="ru-RU" sz="5400" dirty="0" smtClean="0"/>
              <a:t>Возникновение опасных ситуаций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1900052" y="4191990"/>
            <a:ext cx="3253839" cy="13419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645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32019" y="163245"/>
            <a:ext cx="2486891" cy="1325563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№2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821" y="1488808"/>
            <a:ext cx="6643255" cy="1618219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5400" dirty="0" smtClean="0"/>
              <a:t>Появление нездоровой зависимости.</a:t>
            </a:r>
            <a:endParaRPr lang="ru-RU" sz="5400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1900052" y="4191990"/>
            <a:ext cx="3253839" cy="13419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4546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62647" y="143802"/>
            <a:ext cx="1180606" cy="1325563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№3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6191992" cy="338764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600" dirty="0" smtClean="0"/>
              <a:t>Доступность, использование.</a:t>
            </a:r>
            <a:endParaRPr lang="ru-RU" sz="6600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1900052" y="4191990"/>
            <a:ext cx="3253839" cy="13419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8365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5918860" cy="1325563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</a:rPr>
              <a:t>№4</a:t>
            </a:r>
            <a:endParaRPr lang="ru-RU" sz="4800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6073239" cy="261574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7200" dirty="0" smtClean="0"/>
              <a:t>Материальные затраты.</a:t>
            </a:r>
            <a:endParaRPr lang="ru-RU" sz="7200" dirty="0"/>
          </a:p>
        </p:txBody>
      </p:sp>
      <p:sp>
        <p:nvSpPr>
          <p:cNvPr id="5" name="Стрелка вправо 4">
            <a:hlinkClick r:id="rId2" action="ppaction://hlinksldjump"/>
          </p:cNvPr>
          <p:cNvSpPr/>
          <p:nvPr/>
        </p:nvSpPr>
        <p:spPr>
          <a:xfrm>
            <a:off x="1971303" y="4576308"/>
            <a:ext cx="3253839" cy="13419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7840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5788231" cy="132556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№5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8195" y="1896877"/>
            <a:ext cx="6156366" cy="29363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6000" dirty="0" smtClean="0"/>
              <a:t>Сплочение семьи</a:t>
            </a:r>
            <a:endParaRPr lang="ru-RU" sz="6000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1888177" y="5039446"/>
            <a:ext cx="3253839" cy="13419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1743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6952013" cy="132556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№6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6952013" cy="286512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dirty="0" smtClean="0"/>
              <a:t>Соблюдается орфография </a:t>
            </a:r>
          </a:p>
          <a:p>
            <a:pPr marL="0" indent="0">
              <a:buNone/>
            </a:pPr>
            <a:r>
              <a:rPr lang="ru-RU" sz="4800" dirty="0" smtClean="0"/>
              <a:t>(правила русского языка)</a:t>
            </a:r>
            <a:endParaRPr lang="ru-RU" sz="4800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2101932" y="5106390"/>
            <a:ext cx="3253839" cy="13419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1462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6975764" cy="132556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№7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6975764" cy="243761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dirty="0" smtClean="0"/>
              <a:t>Влияние на интеллектуальное развитие</a:t>
            </a:r>
            <a:endParaRPr lang="ru-RU" sz="5400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2042556" y="4738255"/>
            <a:ext cx="3253839" cy="13419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1779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6180117" cy="132556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№8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6180117" cy="248511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600" dirty="0" smtClean="0"/>
              <a:t>Влияние на наше здоровье</a:t>
            </a:r>
            <a:endParaRPr lang="ru-RU" sz="6600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1828800" y="4631377"/>
            <a:ext cx="3253839" cy="13419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895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/>
          <a:srcRect t="26281"/>
          <a:stretch/>
        </p:blipFill>
        <p:spPr>
          <a:xfrm>
            <a:off x="-91506" y="118249"/>
            <a:ext cx="10796952" cy="169884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/>
          <a:srcRect t="27725" r="2426"/>
          <a:stretch/>
        </p:blipFill>
        <p:spPr>
          <a:xfrm>
            <a:off x="-144784" y="1907450"/>
            <a:ext cx="10927580" cy="166556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/>
          <a:srcRect l="106" t="18180" r="3080" b="22522"/>
          <a:stretch/>
        </p:blipFill>
        <p:spPr>
          <a:xfrm>
            <a:off x="-73533" y="3753722"/>
            <a:ext cx="10785077" cy="136651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5"/>
          <a:srcRect t="31434"/>
          <a:stretch/>
        </p:blipFill>
        <p:spPr>
          <a:xfrm>
            <a:off x="-85409" y="5277907"/>
            <a:ext cx="10790855" cy="1580093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0782796" y="118249"/>
            <a:ext cx="1295473" cy="6739751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7991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6536378" cy="132556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№ 9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05099" y="1690688"/>
            <a:ext cx="5016335" cy="208135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dirty="0" smtClean="0"/>
              <a:t>Развитие речи</a:t>
            </a:r>
            <a:endParaRPr lang="ru-RU" sz="6000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1947553" y="5403273"/>
            <a:ext cx="3253839" cy="13419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6163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6346371" cy="132556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№10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6702631" cy="304325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dirty="0" smtClean="0"/>
              <a:t>Люди какого возраста могут использовать?</a:t>
            </a:r>
            <a:endParaRPr lang="ru-RU" sz="6000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2101933" y="5003820"/>
            <a:ext cx="3253839" cy="13419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2095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7165769" cy="1226169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№11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94460" y="1591294"/>
            <a:ext cx="7165769" cy="28057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6600" dirty="0" smtClean="0"/>
              <a:t>Функциональность</a:t>
            </a:r>
            <a:endParaRPr lang="ru-RU" sz="6600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1947554" y="5035138"/>
            <a:ext cx="3253839" cy="13419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0305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475013"/>
            <a:ext cx="7225145" cy="1215675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№12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7225145" cy="286512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6000" dirty="0" smtClean="0"/>
              <a:t>Культурное наследие</a:t>
            </a:r>
            <a:endParaRPr lang="ru-RU" sz="6000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1793174" y="5106390"/>
            <a:ext cx="3253839" cy="13419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6774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6441374" cy="132556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№13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6441374" cy="261574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600" dirty="0" smtClean="0"/>
              <a:t>Поиск информации.</a:t>
            </a:r>
            <a:endParaRPr lang="ru-RU" sz="6600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1888177" y="5118265"/>
            <a:ext cx="3253839" cy="13419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6610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6400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/>
              <a:t>Список интернет – адресов картинок.</a:t>
            </a: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0040" y="955343"/>
            <a:ext cx="11156590" cy="5800299"/>
          </a:xfrm>
        </p:spPr>
        <p:txBody>
          <a:bodyPr>
            <a:normAutofit/>
          </a:bodyPr>
          <a:lstStyle/>
          <a:p>
            <a:r>
              <a:rPr lang="en-US" sz="2000" dirty="0">
                <a:hlinkClick r:id="rId2"/>
              </a:rPr>
              <a:t>https://</a:t>
            </a:r>
            <a:r>
              <a:rPr lang="en-US" sz="2000" dirty="0" smtClean="0">
                <a:hlinkClick r:id="rId2"/>
              </a:rPr>
              <a:t>psiholmar.ru/wp-content/uploads/image-2-1</a:t>
            </a:r>
            <a:r>
              <a:rPr lang="ru-RU" sz="2000" dirty="0" smtClean="0">
                <a:hlinkClick r:id="rId2"/>
              </a:rPr>
              <a:t>0</a:t>
            </a:r>
            <a:r>
              <a:rPr lang="en-US" sz="2000" dirty="0" smtClean="0">
                <a:hlinkClick r:id="rId2"/>
              </a:rPr>
              <a:t>24x768.jpg</a:t>
            </a:r>
            <a:endParaRPr lang="ru-RU" sz="2000" dirty="0" smtClean="0"/>
          </a:p>
          <a:p>
            <a:r>
              <a:rPr lang="en-US" sz="2000" dirty="0">
                <a:hlinkClick r:id="rId3"/>
              </a:rPr>
              <a:t>https://</a:t>
            </a:r>
            <a:r>
              <a:rPr lang="en-US" sz="2000" dirty="0" smtClean="0">
                <a:hlinkClick r:id="rId3"/>
              </a:rPr>
              <a:t>mir-logiki.ru/wp-content/uploads/6/1/e/61e0ce895165efd6739066835febe425.jpg</a:t>
            </a:r>
            <a:endParaRPr lang="ru-RU" sz="2000" dirty="0" smtClean="0"/>
          </a:p>
          <a:p>
            <a:r>
              <a:rPr lang="en-US" sz="2000" dirty="0">
                <a:hlinkClick r:id="rId4"/>
              </a:rPr>
              <a:t>https://</a:t>
            </a:r>
            <a:r>
              <a:rPr lang="en-US" sz="2000" dirty="0" smtClean="0">
                <a:hlinkClick r:id="rId4"/>
              </a:rPr>
              <a:t>obrazovannayasova2.ru/wp-content/uploads/2021/01/563aeaf7bc9580a10c24b82ab87ce46b.jpg</a:t>
            </a:r>
            <a:endParaRPr lang="ru-RU" sz="2000" dirty="0" smtClean="0"/>
          </a:p>
          <a:p>
            <a:r>
              <a:rPr lang="en-US" sz="2000" dirty="0">
                <a:hlinkClick r:id="rId5"/>
              </a:rPr>
              <a:t>https</a:t>
            </a:r>
            <a:r>
              <a:rPr lang="en-US" sz="2000" dirty="0" smtClean="0">
                <a:hlinkClick r:id="rId5"/>
              </a:rPr>
              <a:t>://www.applefoni.com/wp-content/uploads/HiRes-scaled.jpg</a:t>
            </a:r>
            <a:endParaRPr lang="ru-RU" sz="2000" dirty="0" smtClean="0"/>
          </a:p>
          <a:p>
            <a:r>
              <a:rPr lang="en-US" sz="2000" dirty="0">
                <a:hlinkClick r:id="rId6"/>
              </a:rPr>
              <a:t>https://</a:t>
            </a:r>
            <a:r>
              <a:rPr lang="en-US" sz="2000" dirty="0" smtClean="0">
                <a:hlinkClick r:id="rId6"/>
              </a:rPr>
              <a:t>c.wallhere.com/photos/a3/2c/men_3d_graphics_glasses_white_background-1031678.jpg!d</a:t>
            </a:r>
            <a:endParaRPr lang="ru-RU" sz="2000" dirty="0" smtClean="0"/>
          </a:p>
          <a:p>
            <a:r>
              <a:rPr lang="en-US" sz="2000" dirty="0">
                <a:hlinkClick r:id="rId7"/>
              </a:rPr>
              <a:t>https://</a:t>
            </a:r>
            <a:r>
              <a:rPr lang="en-US" sz="2000" dirty="0" smtClean="0">
                <a:hlinkClick r:id="rId7"/>
              </a:rPr>
              <a:t>st.depositphotos.com/1074452/3285/i/950/depositphotos_32851479-stock-photo-students-reading-books-shows-academic.jpg</a:t>
            </a:r>
            <a:endParaRPr lang="ru-RU" sz="2000" dirty="0" smtClean="0"/>
          </a:p>
          <a:p>
            <a:r>
              <a:rPr lang="en-US" sz="2000" dirty="0">
                <a:hlinkClick r:id="rId8"/>
              </a:rPr>
              <a:t>https://</a:t>
            </a:r>
            <a:r>
              <a:rPr lang="en-US" sz="2000" dirty="0" smtClean="0">
                <a:hlinkClick r:id="rId8"/>
              </a:rPr>
              <a:t>i.pinimg.com/originals/37/88/57/3788572a5297df3d5530093553c85ee3.png</a:t>
            </a:r>
            <a:endParaRPr lang="ru-RU" dirty="0" smtClean="0"/>
          </a:p>
          <a:p>
            <a:r>
              <a:rPr lang="en-US" sz="2400" dirty="0">
                <a:hlinkClick r:id="rId9"/>
              </a:rPr>
              <a:t>https://</a:t>
            </a:r>
            <a:r>
              <a:rPr lang="en-US" sz="2400" dirty="0" smtClean="0">
                <a:hlinkClick r:id="rId9"/>
              </a:rPr>
              <a:t>ds05.infourok.ru/uploads/ex/11f2/001422a9-b7500862/img15.jpg</a:t>
            </a:r>
            <a:endParaRPr lang="ru-RU" sz="2400" dirty="0" smtClean="0"/>
          </a:p>
          <a:p>
            <a:pPr marL="0" indent="0" algn="ctr">
              <a:buNone/>
            </a:pPr>
            <a:r>
              <a:rPr lang="ru-RU" dirty="0" smtClean="0"/>
              <a:t> Интернет </a:t>
            </a:r>
            <a:r>
              <a:rPr lang="ru-RU" dirty="0"/>
              <a:t>– </a:t>
            </a:r>
            <a:r>
              <a:rPr lang="ru-RU" dirty="0" smtClean="0"/>
              <a:t>адрес видеоролика.</a:t>
            </a:r>
          </a:p>
          <a:p>
            <a:pPr marL="0" indent="0" algn="ctr">
              <a:buNone/>
            </a:pPr>
            <a:r>
              <a:rPr lang="ru-RU" dirty="0" smtClean="0">
                <a:hlinkClick r:id="rId10"/>
              </a:rPr>
              <a:t>  </a:t>
            </a:r>
            <a:r>
              <a:rPr lang="en-US" dirty="0" smtClean="0">
                <a:hlinkClick r:id="rId10"/>
              </a:rPr>
              <a:t>https</a:t>
            </a:r>
            <a:r>
              <a:rPr lang="en-US" dirty="0">
                <a:hlinkClick r:id="rId10"/>
              </a:rPr>
              <a:t>://</a:t>
            </a:r>
            <a:r>
              <a:rPr lang="en-US" dirty="0" smtClean="0">
                <a:hlinkClick r:id="rId10"/>
              </a:rPr>
              <a:t>www.youtube.com/watch?v=wuXr7S7BdZI</a:t>
            </a: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98506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3140" y="1044821"/>
            <a:ext cx="8783131" cy="537795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rgbClr val="002060"/>
                </a:solidFill>
              </a:rPr>
              <a:t>С чем ассоциируется эта картинка?</a:t>
            </a:r>
            <a:endParaRPr lang="ru-RU" i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82430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707" y="1291835"/>
            <a:ext cx="8770910" cy="536082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-33728"/>
            <a:ext cx="10515600" cy="1325563"/>
          </a:xfrm>
        </p:spPr>
        <p:txBody>
          <a:bodyPr>
            <a:normAutofit/>
          </a:bodyPr>
          <a:lstStyle/>
          <a:p>
            <a:r>
              <a:rPr lang="ru-RU" sz="4000" i="1" dirty="0" smtClean="0">
                <a:solidFill>
                  <a:srgbClr val="002060"/>
                </a:solidFill>
              </a:rPr>
              <a:t>Как вы можете описать эту иллюстрацию?</a:t>
            </a:r>
            <a:endParaRPr lang="ru-RU" sz="4000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0583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i="1" dirty="0" smtClean="0">
                <a:solidFill>
                  <a:srgbClr val="002060"/>
                </a:solidFill>
              </a:rPr>
              <a:t>Кто из человечков думает,</a:t>
            </a:r>
            <a:br>
              <a:rPr lang="ru-RU" i="1" dirty="0" smtClean="0">
                <a:solidFill>
                  <a:srgbClr val="002060"/>
                </a:solidFill>
              </a:rPr>
            </a:br>
            <a:r>
              <a:rPr lang="ru-RU" i="1" dirty="0" smtClean="0">
                <a:solidFill>
                  <a:srgbClr val="002060"/>
                </a:solidFill>
              </a:rPr>
              <a:t> мыслит, фантазирует?</a:t>
            </a:r>
            <a:br>
              <a:rPr lang="ru-RU" i="1" dirty="0" smtClean="0">
                <a:solidFill>
                  <a:srgbClr val="002060"/>
                </a:solidFill>
              </a:rPr>
            </a:br>
            <a:r>
              <a:rPr lang="ru-RU" i="1" dirty="0" smtClean="0">
                <a:solidFill>
                  <a:srgbClr val="002060"/>
                </a:solidFill>
              </a:rPr>
              <a:t> А кто впитывает все готовое?</a:t>
            </a:r>
            <a:endParaRPr lang="ru-RU" i="1" dirty="0">
              <a:solidFill>
                <a:srgbClr val="00206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29301" y="5472752"/>
            <a:ext cx="7014950" cy="11327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774" y="2043799"/>
            <a:ext cx="6851175" cy="456459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4949" y="2194474"/>
            <a:ext cx="4263243" cy="4263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051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2012" y="365125"/>
            <a:ext cx="11121788" cy="1325563"/>
          </a:xfrm>
        </p:spPr>
        <p:txBody>
          <a:bodyPr>
            <a:normAutofit/>
          </a:bodyPr>
          <a:lstStyle/>
          <a:p>
            <a:pPr algn="ctr"/>
            <a:r>
              <a:rPr lang="ru-RU" sz="3600" i="1" dirty="0" smtClean="0">
                <a:solidFill>
                  <a:srgbClr val="002060"/>
                </a:solidFill>
              </a:rPr>
              <a:t>В какой семье эмоционально </a:t>
            </a:r>
            <a:br>
              <a:rPr lang="ru-RU" sz="3600" i="1" dirty="0" smtClean="0">
                <a:solidFill>
                  <a:srgbClr val="002060"/>
                </a:solidFill>
              </a:rPr>
            </a:br>
            <a:r>
              <a:rPr lang="ru-RU" sz="3600" i="1" dirty="0" smtClean="0">
                <a:solidFill>
                  <a:srgbClr val="002060"/>
                </a:solidFill>
              </a:rPr>
              <a:t>близкая, духовная связь родителей и детей?</a:t>
            </a:r>
            <a:endParaRPr lang="ru-RU" sz="3600" i="1" dirty="0">
              <a:solidFill>
                <a:srgbClr val="00206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0325" y="2146832"/>
            <a:ext cx="6348664" cy="3428279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41664"/>
            <a:ext cx="5810325" cy="3433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988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43433" y="242296"/>
            <a:ext cx="7159388" cy="230682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7200" b="1" dirty="0" smtClean="0">
                <a:latin typeface="Monotype Corsiva" panose="03010101010201010101" pitchFamily="66" charset="0"/>
              </a:rPr>
              <a:t>Диспут Книга или телефон:</a:t>
            </a:r>
            <a:br>
              <a:rPr lang="ru-RU" sz="7200" b="1" dirty="0" smtClean="0">
                <a:latin typeface="Monotype Corsiva" panose="03010101010201010101" pitchFamily="66" charset="0"/>
              </a:rPr>
            </a:br>
            <a:r>
              <a:rPr lang="ru-RU" sz="7200" b="1" dirty="0" smtClean="0">
                <a:latin typeface="Monotype Corsiva" panose="03010101010201010101" pitchFamily="66" charset="0"/>
              </a:rPr>
              <a:t> Все </a:t>
            </a:r>
            <a:r>
              <a:rPr lang="ru-RU" sz="7200" b="1" dirty="0" smtClean="0">
                <a:solidFill>
                  <a:srgbClr val="00B050"/>
                </a:solidFill>
                <a:latin typeface="Monotype Corsiva" panose="03010101010201010101" pitchFamily="66" charset="0"/>
              </a:rPr>
              <a:t>«За» </a:t>
            </a:r>
            <a:r>
              <a:rPr lang="ru-RU" sz="7200" b="1" dirty="0" smtClean="0">
                <a:latin typeface="Monotype Corsiva" panose="03010101010201010101" pitchFamily="66" charset="0"/>
              </a:rPr>
              <a:t>и </a:t>
            </a:r>
            <a:r>
              <a:rPr lang="ru-RU" sz="7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«Против»</a:t>
            </a:r>
            <a:endParaRPr lang="ru-RU" sz="72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91499" y="2549119"/>
            <a:ext cx="5231628" cy="393356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6082" y="2712492"/>
            <a:ext cx="5240742" cy="3930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226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ая прямоугольная выноска 3">
            <a:hlinkClick r:id="rId2" action="ppaction://hlinksldjump"/>
          </p:cNvPr>
          <p:cNvSpPr/>
          <p:nvPr/>
        </p:nvSpPr>
        <p:spPr>
          <a:xfrm>
            <a:off x="2607280" y="4327873"/>
            <a:ext cx="1244056" cy="695311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1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5" name="Скругленная прямоугольная выноска 4">
            <a:hlinkClick r:id="rId3" action="ppaction://hlinksldjump"/>
          </p:cNvPr>
          <p:cNvSpPr/>
          <p:nvPr/>
        </p:nvSpPr>
        <p:spPr>
          <a:xfrm>
            <a:off x="5820233" y="5360935"/>
            <a:ext cx="1187355" cy="1017633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</a:rPr>
              <a:t>10</a:t>
            </a:r>
            <a:endParaRPr lang="ru-RU" sz="6000" b="1" dirty="0">
              <a:solidFill>
                <a:schemeClr val="tx1"/>
              </a:solidFill>
            </a:endParaRPr>
          </a:p>
        </p:txBody>
      </p:sp>
      <p:sp>
        <p:nvSpPr>
          <p:cNvPr id="6" name="Скругленная прямоугольная выноска 5">
            <a:hlinkClick r:id="rId4" action="ppaction://hlinksldjump"/>
          </p:cNvPr>
          <p:cNvSpPr/>
          <p:nvPr/>
        </p:nvSpPr>
        <p:spPr>
          <a:xfrm>
            <a:off x="2140412" y="3224383"/>
            <a:ext cx="933736" cy="711585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7" name="Скругленная прямоугольная выноска 6">
            <a:hlinkClick r:id="rId5" action="ppaction://hlinksldjump"/>
          </p:cNvPr>
          <p:cNvSpPr/>
          <p:nvPr/>
        </p:nvSpPr>
        <p:spPr>
          <a:xfrm>
            <a:off x="5204946" y="3202420"/>
            <a:ext cx="1208965" cy="908720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>
                <a:solidFill>
                  <a:schemeClr val="tx1"/>
                </a:solidFill>
              </a:rPr>
              <a:t>9</a:t>
            </a:r>
          </a:p>
        </p:txBody>
      </p:sp>
      <p:sp>
        <p:nvSpPr>
          <p:cNvPr id="8" name="Скругленная прямоугольная выноска 7">
            <a:hlinkClick r:id="rId6" action="ppaction://hlinksldjump"/>
          </p:cNvPr>
          <p:cNvSpPr/>
          <p:nvPr/>
        </p:nvSpPr>
        <p:spPr>
          <a:xfrm>
            <a:off x="659048" y="3155150"/>
            <a:ext cx="1119117" cy="815002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schemeClr val="tx1"/>
                </a:solidFill>
              </a:rPr>
              <a:t>7</a:t>
            </a:r>
          </a:p>
        </p:txBody>
      </p:sp>
      <p:sp>
        <p:nvSpPr>
          <p:cNvPr id="9" name="Скругленная прямоугольная выноска 8">
            <a:hlinkClick r:id="rId7" action="ppaction://hlinksldjump"/>
          </p:cNvPr>
          <p:cNvSpPr/>
          <p:nvPr/>
        </p:nvSpPr>
        <p:spPr>
          <a:xfrm>
            <a:off x="5822645" y="4512487"/>
            <a:ext cx="1011777" cy="607498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>
                <a:solidFill>
                  <a:schemeClr val="tx1"/>
                </a:solidFill>
                <a:hlinkClick r:id="rId7" action="ppaction://hlinksldjump"/>
              </a:rPr>
              <a:t>6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0" name="Скругленная прямоугольная выноска 9">
            <a:hlinkClick r:id="rId8" action="ppaction://hlinksldjump"/>
          </p:cNvPr>
          <p:cNvSpPr/>
          <p:nvPr/>
        </p:nvSpPr>
        <p:spPr>
          <a:xfrm>
            <a:off x="3608969" y="3179027"/>
            <a:ext cx="1053152" cy="792940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>
                <a:solidFill>
                  <a:schemeClr val="tx1"/>
                </a:solidFill>
                <a:hlinkClick r:id="rId8" action="ppaction://hlinksldjump"/>
              </a:rPr>
              <a:t>2</a:t>
            </a:r>
            <a:endParaRPr lang="ru-RU" sz="8000" b="1" dirty="0">
              <a:solidFill>
                <a:schemeClr val="tx1"/>
              </a:solidFill>
            </a:endParaRPr>
          </a:p>
        </p:txBody>
      </p:sp>
      <p:sp>
        <p:nvSpPr>
          <p:cNvPr id="11" name="Скругленная прямоугольная выноска 10">
            <a:hlinkClick r:id="rId9" action="ppaction://hlinksldjump"/>
          </p:cNvPr>
          <p:cNvSpPr/>
          <p:nvPr/>
        </p:nvSpPr>
        <p:spPr>
          <a:xfrm>
            <a:off x="1174251" y="5372735"/>
            <a:ext cx="1207828" cy="1005833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11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12" name="Скругленная прямоугольная выноска 11">
            <a:hlinkClick r:id="rId10" action="ppaction://hlinksldjump"/>
          </p:cNvPr>
          <p:cNvSpPr/>
          <p:nvPr/>
        </p:nvSpPr>
        <p:spPr>
          <a:xfrm>
            <a:off x="848076" y="4403009"/>
            <a:ext cx="1119118" cy="716976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schemeClr val="tx1"/>
                </a:solidFill>
              </a:rPr>
              <a:t>8</a:t>
            </a:r>
          </a:p>
        </p:txBody>
      </p:sp>
      <p:sp>
        <p:nvSpPr>
          <p:cNvPr id="13" name="Скругленная прямоугольная выноска 12">
            <a:hlinkClick r:id="rId11" action="ppaction://hlinksldjump"/>
          </p:cNvPr>
          <p:cNvSpPr/>
          <p:nvPr/>
        </p:nvSpPr>
        <p:spPr>
          <a:xfrm>
            <a:off x="7180858" y="4427976"/>
            <a:ext cx="922360" cy="692009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14" name="Скругленная прямоугольная выноска 13">
            <a:hlinkClick r:id="rId12" action="ppaction://hlinksldjump"/>
          </p:cNvPr>
          <p:cNvSpPr/>
          <p:nvPr/>
        </p:nvSpPr>
        <p:spPr>
          <a:xfrm>
            <a:off x="6818501" y="3092816"/>
            <a:ext cx="1060546" cy="843152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5" name="Скругленная прямоугольная выноска 14">
            <a:hlinkClick r:id="rId13" action="ppaction://hlinksldjump"/>
          </p:cNvPr>
          <p:cNvSpPr/>
          <p:nvPr/>
        </p:nvSpPr>
        <p:spPr>
          <a:xfrm>
            <a:off x="4413982" y="4512487"/>
            <a:ext cx="1105469" cy="1017633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hlinkClick r:id="rId13" action="ppaction://hlinksldjump"/>
              </a:rPr>
              <a:t>13</a:t>
            </a:r>
            <a:endParaRPr lang="ru-RU" sz="6000" b="1" dirty="0">
              <a:solidFill>
                <a:schemeClr val="tx1"/>
              </a:solidFill>
            </a:endParaRPr>
          </a:p>
        </p:txBody>
      </p:sp>
      <p:sp>
        <p:nvSpPr>
          <p:cNvPr id="16" name="Скругленная прямоугольная выноска 15">
            <a:hlinkClick r:id="rId14" action="ppaction://hlinksldjump"/>
          </p:cNvPr>
          <p:cNvSpPr/>
          <p:nvPr/>
        </p:nvSpPr>
        <p:spPr>
          <a:xfrm>
            <a:off x="3004487" y="5360935"/>
            <a:ext cx="1208963" cy="895309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12</a:t>
            </a:r>
            <a:endParaRPr lang="ru-RU" sz="6600" b="1" dirty="0">
              <a:solidFill>
                <a:schemeClr val="tx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39450" y="122295"/>
            <a:ext cx="3796095" cy="271018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413982" y="87577"/>
            <a:ext cx="3452175" cy="2779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471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>
                <a:solidFill>
                  <a:srgbClr val="FF0000"/>
                </a:solidFill>
              </a:rPr>
              <a:t>Печально, но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8056" y="1865217"/>
            <a:ext cx="7092553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3600" dirty="0" smtClean="0"/>
              <a:t>•Если </a:t>
            </a:r>
            <a:r>
              <a:rPr lang="ru-RU" sz="3600" dirty="0"/>
              <a:t>в 1991 году 79% жителей нашей страны читали хотя бы 1 книгу в год, то сейчас эта цифра составила всего 33%.</a:t>
            </a:r>
          </a:p>
          <a:p>
            <a:pPr marL="0" indent="0">
              <a:buNone/>
            </a:pPr>
            <a:r>
              <a:rPr lang="ru-RU" sz="3600" dirty="0" smtClean="0"/>
              <a:t>•Утрачиваются </a:t>
            </a:r>
            <a:r>
              <a:rPr lang="ru-RU" sz="3600" dirty="0"/>
              <a:t>традиции семейного чтения: в 1970-е годы регулярно читали детям 80% семей, то сегодня только в 7</a:t>
            </a:r>
            <a:r>
              <a:rPr lang="ru-RU" sz="3600" dirty="0" smtClean="0"/>
              <a:t>% случаев. </a:t>
            </a:r>
            <a:endParaRPr lang="ru-RU" sz="3600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21178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437</TotalTime>
  <Words>224</Words>
  <Application>Microsoft Office PowerPoint</Application>
  <PresentationFormat>Широкоэкранный</PresentationFormat>
  <Paragraphs>69</Paragraphs>
  <Slides>25</Slides>
  <Notes>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1" baseType="lpstr">
      <vt:lpstr>Arial</vt:lpstr>
      <vt:lpstr>Calibri</vt:lpstr>
      <vt:lpstr>Calibri Light</vt:lpstr>
      <vt:lpstr>Monotype Corsiva</vt:lpstr>
      <vt:lpstr>Times New Roman</vt:lpstr>
      <vt:lpstr>Тема Office</vt:lpstr>
      <vt:lpstr>Презентация PowerPoint</vt:lpstr>
      <vt:lpstr>Презентация PowerPoint</vt:lpstr>
      <vt:lpstr>С чем ассоциируется эта картинка?</vt:lpstr>
      <vt:lpstr>Как вы можете описать эту иллюстрацию?</vt:lpstr>
      <vt:lpstr>Кто из человечков думает,  мыслит, фантазирует?  А кто впитывает все готовое?</vt:lpstr>
      <vt:lpstr>В какой семье эмоционально  близкая, духовная связь родителей и детей?</vt:lpstr>
      <vt:lpstr>Диспут Книга или телефон:  Все «За» и «Против»</vt:lpstr>
      <vt:lpstr>Презентация PowerPoint</vt:lpstr>
      <vt:lpstr>Печально, но</vt:lpstr>
      <vt:lpstr>Презентация PowerPoint</vt:lpstr>
      <vt:lpstr>Презентация PowerPoint</vt:lpstr>
      <vt:lpstr>              №1</vt:lpstr>
      <vt:lpstr>№2</vt:lpstr>
      <vt:lpstr>№3</vt:lpstr>
      <vt:lpstr>№4</vt:lpstr>
      <vt:lpstr>№5</vt:lpstr>
      <vt:lpstr>№6</vt:lpstr>
      <vt:lpstr>№7</vt:lpstr>
      <vt:lpstr>№8</vt:lpstr>
      <vt:lpstr>№ 9</vt:lpstr>
      <vt:lpstr>№10</vt:lpstr>
      <vt:lpstr>№11</vt:lpstr>
      <vt:lpstr>№12</vt:lpstr>
      <vt:lpstr>№13</vt:lpstr>
      <vt:lpstr>Список интернет – адресов картинок.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Euroset-Пк</dc:creator>
  <cp:lastModifiedBy>Момотово</cp:lastModifiedBy>
  <cp:revision>52</cp:revision>
  <dcterms:created xsi:type="dcterms:W3CDTF">2020-02-01T04:42:10Z</dcterms:created>
  <dcterms:modified xsi:type="dcterms:W3CDTF">2021-02-13T05:44:48Z</dcterms:modified>
</cp:coreProperties>
</file>