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22"/>
  </p:notesMasterIdLst>
  <p:sldIdLst>
    <p:sldId id="257" r:id="rId3"/>
    <p:sldId id="267" r:id="rId4"/>
    <p:sldId id="283" r:id="rId5"/>
    <p:sldId id="296" r:id="rId6"/>
    <p:sldId id="285" r:id="rId7"/>
    <p:sldId id="298" r:id="rId8"/>
    <p:sldId id="286" r:id="rId9"/>
    <p:sldId id="288" r:id="rId10"/>
    <p:sldId id="300" r:id="rId11"/>
    <p:sldId id="291" r:id="rId12"/>
    <p:sldId id="289" r:id="rId13"/>
    <p:sldId id="290" r:id="rId14"/>
    <p:sldId id="292" r:id="rId15"/>
    <p:sldId id="295" r:id="rId16"/>
    <p:sldId id="294" r:id="rId17"/>
    <p:sldId id="299" r:id="rId18"/>
    <p:sldId id="301" r:id="rId19"/>
    <p:sldId id="302" r:id="rId20"/>
    <p:sldId id="303" r:id="rId2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423" autoAdjust="0"/>
  </p:normalViewPr>
  <p:slideViewPr>
    <p:cSldViewPr showGuides="1">
      <p:cViewPr>
        <p:scale>
          <a:sx n="93" d="100"/>
          <a:sy n="93" d="100"/>
        </p:scale>
        <p:origin x="-490" y="1315"/>
      </p:cViewPr>
      <p:guideLst>
        <p:guide orient="horz" pos="2205"/>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9C193E-764F-41D0-852B-A9508560AC6E}" type="datetimeFigureOut">
              <a:rPr lang="ru-RU" smtClean="0"/>
              <a:t>01.11.2020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6E5F51F-6401-4F6E-96E6-1116EF5D05EF}" type="slidenum">
              <a:rPr lang="ru-RU" smtClean="0"/>
              <a:t>‹#›</a:t>
            </a:fld>
            <a:endParaRPr lang="ru-RU"/>
          </a:p>
        </p:txBody>
      </p:sp>
    </p:spTree>
    <p:extLst>
      <p:ext uri="{BB962C8B-B14F-4D97-AF65-F5344CB8AC3E}">
        <p14:creationId xmlns:p14="http://schemas.microsoft.com/office/powerpoint/2010/main" val="3701682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a:t>
            </a:fld>
            <a:endParaRPr lang="ru-RU"/>
          </a:p>
        </p:txBody>
      </p:sp>
    </p:spTree>
    <p:extLst>
      <p:ext uri="{BB962C8B-B14F-4D97-AF65-F5344CB8AC3E}">
        <p14:creationId xmlns:p14="http://schemas.microsoft.com/office/powerpoint/2010/main" val="552921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10</a:t>
            </a:fld>
            <a:endParaRPr lang="ru-RU"/>
          </a:p>
        </p:txBody>
      </p:sp>
    </p:spTree>
    <p:extLst>
      <p:ext uri="{BB962C8B-B14F-4D97-AF65-F5344CB8AC3E}">
        <p14:creationId xmlns:p14="http://schemas.microsoft.com/office/powerpoint/2010/main" val="3422760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Это было это в районе Солнечногорск – Красная Поляна, где сражалась обескровленная долгими боями 16-я армия под командованием Константина Рокоссовского. </a:t>
            </a:r>
          </a:p>
          <a:p>
            <a:endParaRPr lang="ru-RU" sz="1200" kern="1200" dirty="0" smtClean="0">
              <a:solidFill>
                <a:schemeClr val="tx1"/>
              </a:solidFill>
              <a:effectLst/>
              <a:latin typeface="+mn-lt"/>
              <a:ea typeface="+mn-ea"/>
              <a:cs typeface="+mn-cs"/>
            </a:endParaRPr>
          </a:p>
          <a:p>
            <a:r>
              <a:rPr lang="ru-RU" sz="1200" kern="1200" dirty="0" smtClean="0">
                <a:solidFill>
                  <a:schemeClr val="tx1"/>
                </a:solidFill>
                <a:effectLst/>
                <a:latin typeface="+mn-lt"/>
                <a:ea typeface="+mn-ea"/>
                <a:cs typeface="+mn-cs"/>
              </a:rPr>
              <a:t>Помог счастливый случай. В академии работал пожилой человек, который хорошо знал местоположения артиллерийских арсеналов в Москве и в ближайшем Подмосковье, где были законсервированы изношенные и очень старые артиллерийские системы, снаряды и снаряжение к ним.</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Для борьбы с германскими средними танками подобрали старые осадные орудия калибра 6 дюймов, которые использовались еще при освобождении Болгарии от турецкого ига.</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Стрельба из них была не безопасна, но 5-7 выстрелов они еще могли выдержать. Орудия не имели прицелов, поэтому было решено стрелять только прямой наводкой, наводя их на цель через ствол. Для удобства стрельбы орудия врыли в землю по ступицы деревянных колес.</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kern="1200" dirty="0" smtClean="0">
              <a:solidFill>
                <a:schemeClr val="tx1"/>
              </a:solidFill>
              <a:effectLst/>
              <a:latin typeface="+mn-lt"/>
              <a:ea typeface="+mn-ea"/>
              <a:cs typeface="+mn-cs"/>
            </a:endParaRPr>
          </a:p>
          <a:p>
            <a:r>
              <a:rPr lang="ru-RU" dirty="0" smtClean="0"/>
              <a:t>Германские танки появились внезапно. Первые выстрелы орудийные расчеты сделали с дистанции 500-600 метров. Германские танкисты вначале приняли разрывы снарядов за действие противотанковых мин. Судя по всему, «мины» обладали очень большой силой. В случае разрыва 40-килограммового снаряда вблизи танка последний переворачивался набок или становился на попа. Но вскоре стало ясно, что в упор бьют из пушек. Попадание снаряда в башню срывало ее и отбрасывало на десятки метров в сторону. А если 6-дюймовый снаряд осадной пушки попадал в лоб корпуса, то он проходил танк насквозь, круша все на своем пути.</a:t>
            </a:r>
          </a:p>
          <a:p>
            <a:endParaRPr lang="ru-RU" dirty="0" smtClean="0"/>
          </a:p>
          <a:p>
            <a:r>
              <a:rPr lang="ru-RU" dirty="0" smtClean="0"/>
              <a:t>Немецкие танкисты пришли в ужас — подобного они не ожидали. Потеряв роту, танковый батальон отступил. Германское командование посчитало происшествие случайностью и направило другой батальон иным путем, где он также напоролся на противотанковую засаду. Немцы решили, что русские применяют какое-то новое противотанковое оружие невиданной ранее мощи. Наступление противника было приостановлено. В конечном итоге армия Рокоссовского выиграла на этом участке фронта несколько суток, в течение которых прибыло пополнение, и фронт стабилизировался. </a:t>
            </a:r>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11</a:t>
            </a:fld>
            <a:endParaRPr lang="ru-RU"/>
          </a:p>
        </p:txBody>
      </p:sp>
    </p:spTree>
    <p:extLst>
      <p:ext uri="{BB962C8B-B14F-4D97-AF65-F5344CB8AC3E}">
        <p14:creationId xmlns:p14="http://schemas.microsoft.com/office/powerpoint/2010/main" val="35738093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b="1" i="1" baseline="0" dirty="0" smtClean="0">
              <a:solidFill>
                <a:srgbClr val="C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r>
              <a:rPr lang="ru-RU" sz="1200" kern="1200" dirty="0" smtClean="0">
                <a:solidFill>
                  <a:schemeClr val="tx1"/>
                </a:solidFill>
                <a:effectLst/>
                <a:latin typeface="+mn-lt"/>
                <a:ea typeface="+mn-ea"/>
                <a:cs typeface="+mn-cs"/>
              </a:rPr>
              <a:t>Летчик истребитель Борис</a:t>
            </a:r>
            <a:r>
              <a:rPr lang="ru-RU" sz="1200" kern="1200" baseline="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Ковзан</a:t>
            </a:r>
            <a:r>
              <a:rPr lang="ru-RU" sz="1200" kern="1200" dirty="0" smtClean="0">
                <a:solidFill>
                  <a:schemeClr val="tx1"/>
                </a:solidFill>
                <a:effectLst/>
                <a:latin typeface="+mn-lt"/>
                <a:ea typeface="+mn-ea"/>
                <a:cs typeface="+mn-cs"/>
              </a:rPr>
              <a:t>, возвращаясь с задания вступил в бой с шестью немецкими истребителями. Получив ранение в голову и оставшись без боеприпасов Борис </a:t>
            </a:r>
            <a:r>
              <a:rPr lang="ru-RU" sz="1200" kern="1200" dirty="0" err="1" smtClean="0">
                <a:solidFill>
                  <a:schemeClr val="tx1"/>
                </a:solidFill>
                <a:effectLst/>
                <a:latin typeface="+mn-lt"/>
                <a:ea typeface="+mn-ea"/>
                <a:cs typeface="+mn-cs"/>
              </a:rPr>
              <a:t>Ковзан</a:t>
            </a:r>
            <a:r>
              <a:rPr lang="ru-RU" sz="1200" kern="1200" dirty="0" smtClean="0">
                <a:solidFill>
                  <a:schemeClr val="tx1"/>
                </a:solidFill>
                <a:effectLst/>
                <a:latin typeface="+mn-lt"/>
                <a:ea typeface="+mn-ea"/>
                <a:cs typeface="+mn-cs"/>
              </a:rPr>
              <a:t>, сообщил по рации что покидает самолет и открыл уже фонарь, чтобы его покинуть. И в этот момент он увидел несущегося на него немецкого аса. Летчик</a:t>
            </a:r>
            <a:r>
              <a:rPr lang="ru-RU" sz="1200" kern="1200" baseline="0" dirty="0" smtClean="0">
                <a:solidFill>
                  <a:schemeClr val="tx1"/>
                </a:solidFill>
                <a:effectLst/>
                <a:latin typeface="+mn-lt"/>
                <a:ea typeface="+mn-ea"/>
                <a:cs typeface="+mn-cs"/>
              </a:rPr>
              <a:t> </a:t>
            </a:r>
            <a:r>
              <a:rPr lang="ru-RU" sz="1200" kern="1200" dirty="0" smtClean="0">
                <a:solidFill>
                  <a:schemeClr val="tx1"/>
                </a:solidFill>
                <a:effectLst/>
                <a:latin typeface="+mn-lt"/>
                <a:ea typeface="+mn-ea"/>
                <a:cs typeface="+mn-cs"/>
              </a:rPr>
              <a:t>схватился за штурвал и направил самолет на немецкого аса. </a:t>
            </a:r>
            <a:r>
              <a:rPr lang="ru-RU" sz="1200" kern="1200" dirty="0" err="1" smtClean="0">
                <a:solidFill>
                  <a:schemeClr val="tx1"/>
                </a:solidFill>
                <a:effectLst/>
                <a:latin typeface="+mn-lt"/>
                <a:ea typeface="+mn-ea"/>
                <a:cs typeface="+mn-cs"/>
              </a:rPr>
              <a:t>Ковзан</a:t>
            </a:r>
            <a:r>
              <a:rPr lang="ru-RU" sz="1200" kern="1200" dirty="0" smtClean="0">
                <a:solidFill>
                  <a:schemeClr val="tx1"/>
                </a:solidFill>
                <a:effectLst/>
                <a:latin typeface="+mn-lt"/>
                <a:ea typeface="+mn-ea"/>
                <a:cs typeface="+mn-cs"/>
              </a:rPr>
              <a:t> знал при таране ни в коем случае нельзя сворачивать. Если ты свернешь — твой враг побьет тебя винтом. Он-то винт себе тоже, конечно, сломает, но теоретически сможет спланировать, хотя бы в принципе, а от «жертвы» то уж точно ничего не останется. Это война нервов. Ну а уж если никто не свернет, то тогда двоим слава и почет!</a:t>
            </a:r>
          </a:p>
          <a:p>
            <a:r>
              <a:rPr lang="ru-RU" sz="1200" kern="1200" dirty="0" smtClean="0">
                <a:solidFill>
                  <a:schemeClr val="tx1"/>
                </a:solidFill>
                <a:effectLst/>
                <a:latin typeface="+mn-lt"/>
                <a:ea typeface="+mn-ea"/>
                <a:cs typeface="+mn-cs"/>
              </a:rPr>
              <a:t>Но немецкий ас был настоящим асом и это все знал, и не свернул тоже, и оба самолета лоб в лоб и стукнулись, но у немецкого аса фонарь-то был закрыт, а тяжело раненый Борис </a:t>
            </a:r>
            <a:r>
              <a:rPr lang="ru-RU" sz="1200" kern="1200" dirty="0" err="1" smtClean="0">
                <a:solidFill>
                  <a:schemeClr val="tx1"/>
                </a:solidFill>
                <a:effectLst/>
                <a:latin typeface="+mn-lt"/>
                <a:ea typeface="+mn-ea"/>
                <a:cs typeface="+mn-cs"/>
              </a:rPr>
              <a:t>Ковзан</a:t>
            </a:r>
            <a:r>
              <a:rPr lang="ru-RU" sz="1200" kern="1200" dirty="0" smtClean="0">
                <a:solidFill>
                  <a:schemeClr val="tx1"/>
                </a:solidFill>
                <a:effectLst/>
                <a:latin typeface="+mn-lt"/>
                <a:ea typeface="+mn-ea"/>
                <a:cs typeface="+mn-cs"/>
              </a:rPr>
              <a:t> через открытый по стечению обстоятельств фонарь без сознания улетел в воздух. Парашют раскрылся и Борис </a:t>
            </a:r>
            <a:r>
              <a:rPr lang="ru-RU" sz="1200" kern="1200" dirty="0" err="1" smtClean="0">
                <a:solidFill>
                  <a:schemeClr val="tx1"/>
                </a:solidFill>
                <a:effectLst/>
                <a:latin typeface="+mn-lt"/>
                <a:ea typeface="+mn-ea"/>
                <a:cs typeface="+mn-cs"/>
              </a:rPr>
              <a:t>Ковзан</a:t>
            </a:r>
            <a:r>
              <a:rPr lang="ru-RU" sz="1200" kern="1200" dirty="0" smtClean="0">
                <a:solidFill>
                  <a:schemeClr val="tx1"/>
                </a:solidFill>
                <a:effectLst/>
                <a:latin typeface="+mn-lt"/>
                <a:ea typeface="+mn-ea"/>
                <a:cs typeface="+mn-cs"/>
              </a:rPr>
              <a:t> Дважды герой Союза успешно приземлился, но без госпиталя</a:t>
            </a:r>
            <a:r>
              <a:rPr lang="ru-RU" sz="1200" kern="1200" baseline="0" dirty="0" smtClean="0">
                <a:solidFill>
                  <a:schemeClr val="tx1"/>
                </a:solidFill>
                <a:effectLst/>
                <a:latin typeface="+mn-lt"/>
                <a:ea typeface="+mn-ea"/>
                <a:cs typeface="+mn-cs"/>
              </a:rPr>
              <a:t> не </a:t>
            </a:r>
            <a:r>
              <a:rPr lang="ru-RU" sz="1200" kern="1200" baseline="0" dirty="0" err="1" smtClean="0">
                <a:solidFill>
                  <a:schemeClr val="tx1"/>
                </a:solidFill>
                <a:effectLst/>
                <a:latin typeface="+mn-lt"/>
                <a:ea typeface="+mn-ea"/>
                <a:cs typeface="+mn-cs"/>
              </a:rPr>
              <a:t>обшлось</a:t>
            </a:r>
            <a:r>
              <a:rPr lang="ru-RU" sz="1200" kern="1200" baseline="0" dirty="0" smtClean="0">
                <a:solidFill>
                  <a:schemeClr val="tx1"/>
                </a:solidFill>
                <a:effectLst/>
                <a:latin typeface="+mn-lt"/>
                <a:ea typeface="+mn-ea"/>
                <a:cs typeface="+mn-cs"/>
              </a:rPr>
              <a:t>.</a:t>
            </a:r>
            <a:endParaRPr lang="ru-RU" sz="1200" kern="1200" dirty="0" smtClean="0">
              <a:solidFill>
                <a:schemeClr val="tx1"/>
              </a:solidFill>
              <a:effectLst/>
              <a:latin typeface="+mn-lt"/>
              <a:ea typeface="+mn-ea"/>
              <a:cs typeface="+mn-cs"/>
            </a:endParaRPr>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12</a:t>
            </a:fld>
            <a:endParaRPr lang="ru-RU"/>
          </a:p>
        </p:txBody>
      </p:sp>
    </p:spTree>
    <p:extLst>
      <p:ext uri="{BB962C8B-B14F-4D97-AF65-F5344CB8AC3E}">
        <p14:creationId xmlns:p14="http://schemas.microsoft.com/office/powerpoint/2010/main" val="2384221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13</a:t>
            </a:fld>
            <a:endParaRPr lang="ru-RU"/>
          </a:p>
        </p:txBody>
      </p:sp>
    </p:spTree>
    <p:extLst>
      <p:ext uri="{BB962C8B-B14F-4D97-AF65-F5344CB8AC3E}">
        <p14:creationId xmlns:p14="http://schemas.microsoft.com/office/powerpoint/2010/main" val="38167271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r>
              <a:rPr lang="ru-RU" sz="1200" kern="1200" dirty="0" smtClean="0">
                <a:solidFill>
                  <a:schemeClr val="tx1"/>
                </a:solidFill>
                <a:effectLst/>
                <a:latin typeface="+mn-lt"/>
                <a:ea typeface="+mn-ea"/>
                <a:cs typeface="+mn-cs"/>
              </a:rPr>
              <a:t>За первые 30 дней войны Московский Кремль «исчез» с лица Москвы. </a:t>
            </a:r>
          </a:p>
          <a:p>
            <a:r>
              <a:rPr lang="ru-RU" sz="1200" kern="1200" dirty="0" smtClean="0">
                <a:solidFill>
                  <a:schemeClr val="tx1"/>
                </a:solidFill>
                <a:effectLst/>
                <a:latin typeface="+mn-lt"/>
                <a:ea typeface="+mn-ea"/>
                <a:cs typeface="+mn-cs"/>
              </a:rPr>
              <a:t>Наверное, фашистские асы были немало удивлены тем, что карты их обманывают, и они не могли обнаружить Кремль, когда летели бомбить Москву. </a:t>
            </a:r>
          </a:p>
          <a:p>
            <a:r>
              <a:rPr lang="ru-RU" sz="1200" kern="1200" dirty="0" smtClean="0">
                <a:solidFill>
                  <a:schemeClr val="tx1"/>
                </a:solidFill>
                <a:effectLst/>
                <a:latin typeface="+mn-lt"/>
                <a:ea typeface="+mn-ea"/>
                <a:cs typeface="+mn-cs"/>
              </a:rPr>
              <a:t>Оказалось, что по плану звезды на башнях и кресты на соборах убрали в чехлы, а купола соборов покрасили в черный цвет. По всему периметру Кремлевской стены поставили трехмерные макеты жилых построек, за ними невозможно было увидеть зубцы кремлевских стен. Часть Красной и Манежной площади и Александровский сад заполнились фанерными декорациями домов. Мавзолей стал трехэтажным, а от Боровицких ворот до Спасских насыпали песчаную дорогу, изображавшую шоссе. Если раньше светло-желтые фасады кремлевских зданий отличались своей яркостью, то теперь они были выкрашены в грязно-серый цвет. Крыши тоже поменяли цвет с зеленого на общемосковский красно-коричневый. </a:t>
            </a:r>
          </a:p>
          <a:p>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14</a:t>
            </a:fld>
            <a:endParaRPr lang="ru-RU"/>
          </a:p>
        </p:txBody>
      </p:sp>
    </p:spTree>
    <p:extLst>
      <p:ext uri="{BB962C8B-B14F-4D97-AF65-F5344CB8AC3E}">
        <p14:creationId xmlns:p14="http://schemas.microsoft.com/office/powerpoint/2010/main" val="25326228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15</a:t>
            </a:fld>
            <a:endParaRPr lang="ru-RU"/>
          </a:p>
        </p:txBody>
      </p:sp>
    </p:spTree>
    <p:extLst>
      <p:ext uri="{BB962C8B-B14F-4D97-AF65-F5344CB8AC3E}">
        <p14:creationId xmlns:p14="http://schemas.microsoft.com/office/powerpoint/2010/main" val="13404740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smtClean="0"/>
          </a:p>
          <a:p>
            <a:r>
              <a:rPr lang="ru-RU" dirty="0" smtClean="0">
                <a:effectLst/>
              </a:rPr>
              <a:t>Труд пленных стал очень востребованным в связи с необходимостью восстановить уничтоженные во время войны заводы, железные дороги, плотины и порты. Также военнопленные участвовали в строительстве новых домов во многих городах СССР. Например, с помощью немцев было построено главное здание МГУ в Москве. В Екатеринбурге целые районы возвели руками военнопленных. Помимо этого, бывшие солдаты Вермахта участвовали в строительстве дорог в труднодоступных местах для добычи угля, железной руды, урана.</a:t>
            </a:r>
          </a:p>
          <a:p>
            <a:r>
              <a:rPr lang="ru-RU" dirty="0" smtClean="0">
                <a:effectLst/>
              </a:rPr>
              <a:t>Возвращение немецких военнопленных на родину Некоторые немцы, которым посчастливилось вернуться на родину, связали профессиональную деятельность с тем, чему научились в самые тяжёлые годы жизни. К примеру, история немецкого военнопленного </a:t>
            </a:r>
            <a:r>
              <a:rPr lang="ru-RU" dirty="0" err="1" smtClean="0">
                <a:effectLst/>
              </a:rPr>
              <a:t>Бернхарда</a:t>
            </a:r>
            <a:r>
              <a:rPr lang="ru-RU" dirty="0" smtClean="0">
                <a:effectLst/>
              </a:rPr>
              <a:t> </a:t>
            </a:r>
            <a:r>
              <a:rPr lang="ru-RU" dirty="0" err="1" smtClean="0">
                <a:effectLst/>
              </a:rPr>
              <a:t>Моершбахера</a:t>
            </a:r>
            <a:r>
              <a:rPr lang="ru-RU" dirty="0" smtClean="0">
                <a:effectLst/>
              </a:rPr>
              <a:t>, побывавшего в плену на Урале. По его рассказам, они занимались в основном строительством объектов социально-культурного назначения и жилых домов. Строительная направленность в плену сказалась и на его дальнейшей профессии. Уже на свободе, в Германии, он приобрёл специальность инженера-строителя, по которой работал долгие годы до выхода на пенсию.</a:t>
            </a:r>
          </a:p>
          <a:p>
            <a:r>
              <a:rPr lang="ru-RU" dirty="0" smtClean="0">
                <a:effectLst/>
              </a:rPr>
              <a:t>Ещё один военнопленный «</a:t>
            </a:r>
            <a:r>
              <a:rPr lang="ru-RU" dirty="0" err="1" smtClean="0">
                <a:effectLst/>
              </a:rPr>
              <a:t>Лювтфавве</a:t>
            </a:r>
            <a:r>
              <a:rPr lang="ru-RU" dirty="0" smtClean="0">
                <a:effectLst/>
              </a:rPr>
              <a:t>» (военно-воздушные силы Германии) — Герхард </a:t>
            </a:r>
            <a:r>
              <a:rPr lang="ru-RU" dirty="0" err="1" smtClean="0">
                <a:effectLst/>
              </a:rPr>
              <a:t>Шлипхаке</a:t>
            </a:r>
            <a:r>
              <a:rPr lang="ru-RU" dirty="0" smtClean="0">
                <a:effectLst/>
              </a:rPr>
              <a:t>. Он так же, как и </a:t>
            </a:r>
            <a:r>
              <a:rPr lang="ru-RU" dirty="0" err="1" smtClean="0">
                <a:effectLst/>
              </a:rPr>
              <a:t>Бернхард</a:t>
            </a:r>
            <a:r>
              <a:rPr lang="ru-RU" dirty="0" smtClean="0">
                <a:effectLst/>
              </a:rPr>
              <a:t> </a:t>
            </a:r>
            <a:r>
              <a:rPr lang="ru-RU" dirty="0" err="1" smtClean="0">
                <a:effectLst/>
              </a:rPr>
              <a:t>Моершбахер</a:t>
            </a:r>
            <a:r>
              <a:rPr lang="ru-RU" dirty="0" smtClean="0">
                <a:effectLst/>
              </a:rPr>
              <a:t>, отбывал заключение на Урале. При этом немец заявлял, что годы плена стали для него «школой жизни», а после этого он множество раз посещал Россию и сохранил дружеские отношения с многими русскими людьми.</a:t>
            </a:r>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16</a:t>
            </a:fld>
            <a:endParaRPr lang="ru-RU"/>
          </a:p>
        </p:txBody>
      </p:sp>
    </p:spTree>
    <p:extLst>
      <p:ext uri="{BB962C8B-B14F-4D97-AF65-F5344CB8AC3E}">
        <p14:creationId xmlns:p14="http://schemas.microsoft.com/office/powerpoint/2010/main" val="2530345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17</a:t>
            </a:fld>
            <a:endParaRPr lang="ru-RU"/>
          </a:p>
        </p:txBody>
      </p:sp>
    </p:spTree>
    <p:extLst>
      <p:ext uri="{BB962C8B-B14F-4D97-AF65-F5344CB8AC3E}">
        <p14:creationId xmlns:p14="http://schemas.microsoft.com/office/powerpoint/2010/main" val="35713534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в данном решении присутствовал свой далеко идущий расчет. Гитлер объявил войну Америке в порыве солидарности с Японией. Гитлер ждал, что если Германия объявила войну Америке, то Япония ... объявит войну Советскому Союзу.</a:t>
            </a:r>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18</a:t>
            </a:fld>
            <a:endParaRPr lang="ru-RU"/>
          </a:p>
        </p:txBody>
      </p:sp>
    </p:spTree>
    <p:extLst>
      <p:ext uri="{BB962C8B-B14F-4D97-AF65-F5344CB8AC3E}">
        <p14:creationId xmlns:p14="http://schemas.microsoft.com/office/powerpoint/2010/main" val="42514487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a:t>
            </a:r>
            <a:r>
              <a:rPr lang="ru-RU" baseline="0" smtClean="0"/>
              <a:t>Если ответ неправильный, у заливки рамки меняется цвет, тогда нужно нажать на второй ответ. Один </a:t>
            </a:r>
            <a:r>
              <a:rPr lang="ru-RU" baseline="0" dirty="0" smtClean="0"/>
              <a:t>из танков стреляет и  остается правильный ответ, при этом еще появляется дополнительный  текст.</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r>
              <a:rPr lang="ru-RU" sz="1200" kern="1200" dirty="0" smtClean="0">
                <a:solidFill>
                  <a:schemeClr val="tx1"/>
                </a:solidFill>
                <a:effectLst/>
                <a:latin typeface="+mn-lt"/>
                <a:ea typeface="+mn-ea"/>
                <a:cs typeface="+mn-cs"/>
              </a:rPr>
              <a:t>По воспоминаниям самого командира боевой группы полковника </a:t>
            </a:r>
            <a:r>
              <a:rPr lang="ru-RU" sz="1200" kern="1200" dirty="0" err="1" smtClean="0">
                <a:solidFill>
                  <a:schemeClr val="tx1"/>
                </a:solidFill>
                <a:effectLst/>
                <a:latin typeface="+mn-lt"/>
                <a:ea typeface="+mn-ea"/>
                <a:cs typeface="+mn-cs"/>
              </a:rPr>
              <a:t>Эрхарда</a:t>
            </a:r>
            <a:r>
              <a:rPr lang="ru-RU" sz="1200" kern="1200" dirty="0" smtClean="0">
                <a:solidFill>
                  <a:schemeClr val="tx1"/>
                </a:solidFill>
                <a:effectLst/>
                <a:latin typeface="+mn-lt"/>
                <a:ea typeface="+mn-ea"/>
                <a:cs typeface="+mn-cs"/>
              </a:rPr>
              <a:t> </a:t>
            </a:r>
            <a:r>
              <a:rPr lang="ru-RU" sz="1200" kern="1200" dirty="0" err="1" smtClean="0">
                <a:solidFill>
                  <a:schemeClr val="tx1"/>
                </a:solidFill>
                <a:effectLst/>
                <a:latin typeface="+mn-lt"/>
                <a:ea typeface="+mn-ea"/>
                <a:cs typeface="+mn-cs"/>
              </a:rPr>
              <a:t>Рауса</a:t>
            </a:r>
            <a:r>
              <a:rPr lang="ru-RU" sz="1200" kern="1200" dirty="0" smtClean="0">
                <a:solidFill>
                  <a:schemeClr val="tx1"/>
                </a:solidFill>
                <a:effectLst/>
                <a:latin typeface="+mn-lt"/>
                <a:ea typeface="+mn-ea"/>
                <a:cs typeface="+mn-cs"/>
              </a:rPr>
              <a:t>, в общей сложности танк, «заперший» дорогу, успел уничтожить 12 грузовиков прежде, чем движение здесь было полностью остановлено. </a:t>
            </a:r>
          </a:p>
          <a:p>
            <a:r>
              <a:rPr lang="ru-RU" sz="1200" kern="1200" dirty="0" smtClean="0">
                <a:solidFill>
                  <a:schemeClr val="tx1"/>
                </a:solidFill>
                <a:effectLst/>
                <a:latin typeface="+mn-lt"/>
                <a:ea typeface="+mn-ea"/>
                <a:cs typeface="+mn-cs"/>
              </a:rPr>
              <a:t>Объехать русского «монстра» было невозможно: по обеим сторонам дороги — абсолютно непроходимые для грузовиков места: лес, заросли кустарника, зыбкая заболоченная земля, в которой безнадежно вязли колеса.</a:t>
            </a:r>
          </a:p>
          <a:p>
            <a:r>
              <a:rPr lang="ru-RU" sz="1200" kern="1200" dirty="0" smtClean="0">
                <a:solidFill>
                  <a:schemeClr val="tx1"/>
                </a:solidFill>
                <a:effectLst/>
                <a:latin typeface="+mn-lt"/>
                <a:ea typeface="+mn-ea"/>
                <a:cs typeface="+mn-cs"/>
              </a:rPr>
              <a:t> </a:t>
            </a:r>
          </a:p>
          <a:p>
            <a:r>
              <a:rPr lang="ru-RU" sz="1200" kern="1200" dirty="0" smtClean="0">
                <a:solidFill>
                  <a:schemeClr val="tx1"/>
                </a:solidFill>
                <a:effectLst/>
                <a:latin typeface="+mn-lt"/>
                <a:ea typeface="+mn-ea"/>
                <a:cs typeface="+mn-cs"/>
              </a:rPr>
              <a:t>Время шло. С обеих сторон на большом расстоянии от КВ собирались очереди из машин. Войска группы «</a:t>
            </a:r>
            <a:r>
              <a:rPr lang="ru-RU" sz="1200" kern="1200" dirty="0" err="1" smtClean="0">
                <a:solidFill>
                  <a:schemeClr val="tx1"/>
                </a:solidFill>
                <a:effectLst/>
                <a:latin typeface="+mn-lt"/>
                <a:ea typeface="+mn-ea"/>
                <a:cs typeface="+mn-cs"/>
              </a:rPr>
              <a:t>Раус</a:t>
            </a:r>
            <a:r>
              <a:rPr lang="ru-RU" sz="1200" kern="1200" dirty="0" smtClean="0">
                <a:solidFill>
                  <a:schemeClr val="tx1"/>
                </a:solidFill>
                <a:effectLst/>
                <a:latin typeface="+mn-lt"/>
                <a:ea typeface="+mn-ea"/>
                <a:cs typeface="+mn-cs"/>
              </a:rPr>
              <a:t>» оказались отрезаны от основных сил 6-й дивизии, прекратился подвоз боеприпасов, питания, горючего, а из-за невозможности эвакуации в тыловые госпитали стали умирать тяжело раненные солдаты и офицеры. Между тем русский танк, устроивший немцам всю эту «заваруху», не собирался покидать своей выгодной позиции.</a:t>
            </a:r>
          </a:p>
          <a:p>
            <a:pPr marL="0" marR="0" indent="0" algn="l" defTabSz="914400" rtl="0" eaLnBrk="1" fontAlgn="auto" latinLnBrk="0" hangingPunct="1">
              <a:lnSpc>
                <a:spcPct val="100000"/>
              </a:lnSpc>
              <a:spcBef>
                <a:spcPts val="0"/>
              </a:spcBef>
              <a:spcAft>
                <a:spcPts val="0"/>
              </a:spcAft>
              <a:buClrTx/>
              <a:buSzTx/>
              <a:buFontTx/>
              <a:buNone/>
              <a:tabLst/>
              <a:defRPr/>
            </a:pPr>
            <a:r>
              <a:rPr lang="ru-RU" sz="1200" kern="1200" dirty="0" smtClean="0">
                <a:solidFill>
                  <a:schemeClr val="tx1"/>
                </a:solidFill>
                <a:effectLst/>
                <a:latin typeface="+mn-lt"/>
                <a:ea typeface="+mn-ea"/>
                <a:cs typeface="+mn-cs"/>
              </a:rPr>
              <a:t>Позже наш КВ расстрелял еще и две 20-мм немецкие зенитки, которые стояли в лесу для прикрытия.</a:t>
            </a:r>
          </a:p>
          <a:p>
            <a:endParaRPr lang="ru-RU" dirty="0" smtClean="0"/>
          </a:p>
          <a:p>
            <a:r>
              <a:rPr lang="ru-RU" dirty="0" smtClean="0"/>
              <a:t>Так закончился день. С наступлением темноты решено было взорвать КВ динамитом. Два заряда — один, 15-килограммовый, на гусеницу, другой, меньшей мощности, на ствол, — должны были обездвижить и обезоружить танк. Однако эта проведенная с большой удалью попытка закончилась безрезультатно. Гусеницы и ствол не были даже повреждены».</a:t>
            </a:r>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19</a:t>
            </a:fld>
            <a:endParaRPr lang="ru-RU"/>
          </a:p>
        </p:txBody>
      </p:sp>
    </p:spTree>
    <p:extLst>
      <p:ext uri="{BB962C8B-B14F-4D97-AF65-F5344CB8AC3E}">
        <p14:creationId xmlns:p14="http://schemas.microsoft.com/office/powerpoint/2010/main" val="2677792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Класс делится на 2 команды. </a:t>
            </a:r>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 </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Что Гитлер планировал сделать на территории побежденного СССР</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Гитлер был абсолютно уверен в своей победе над СССР. Он заблаговременно разработал план обустройства захваченной территории. Этот документ носил название «Директива №32». Главной проблемой Германии Гитлер полагал нехватку земель для обеспечения должного уровня процветания. Для решения этой задачи, утверждают некоторые историки, и была развязана Вторая мировая.</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    Что Гитлер планировал сделать на территории побежденного СССР</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Территориальные коррективы после захвата СССР</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На европейской части материка Гитлер собирался господствовать вместе с фашистской Италией. Россия и прилегающие к ней «окраины» (Прибалтика, Белоруссия, Кавказ и пр.) полностью принадлежали бы «Великой Германии».</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В документе от 1 марта 1941 года Гитлер четко расписал планы, касающиеся территории от Вислы до Уральских гор. Сначала ее нужно было полностью разграбить. Эта миссия называлась «планом Ольденбурга» и была поручена Герингу. Затем территорию СССР планировалось поделить на 4 инспектората: </a:t>
            </a:r>
            <a:r>
              <a:rPr lang="ru-RU" dirty="0" err="1" smtClean="0"/>
              <a:t>Голштинию</a:t>
            </a:r>
            <a:r>
              <a:rPr lang="ru-RU" dirty="0" smtClean="0"/>
              <a:t> (бывший Ленинград); Саксонию (бывшая Москва); Баден (в прошлом Киев); Вестфалию (переименованный Баку).</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По другим советским территориям у Гитлера было следующее мнение... Крым: «Крым должен быть очищен полностью от своего теперешнего населения и заселен исключительно немцами. К нему должна быть присоединена Северная Таврия, которая также войдет в состав </a:t>
            </a:r>
            <a:r>
              <a:rPr lang="ru-RU" dirty="0" err="1" smtClean="0"/>
              <a:t>Райха</a:t>
            </a:r>
            <a:r>
              <a:rPr lang="ru-RU" dirty="0" smtClean="0"/>
              <a:t>». Часть Украины: «Галиция, принадлежавшая бывшей Австрийской Империи, должна стать частью </a:t>
            </a:r>
            <a:r>
              <a:rPr lang="ru-RU" dirty="0" err="1" smtClean="0"/>
              <a:t>Райха</a:t>
            </a:r>
            <a:r>
              <a:rPr lang="ru-RU" dirty="0" smtClean="0"/>
              <a:t>». Прибалтика: «Все балтийские страны должны быть включены в состав </a:t>
            </a:r>
            <a:r>
              <a:rPr lang="ru-RU" dirty="0" err="1" smtClean="0"/>
              <a:t>Райха</a:t>
            </a:r>
            <a:r>
              <a:rPr lang="ru-RU" dirty="0" smtClean="0"/>
              <a:t>». Часть Поволжья: «Область Поволжья, заселенная немцами, также будет присоединена к </a:t>
            </a:r>
            <a:r>
              <a:rPr lang="ru-RU" dirty="0" err="1" smtClean="0"/>
              <a:t>Райху</a:t>
            </a:r>
            <a:r>
              <a:rPr lang="ru-RU" dirty="0" smtClean="0"/>
              <a:t>». Кольский полуостров: «Мы сохраним за собой Кольский полуостров ради рудников, которые там находятся».</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Экономическое и административное управление инспекторатами возлагалось на 12 бюро и 23 комендатуры. Все продуктовые запасы оккупированных территорий переходили под управление министра Баке. Гитлер предполагал кормить немецкую армию первые годы только продуктами, которые вырастили захваченные народы. Массовую гибель славян от голода глава Рейха воспринимал как должное.</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Управление западными территориями отводилось </a:t>
            </a:r>
            <a:r>
              <a:rPr lang="ru-RU" dirty="0" err="1" smtClean="0"/>
              <a:t>Гиммлеру</a:t>
            </a:r>
            <a:r>
              <a:rPr lang="ru-RU" dirty="0" smtClean="0"/>
              <a:t>, восточными – Альфреду Розенбергу, идеологу национал-социалистической партии Германии. К последнему сам Гитлер относился настороженно, считая его не вполне адекватным. Восток России должен был стать полем для его ненормальных экспериментов.</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Во главе крупных городов Гитлер собирался поставить самых ярых своих сторонников. В конечном итоге территория СССР должна была быть поделена на 7 отдельных государств, которые становились «феодальными придатками» Германии. Фюрер мечтал сделать их раем для немцев.</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Какая судьба была уготована местному населению</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Захваченные земли Гитлер намеревался заселить немцами. Это позволяло в разы увеличить немецкую нацию и сделать ее значительно сильнее. Фюрер заявлял, что он не «адвокат других народов». Армия фашистов должна была отвоевать место под солнцем только для процветания немцев.</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В будущих немецких колониях планировалось возвести элитные поселки и города со всеми удобствами. Коренное население Гитлер предполагал выселить на наименее плодородные земли – за Урал. На территории немецких колоний предполагалось оставить около 50 миллионов коренных жителей (русских, белорусов и пр.). Славянам в этом «немецком раю» была уготована роль «обслуживающего персонала». Они должны были работать на фабриках и фермах на благо Германии.</a:t>
            </a:r>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Экономика и культура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Гитлер предполагал держать местное население на самом низком уровне развития, чтобы они не бунтовали. Ассимилироваться с «истинными арийцами» порабощенные славяне не имели права. Немцы должны были жить от них отдельно. Их полагалось тщательно охранять от любых покушений со стороны аборигенов.</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Чтобы держать рабов в полном повиновении, им не следовало давать знаний. Ни один учитель не имел бы права прийти к русскому, украинцу или латышу и учить его грамоте. Чем примитивнее народ, чем ближе по уровню развития к стаду и тем легче им управлять. На это Гитлер и рассчитывал.</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Порабощенный народ получал бы только импортную продукцию и был бы от нее полностью зависим. Рабам не полагалось: учиться, служить в армии, лечиться, ходить в театры, развивать свою культуру и национальную самобытность. Гитлер решил оставить для развлечения рабов только музыку, потому что она вдохновляет на труд. У подчиненных народов следовало поощрять коррупцию. Она развращает, ослабляет нацию, и ее легче держать в повиновении.</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«Никогда в будущем, — заявил Гитлер, — не должно быть допущено образования военного могущества к западу от Урала, даже если бы нам пришлось бороться 100 лет, чтобы помешать этому. Все мои преемники должны знать, что положение Германии прочно лишь постольку, поскольку к западу от Урала нет иной военной державы. Наш железный принцип отныне навсегда будет заключаться в том, что никто другой, кроме немцев, не должен носить оружие. Это главное. Даже если мы найдем нужным призвать подчиненные народы к несению военной службы, — мы должны от этого воздержаться. Одни немцы смеют носить оружие и никто больше: ни славяне, ни чехи, ни казаки, ни украинцы».</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p:txBody>
      </p:sp>
      <p:sp>
        <p:nvSpPr>
          <p:cNvPr id="4" name="Номер слайда 3"/>
          <p:cNvSpPr>
            <a:spLocks noGrp="1"/>
          </p:cNvSpPr>
          <p:nvPr>
            <p:ph type="sldNum" sz="quarter" idx="10"/>
          </p:nvPr>
        </p:nvSpPr>
        <p:spPr/>
        <p:txBody>
          <a:bodyPr/>
          <a:lstStyle/>
          <a:p>
            <a:fld id="{26E5F51F-6401-4F6E-96E6-1116EF5D05EF}" type="slidenum">
              <a:rPr lang="ru-RU" smtClean="0"/>
              <a:t>2</a:t>
            </a:fld>
            <a:endParaRPr lang="ru-RU"/>
          </a:p>
        </p:txBody>
      </p:sp>
    </p:spTree>
    <p:extLst>
      <p:ext uri="{BB962C8B-B14F-4D97-AF65-F5344CB8AC3E}">
        <p14:creationId xmlns:p14="http://schemas.microsoft.com/office/powerpoint/2010/main" val="42342463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r>
              <a:rPr lang="ru-RU" dirty="0" smtClean="0"/>
              <a:t>77 лет назад, 22 июня 1941 года, началась война, целью которой со стороны фашистской Германии и её союзников были ликвидация СССР и порабощение, уничтожение народов, проживавших на его территории</a:t>
            </a:r>
          </a:p>
          <a:p>
            <a:endParaRPr lang="ru-RU" dirty="0" smtClean="0"/>
          </a:p>
          <a:p>
            <a:r>
              <a:rPr lang="ru-RU" dirty="0" smtClean="0"/>
              <a:t>На фото: Немецкие солдаты занимают белорусскую деревню. Лето 1941 г.</a:t>
            </a:r>
          </a:p>
          <a:p>
            <a:endParaRPr lang="ru-RU" dirty="0" smtClean="0"/>
          </a:p>
          <a:p>
            <a:r>
              <a:rPr lang="ru-RU" dirty="0" smtClean="0"/>
              <a:t>В первые дни</a:t>
            </a:r>
          </a:p>
          <a:p>
            <a:endParaRPr lang="ru-RU" dirty="0" smtClean="0"/>
          </a:p>
          <a:p>
            <a:r>
              <a:rPr lang="ru-RU" dirty="0" smtClean="0"/>
              <a:t>Всего 30 минут выделялось командованием вермахта для подавления сопротивления пограничников. Однако более 10 суток сражалась</a:t>
            </a:r>
          </a:p>
          <a:p>
            <a:endParaRPr lang="ru-RU" dirty="0" smtClean="0"/>
          </a:p>
          <a:p>
            <a:r>
              <a:rPr lang="ru-RU" dirty="0" smtClean="0"/>
              <a:t>13-я застава под командованием А. Лопатина и более месяца — Брестская крепость.</a:t>
            </a:r>
          </a:p>
          <a:p>
            <a:endParaRPr lang="ru-RU" dirty="0" smtClean="0"/>
          </a:p>
          <a:p>
            <a:r>
              <a:rPr lang="ru-RU" dirty="0" smtClean="0"/>
              <a:t>В 4 часа 25 минут 22 июня 1941 года лётчик старший лейтенант И. Иванов совершил воздушный таран. Это был первый в ходе войны подвиг, отмеченный званием Героя Советского Союза.</a:t>
            </a:r>
          </a:p>
          <a:p>
            <a:endParaRPr lang="ru-RU" dirty="0" smtClean="0"/>
          </a:p>
          <a:p>
            <a:r>
              <a:rPr lang="ru-RU" dirty="0" smtClean="0"/>
              <a:t>Первый контрудар пограничники и части Красной Армии нанесли уже 23 июня. Они освободили город Перемышль, а две группы пограничников ворвались в </a:t>
            </a:r>
            <a:r>
              <a:rPr lang="ru-RU" dirty="0" err="1" smtClean="0"/>
              <a:t>Засанье</a:t>
            </a:r>
            <a:r>
              <a:rPr lang="ru-RU" dirty="0" smtClean="0"/>
              <a:t> (территория Польши, оккупированная Германией), где разгромили штаб немецкой дивизии и гестапо, освободили при этом много заключённых.</a:t>
            </a:r>
          </a:p>
          <a:p>
            <a:endParaRPr lang="ru-RU" dirty="0" smtClean="0"/>
          </a:p>
          <a:p>
            <a:r>
              <a:rPr lang="ru-RU" dirty="0" smtClean="0"/>
              <a:t>В ходе тяжёлых боёв с танками и штурмовыми орудиями противника наводчик 76-мм орудия 636-го противотанкового артполка Александр Серов в течение 23 и 24 июня 1941 года уничтожил 18 танков и штурмовых орудий фашистов. Родные получили две похоронки, но отважный воин остался жив. Недавно ветеран был удостоен звания Героя России…</a:t>
            </a:r>
          </a:p>
          <a:p>
            <a:endParaRPr lang="ru-RU" dirty="0" smtClean="0"/>
          </a:p>
          <a:p>
            <a:r>
              <a:rPr lang="ru-RU" dirty="0" smtClean="0"/>
              <a:t>МНОГО ДЕСЯТИЛЕТИЙ прошло после окончания Второй мировой и Великой Отечественной войн, однако попытки исказить правду об этих войнах не прекратились до сих пор. Более того, в последнее время, особенно с развязыванием против России так называемой гибридной войны, они носят всё более лживый, ожесточённо-клеветнический, антисоветский и русофобский характер.</a:t>
            </a:r>
          </a:p>
          <a:p>
            <a:endParaRPr lang="ru-RU" dirty="0" smtClean="0"/>
          </a:p>
          <a:p>
            <a:r>
              <a:rPr lang="ru-RU" dirty="0" smtClean="0"/>
              <a:t>Что же удалось и что не удалось сделать советскому военно-политическому руководству при подготовке к отражению фашистской агрессии, в чём причины неудач Красной Армии в начальный и первый периоды войны?</a:t>
            </a:r>
          </a:p>
          <a:p>
            <a:endParaRPr lang="ru-RU" dirty="0" smtClean="0"/>
          </a:p>
          <a:p>
            <a:r>
              <a:rPr lang="ru-RU" dirty="0" smtClean="0"/>
              <a:t>Начнём с того, что у руководства Советского Союза во главе с И.В. Сталиным не было никаких сомнений в том, что война неизбежна и что к ней необходимо серьёзно готовиться.</a:t>
            </a:r>
          </a:p>
          <a:p>
            <a:endParaRPr lang="ru-RU" dirty="0" smtClean="0"/>
          </a:p>
          <a:p>
            <a:r>
              <a:rPr lang="ru-RU" dirty="0" smtClean="0"/>
              <a:t>И Советский Союз готовился к отражению нападения империалистических агрессоров, делая всё возможное и невозможное во всех сферах жизнедеятельности государства. Многое сделать удалось.</a:t>
            </a:r>
          </a:p>
          <a:p>
            <a:endParaRPr lang="ru-RU" dirty="0" smtClean="0"/>
          </a:p>
          <a:p>
            <a:r>
              <a:rPr lang="ru-RU" dirty="0" smtClean="0"/>
              <a:t>Во внешнеполитической составляющей этой подготовки руководству СССР удалось главное — не допустить войны против Советского Союза на два фронта, на Западе и на Востоке. Второе: не допустить обвинения нашей страны в развязывании войны, что немедленно сплотило бы против нас весь западный мир. И третье: обеспечить наличие с началом войны союзников в лице империалистических стран, которые незадолго до этого сами готовились к нападению на СССР, я имею в виду Англию и Францию.</a:t>
            </a:r>
          </a:p>
          <a:p>
            <a:endParaRPr lang="ru-RU" dirty="0" smtClean="0"/>
          </a:p>
          <a:p>
            <a:r>
              <a:rPr lang="ru-RU" dirty="0" smtClean="0"/>
              <a:t>Политико-дипломатические усилия руководства Советского Союза перед войной можно назвать безупречными по своим результатам. Советскому руководству удалось решить задачи, выполнение которых казалось невозможным.</a:t>
            </a:r>
          </a:p>
          <a:p>
            <a:endParaRPr lang="ru-RU" dirty="0" smtClean="0"/>
          </a:p>
          <a:p>
            <a:r>
              <a:rPr lang="ru-RU" dirty="0" smtClean="0"/>
              <a:t>С учётом надвигающейся войны свою военную составляющую имели и главные задачи построения социализма в СССР: индустриализация, коллективизация сельского хозяйства и культурная революция.</a:t>
            </a:r>
          </a:p>
          <a:p>
            <a:endParaRPr lang="ru-RU" dirty="0" smtClean="0"/>
          </a:p>
          <a:p>
            <a:r>
              <a:rPr lang="ru-RU" dirty="0" smtClean="0"/>
              <a:t>Собственно, военная подготовка СССР к отражению агрессии со стороны фашистской Германии и её союзников занимала особое место в деятельности руководства СССР. Основные усилия при этом направлялись на увеличение численности Вооружённых Сил, оснащение их всем необходимым для ведения боевых действий, повышение боеготовности и боеспособности соединений и частей Красной Армии и сил Красного Флота.</a:t>
            </a:r>
          </a:p>
          <a:p>
            <a:endParaRPr lang="ru-RU" dirty="0" smtClean="0"/>
          </a:p>
          <a:p>
            <a:r>
              <a:rPr lang="ru-RU" dirty="0" smtClean="0"/>
              <a:t>Достаточно сказать, что только в период с 1 сентября 1939 года (начало Второй мировой войны) до 22 июня 1941 года (начало Великой Отечественной войны) в Вооружённых Силах СССР было вновь сформировано 125 (сто двадцать пять!) стрелковых дивизий, 29 механизированных корпусов, 25 управлений авиационных дивизий. Катастрофически не хватало командных кадров. Для их подготовки было развёрнуто 77 военных училищ и академий. Всех ранее уволенных в запас по различным причинам командиров и политработников вновь вернули в ряды Вооружённых Сил.</a:t>
            </a:r>
          </a:p>
          <a:p>
            <a:endParaRPr lang="ru-RU" dirty="0" smtClean="0"/>
          </a:p>
          <a:p>
            <a:r>
              <a:rPr lang="ru-RU" dirty="0" smtClean="0"/>
              <a:t>Это ложь, что к нехватке командных кадров перед войной привели массовые политические репрессии в 1937—1938 годах. За все предвоенные годы по политическим мотивам в Вооружённых Силах СССР были осуждены 2218 человек из числа командиров и политработников армии и флота, что составляет 0,5 процента от числа командно-политического состава Вооружённых Сил СССР на 22 июня 1941 года.</a:t>
            </a:r>
          </a:p>
          <a:p>
            <a:endParaRPr lang="ru-RU" dirty="0" smtClean="0"/>
          </a:p>
          <a:p>
            <a:r>
              <a:rPr lang="ru-RU" dirty="0" smtClean="0"/>
              <a:t>В октябре 1939-го была утверждена кадровая система прохождения службы в армии и на флоте, в полном объёме восстановлена всеобщая воинская обязанность.</a:t>
            </a:r>
          </a:p>
          <a:p>
            <a:endParaRPr lang="ru-RU" dirty="0" smtClean="0"/>
          </a:p>
          <a:p>
            <a:r>
              <a:rPr lang="ru-RU" dirty="0" smtClean="0"/>
              <a:t>Казалось бы, руководством Советского Союза было сделано всё возможное и невозможное, чтобы отразить агрессию фашистской Германии и её союзников и отстоять свободу и независимость первого в мире социалистического государства.</a:t>
            </a:r>
          </a:p>
          <a:p>
            <a:endParaRPr lang="ru-RU" dirty="0" smtClean="0"/>
          </a:p>
          <a:p>
            <a:r>
              <a:rPr lang="ru-RU" dirty="0" smtClean="0"/>
              <a:t>Однако в начале войны Красная Армия понесла огромные потери и вынуждена была отступать в глубь страны до Москвы и Сталинграда, оставляя врагу важнейшие районы с населением в десятки миллионов человек. Почему? Могло быть иначе?</a:t>
            </a:r>
          </a:p>
          <a:p>
            <a:endParaRPr lang="ru-RU" dirty="0" smtClean="0"/>
          </a:p>
          <a:p>
            <a:r>
              <a:rPr lang="ru-RU" dirty="0" smtClean="0"/>
              <a:t>Готовясь к войне с СССР, Германия создала огромный военно-экономический потенциал, используя собственные и оккупированных стран практически всей Европы экономические и людские ресурсы.</a:t>
            </a:r>
          </a:p>
          <a:p>
            <a:endParaRPr lang="ru-RU" dirty="0" smtClean="0"/>
          </a:p>
          <a:p>
            <a:r>
              <a:rPr lang="ru-RU" dirty="0" smtClean="0"/>
              <a:t>Общая численность армии Германии к 1941 году составляла 8,5 миллиона человек. Их мобилизационное и стратегическое развёртывание было завершено. Они имели двухлетний опыт ведения современной войны в Европе. Промышленность и другие отрасли хозяйства Германии были развёрнуты и работали по планам военного времени.</a:t>
            </a:r>
          </a:p>
          <a:p>
            <a:endParaRPr lang="ru-RU" dirty="0" smtClean="0"/>
          </a:p>
          <a:p>
            <a:r>
              <a:rPr lang="ru-RU" dirty="0" smtClean="0"/>
              <a:t>В составе сухопутных войск Германии насчитывалось 214 дивизий и 7 бригад (217,5 расчётных дивизий), ещё 77 расчётных дивизий было в составе вооружённых сил союзников Германии — Италии, Румынии, Венгрии и Финляндии. Всего 294,5 расчётных дивизий.</a:t>
            </a:r>
          </a:p>
          <a:p>
            <a:endParaRPr lang="ru-RU" dirty="0" smtClean="0"/>
          </a:p>
          <a:p>
            <a:r>
              <a:rPr lang="ru-RU" dirty="0" smtClean="0"/>
              <a:t>Стратегический план ведения войны против СССР — «Барбаросса» предусматривал разгром основных группировок Советских Вооружённых Сил в западных районах СССР, стремительное продвижение в глубь страны и выход на линию Архангельск — Астрахань в течение одной летней кампании.</a:t>
            </a:r>
          </a:p>
          <a:p>
            <a:endParaRPr lang="ru-RU" dirty="0" smtClean="0"/>
          </a:p>
          <a:p>
            <a:r>
              <a:rPr lang="ru-RU" dirty="0" smtClean="0"/>
              <a:t>Для нападения на СССР было выделено 190 дивизий. Группировка противника насчитывала 5,5 миллиона человек (4300 танков, 47,2 тысячи орудий и миномётов, 4980 боевых самолётов).</a:t>
            </a:r>
          </a:p>
          <a:p>
            <a:endParaRPr lang="ru-RU" dirty="0" smtClean="0"/>
          </a:p>
          <a:p>
            <a:r>
              <a:rPr lang="ru-RU" dirty="0" smtClean="0"/>
              <a:t>Все эти силы были сведены в три группы армий — «Юг», «Центр» и «Север». В резерве главного командования сухопутных войск находилось 24 дивизии.</a:t>
            </a:r>
          </a:p>
          <a:p>
            <a:endParaRPr lang="ru-RU" dirty="0" smtClean="0"/>
          </a:p>
          <a:p>
            <a:r>
              <a:rPr lang="ru-RU" dirty="0" smtClean="0"/>
              <a:t>Численность Вооружённых Сил СССР к июню 1941 года составляла 4,8 миллиона человек. В составе Сухопутных войск имелось 303 дивизии и 22 бригады (314 расчётных дивизий). Однако штатная численность советских дивизий значительно уступала штатной численности немецких: 8—9 тысяч человек против 14—16 тысяч человек, а боевой потенциал немецкой пехотной дивизии превышал боевой потенциал советской стрелковой дивизии в июне 1941 года в 2,48 раза.</a:t>
            </a:r>
          </a:p>
          <a:p>
            <a:endParaRPr lang="ru-RU" dirty="0" smtClean="0"/>
          </a:p>
          <a:p>
            <a:r>
              <a:rPr lang="ru-RU" dirty="0" smtClean="0"/>
              <a:t>В составе западных военных округов (Ленинградского, Прибалтийского особого, Западного особого, Киевского особого и Одесского) имелось 166 дивизий и 9 бригад (170,5 расчётных дивизий), насчитывающих 2,9 миллиона человек, 32,9 тысячи орудий и миномётов, 14,2 тысячи танков и 9,2 тысячи самолётов. Численность танков и самолётов в наших Вооружённых Силах перед войной вызывает особое злорадство у некоторых «историков». Однако на самом деле большую часть этих танков и самолётов составляли устаревшие образцы (для танков БТ-2 и БТ-5), 5—6 лет назад снятые с производства, необеспеченные ремонтным фондом, необходимым ресурсом для применения в войне.</a:t>
            </a:r>
          </a:p>
          <a:p>
            <a:endParaRPr lang="ru-RU" dirty="0" smtClean="0"/>
          </a:p>
          <a:p>
            <a:r>
              <a:rPr lang="ru-RU" dirty="0" smtClean="0"/>
              <a:t>Эти танки были произведены нашей промышленностью по инициативе М.Н. Тухачевского, который с 1931 года занимал пост заместителя народного комиссара по военным и морским делам и председателя Революционного Военного Совета и теоретически обосновал применение этих «</a:t>
            </a:r>
            <a:r>
              <a:rPr lang="ru-RU" dirty="0" err="1" smtClean="0"/>
              <a:t>легкобронных</a:t>
            </a:r>
            <a:r>
              <a:rPr lang="ru-RU" dirty="0" smtClean="0"/>
              <a:t> скакунов» в составе танковых корпусов, одновременно принижая роль артиллерии как отжившего, по его мнению, рода войск. Ошибочность этих взглядов показали вооружённые конфликты на Хасане и Халхин-Голе, но к началу войны эти танки и устаревшие самолёты всё ещё имелись в войсках в соответствии с «Наставлением по учёту и отчётности в Красной Армии».</a:t>
            </a:r>
          </a:p>
          <a:p>
            <a:endParaRPr lang="ru-RU" dirty="0" smtClean="0"/>
          </a:p>
          <a:p>
            <a:r>
              <a:rPr lang="ru-RU" dirty="0" smtClean="0"/>
              <a:t>К тому же к началу войны только 17 дивизий первого оперативного эшелона западных военных округов к 4.00 22 июня заняли свои полосы обороны (в основном в полосе Киевского особого военного округа), остальные находились в районах сосредоточения на марше.</a:t>
            </a:r>
          </a:p>
          <a:p>
            <a:endParaRPr lang="ru-RU" dirty="0" smtClean="0"/>
          </a:p>
          <a:p>
            <a:r>
              <a:rPr lang="ru-RU" dirty="0" smtClean="0"/>
              <a:t>В связи с этим многие историки обвиняют И.В. Сталина в том, что директива на приведение войск в полную боевую готовность была отправлена слишком поздно (в 18.00 21 июня): «Ведь наша разведка докладывала точную дату начала войны».</a:t>
            </a:r>
          </a:p>
          <a:p>
            <a:endParaRPr lang="ru-RU" dirty="0" smtClean="0"/>
          </a:p>
          <a:p>
            <a:r>
              <a:rPr lang="ru-RU" dirty="0" smtClean="0"/>
              <a:t>Вначале о точной дате. По плану «Барбаросса» война должна была начаться 15 мая 1941 года. Затем начало войны было перенесено на 1 июня, потом на 15 июня и, наконец, на 22 июня. Соответственно эти даты и сообщала наша разведка руководству страны.</a:t>
            </a:r>
          </a:p>
          <a:p>
            <a:endParaRPr lang="ru-RU" dirty="0" smtClean="0"/>
          </a:p>
          <a:p>
            <a:r>
              <a:rPr lang="ru-RU" dirty="0" smtClean="0"/>
              <a:t>Теперь о том, почему нельзя было привести войска в полную боевую готовность заранее. Объявление мобилизации и приведение войск в полную боевую готовность, а тем более выдвижение войск из глубины страны к государственной границе до начала войны немедленно предоставили бы возможность всему западному миру объявить Советский Союз агрессором со всеми вытекающими отсюда последствиями.</a:t>
            </a:r>
          </a:p>
          <a:p>
            <a:endParaRPr lang="ru-RU" dirty="0" smtClean="0"/>
          </a:p>
          <a:p>
            <a:r>
              <a:rPr lang="ru-RU" dirty="0" smtClean="0"/>
              <a:t>В этой сложнейшей военно-политической обстановке советскому руководству нельзя было дать ни малейшего повода для обвинения СССР в развязывании войны. Это хорошо понимал И.В. Сталин. 14 июня во всех центральных газетах было опубликовано Заявление ТАСС о том, что СССР неукоснительно соблюдает все условия договора о ненападении с Германией.</a:t>
            </a:r>
          </a:p>
          <a:p>
            <a:endParaRPr lang="ru-RU" dirty="0" smtClean="0"/>
          </a:p>
          <a:p>
            <a:r>
              <a:rPr lang="ru-RU" dirty="0" smtClean="0"/>
              <a:t>Некоторые историки утверждают, что в начальный период войны было много предательства среди командиров и командующих разного уровня. Это не соответствует действительности. Заговор, во главе которого стоял М.Н. Тухачевский, был раскрыт, его участники осуждены и сурово наказаны. А наш командный состав, как и Красная Армия в целом, был частью советского народа, воспитанного Коммунистической партией в духе беззаветной преданности своей Советской Родине.</a:t>
            </a:r>
          </a:p>
          <a:p>
            <a:endParaRPr lang="ru-RU" dirty="0" smtClean="0"/>
          </a:p>
          <a:p>
            <a:r>
              <a:rPr lang="ru-RU" dirty="0" smtClean="0"/>
              <a:t>Понимал ли И.В. Сталин, какой огромной силы удар обрушился на Советский Союз 22 июня 1941 года и какие задачи необходимо было решить в первую очередь? Думаю, что понимал как никто другой.</a:t>
            </a:r>
          </a:p>
          <a:p>
            <a:endParaRPr lang="ru-RU" dirty="0" smtClean="0"/>
          </a:p>
          <a:p>
            <a:r>
              <a:rPr lang="ru-RU" dirty="0" smtClean="0"/>
              <a:t>Уже 24 июня был создан Совет по эвакуации (председатель Н.М. </a:t>
            </a:r>
            <a:r>
              <a:rPr lang="ru-RU" dirty="0" err="1" smtClean="0"/>
              <a:t>Шверник</a:t>
            </a:r>
            <a:r>
              <a:rPr lang="ru-RU" dirty="0" smtClean="0"/>
              <a:t>, заместитель А.Н. Косыгин), который был наделён огромными полномочиями и который немедленно приступил к работе. То есть решение по эвакуации оборонно-промышленных предприятий на восток страны было принято не позднее 23 июня. И.В. Сталин предвидел такую ситуацию. Уже в 1938 году он принимает решение о строительстве заводов-дублёров на востоке страны для тех предприятий оборонно-промышленного комплекса, которые были построены в западно-европейской части СССР в ходе индустриализации. Именно в этих ещё недостроенных корпусах, но уже имеющих фундаменты, на которые можно было установить тяжёлые станки и оборудование машиностроительных заводов, подведение промышленных коммуникаций, и были размещены предприятия из западных областей страны.</a:t>
            </a:r>
          </a:p>
          <a:p>
            <a:endParaRPr lang="ru-RU" dirty="0" smtClean="0"/>
          </a:p>
          <a:p>
            <a:r>
              <a:rPr lang="ru-RU" dirty="0" smtClean="0"/>
              <a:t>Оборонно-промышленные предприятия и обслуживающий их персонал были эвакуированы из 7 республик и 60 областей страны в кратчайшие сроки. Всего 1523 крупных завода и более 10 миллионов рабочих, инженеров и членов их семей. И уже через считанные недели они приступили к выпуску военной продукции.</a:t>
            </a:r>
          </a:p>
          <a:p>
            <a:endParaRPr lang="ru-RU" dirty="0" smtClean="0"/>
          </a:p>
          <a:p>
            <a:r>
              <a:rPr lang="ru-RU" dirty="0" smtClean="0"/>
              <a:t>Иосиф Виссарионович Сталин ценой огромных потерь армии, которая сдерживала превосходящие силы противника, сберёг военно-промышленный потенциал страны, без сохранения которого победа в войне была бы невозможна, и в конечном итоге одержал безоговорочную Победу над фашистской Германией и её союзниками.</a:t>
            </a:r>
          </a:p>
          <a:p>
            <a:endParaRPr lang="ru-RU" dirty="0" smtClean="0"/>
          </a:p>
          <a:p>
            <a:r>
              <a:rPr lang="ru-RU" dirty="0" smtClean="0"/>
              <a:t>Советские Вооружённые Силы с честью справились со своими задачами и не только обеспечили эвакуацию предприятий военно-промышленного комплекса страны, но и нанесли противнику огромные потери, по немецким источникам — до 60%. Даже находясь в окружении, соединения и части Красной Армии сражались до последнего патрона, приковывая к себе все стратегические и оперативные резервы противника.</a:t>
            </a:r>
          </a:p>
          <a:p>
            <a:endParaRPr lang="ru-RU" dirty="0" smtClean="0"/>
          </a:p>
          <a:p>
            <a:r>
              <a:rPr lang="ru-RU" dirty="0" smtClean="0"/>
              <a:t>В 1941 году немцы не достигли ни одной из целей войны, заложенных в плане «Барбаросса», более того, в декабре 1941 года «непобедимый» вермахт потерпел первое крупное поражение под Москвой, которое развеяло миф о его непобедимости. К концу 1941 года на полную мощность заработала и наша военная промышленность.</a:t>
            </a:r>
          </a:p>
          <a:p>
            <a:endParaRPr lang="ru-RU" dirty="0" smtClean="0"/>
          </a:p>
          <a:p>
            <a:r>
              <a:rPr lang="ru-RU" dirty="0" smtClean="0"/>
              <a:t>Фундамент будущей Победы был заложен именно тогда, в 1941 году.</a:t>
            </a:r>
          </a:p>
          <a:p>
            <a:endParaRPr lang="ru-RU" dirty="0" smtClean="0"/>
          </a:p>
          <a:p>
            <a:r>
              <a:rPr lang="ru-RU" dirty="0" smtClean="0"/>
              <a:t>В.И. Соболев</a:t>
            </a:r>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3</a:t>
            </a:fld>
            <a:endParaRPr lang="ru-RU"/>
          </a:p>
        </p:txBody>
      </p:sp>
    </p:spTree>
    <p:extLst>
      <p:ext uri="{BB962C8B-B14F-4D97-AF65-F5344CB8AC3E}">
        <p14:creationId xmlns:p14="http://schemas.microsoft.com/office/powerpoint/2010/main" val="24780628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4</a:t>
            </a:fld>
            <a:endParaRPr lang="ru-RU"/>
          </a:p>
        </p:txBody>
      </p:sp>
    </p:spTree>
    <p:extLst>
      <p:ext uri="{BB962C8B-B14F-4D97-AF65-F5344CB8AC3E}">
        <p14:creationId xmlns:p14="http://schemas.microsoft.com/office/powerpoint/2010/main" val="39546743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5</a:t>
            </a:fld>
            <a:endParaRPr lang="ru-RU"/>
          </a:p>
        </p:txBody>
      </p:sp>
    </p:spTree>
    <p:extLst>
      <p:ext uri="{BB962C8B-B14F-4D97-AF65-F5344CB8AC3E}">
        <p14:creationId xmlns:p14="http://schemas.microsoft.com/office/powerpoint/2010/main" val="1920738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6</a:t>
            </a:fld>
            <a:endParaRPr lang="ru-RU"/>
          </a:p>
        </p:txBody>
      </p:sp>
    </p:spTree>
    <p:extLst>
      <p:ext uri="{BB962C8B-B14F-4D97-AF65-F5344CB8AC3E}">
        <p14:creationId xmlns:p14="http://schemas.microsoft.com/office/powerpoint/2010/main" val="27489769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7</a:t>
            </a:fld>
            <a:endParaRPr lang="ru-RU"/>
          </a:p>
        </p:txBody>
      </p:sp>
    </p:spTree>
    <p:extLst>
      <p:ext uri="{BB962C8B-B14F-4D97-AF65-F5344CB8AC3E}">
        <p14:creationId xmlns:p14="http://schemas.microsoft.com/office/powerpoint/2010/main" val="4653664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a:p>
            <a:endParaRPr lang="ru-RU" dirty="0"/>
          </a:p>
        </p:txBody>
      </p:sp>
      <p:sp>
        <p:nvSpPr>
          <p:cNvPr id="4" name="Номер слайда 3"/>
          <p:cNvSpPr>
            <a:spLocks noGrp="1"/>
          </p:cNvSpPr>
          <p:nvPr>
            <p:ph type="sldNum" sz="quarter" idx="10"/>
          </p:nvPr>
        </p:nvSpPr>
        <p:spPr/>
        <p:txBody>
          <a:bodyPr/>
          <a:lstStyle/>
          <a:p>
            <a:fld id="{26E5F51F-6401-4F6E-96E6-1116EF5D05EF}" type="slidenum">
              <a:rPr lang="ru-RU" smtClean="0"/>
              <a:t>8</a:t>
            </a:fld>
            <a:endParaRPr lang="ru-RU"/>
          </a:p>
        </p:txBody>
      </p:sp>
    </p:spTree>
    <p:extLst>
      <p:ext uri="{BB962C8B-B14F-4D97-AF65-F5344CB8AC3E}">
        <p14:creationId xmlns:p14="http://schemas.microsoft.com/office/powerpoint/2010/main" val="89051822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i="1" dirty="0" smtClean="0">
                <a:solidFill>
                  <a:srgbClr val="C00000"/>
                </a:solidFill>
              </a:rPr>
              <a:t>Переход на следующий слайд – щелчок стрелками ВПРАВО или ВНИЗ на клавиатуре. Щелчок</a:t>
            </a:r>
            <a:r>
              <a:rPr lang="ru-RU" b="1" i="1" baseline="0" dirty="0" smtClean="0">
                <a:solidFill>
                  <a:srgbClr val="C00000"/>
                </a:solidFill>
              </a:rPr>
              <a:t> левой кнопкой отключен. </a:t>
            </a: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b="1" i="1" baseline="0" dirty="0" smtClean="0">
                <a:solidFill>
                  <a:srgbClr val="C00000"/>
                </a:solidFill>
              </a:rPr>
              <a:t>Детям нужно  выбрать вариант ПРАВДА или НЕПРАВДА.</a:t>
            </a:r>
          </a:p>
          <a:p>
            <a:pPr marL="0" marR="0" indent="0" algn="l" defTabSz="914400" rtl="0" eaLnBrk="1" fontAlgn="auto" latinLnBrk="0" hangingPunct="1">
              <a:lnSpc>
                <a:spcPct val="100000"/>
              </a:lnSpc>
              <a:spcBef>
                <a:spcPts val="0"/>
              </a:spcBef>
              <a:spcAft>
                <a:spcPts val="0"/>
              </a:spcAft>
              <a:buClrTx/>
              <a:buSzTx/>
              <a:buFontTx/>
              <a:buNone/>
              <a:tabLst/>
              <a:defRPr/>
            </a:pPr>
            <a:endParaRPr lang="ru-RU"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Для проверки</a:t>
            </a:r>
            <a:r>
              <a:rPr lang="ru-RU" baseline="0" dirty="0" smtClean="0"/>
              <a:t> нажимаем на рамку со словами «ПРАВДА» или «НЕПРАВДА». Если ответ неправильный, у заливки рамки меняется цвет, тогда нужно нажать на второй ответ. Один из танков стреляет и  остается правильный ответ, при этом еще появляется дополнительный  текст.</a:t>
            </a:r>
            <a:endParaRPr lang="ru-RU" dirty="0" smtClean="0"/>
          </a:p>
        </p:txBody>
      </p:sp>
      <p:sp>
        <p:nvSpPr>
          <p:cNvPr id="4" name="Номер слайда 3"/>
          <p:cNvSpPr>
            <a:spLocks noGrp="1"/>
          </p:cNvSpPr>
          <p:nvPr>
            <p:ph type="sldNum" sz="quarter" idx="10"/>
          </p:nvPr>
        </p:nvSpPr>
        <p:spPr/>
        <p:txBody>
          <a:bodyPr/>
          <a:lstStyle/>
          <a:p>
            <a:fld id="{26E5F51F-6401-4F6E-96E6-1116EF5D05EF}" type="slidenum">
              <a:rPr lang="ru-RU" smtClean="0"/>
              <a:t>9</a:t>
            </a:fld>
            <a:endParaRPr lang="ru-RU"/>
          </a:p>
        </p:txBody>
      </p:sp>
    </p:spTree>
    <p:extLst>
      <p:ext uri="{BB962C8B-B14F-4D97-AF65-F5344CB8AC3E}">
        <p14:creationId xmlns:p14="http://schemas.microsoft.com/office/powerpoint/2010/main" val="21088308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AC8B3EBE-FF36-468B-A423-A1F3CCCFC635}" type="datetime1">
              <a:rPr lang="ru-RU" smtClean="0">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5330001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C0CF31F-DB7C-434F-AFC2-103C302893E8}" type="datetime1">
              <a:rPr lang="ru-RU" smtClean="0">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2678328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637B77E-B472-4430-8796-E2D821E238EE}" type="datetime1">
              <a:rPr lang="ru-RU" smtClean="0">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0283440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545194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a:xfrm>
            <a:off x="457200" y="1600200"/>
            <a:ext cx="8229600" cy="4525963"/>
          </a:xfrm>
          <a:prstGeom prst="rect">
            <a:avLst/>
          </a:prstGeo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9177632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91916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30834547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8" name="Нижний колонтитул 7"/>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191301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4" name="Нижний колонтитул 3"/>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905597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3" name="Нижний колонтитул 2"/>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44877484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280194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C7B73161-99E8-467D-9960-8C30BD9A1712}" type="datetime1">
              <a:rPr lang="ru-RU" smtClean="0">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5326349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6" name="Нижний колонтитул 5"/>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97004779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1600200"/>
            <a:ext cx="8229600" cy="4525963"/>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4454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a:prstGeom prst="rect">
            <a:avLst/>
          </a:prstGeo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a:xfrm>
            <a:off x="457200" y="6356350"/>
            <a:ext cx="2133600" cy="365125"/>
          </a:xfrm>
          <a:prstGeom prst="rect">
            <a:avLst/>
          </a:prstGeom>
        </p:spPr>
        <p:txBody>
          <a:bodyPr/>
          <a:lstStyle/>
          <a:p>
            <a:fld id="{78DF9B32-84CD-4AFC-926A-F0A0DDD21545}" type="datetimeFigureOut">
              <a:rPr lang="ru-RU">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a:xfrm>
            <a:off x="3124200" y="6356350"/>
            <a:ext cx="2895600" cy="365125"/>
          </a:xfrm>
          <a:prstGeom prst="rect">
            <a:avLst/>
          </a:prstGeom>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6040689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6989283-2752-4A25-BCB2-FD57349FAFB4}" type="datetime1">
              <a:rPr lang="ru-RU" smtClean="0">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0197787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69F2AB0-AE56-48B8-834E-23750E6DBE45}" type="datetime1">
              <a:rPr lang="ru-RU" smtClean="0">
                <a:solidFill>
                  <a:prstClr val="black">
                    <a:tint val="75000"/>
                  </a:prstClr>
                </a:solidFill>
              </a:rPr>
              <a:pPr/>
              <a:t>01.11.2020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570775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C8C7A499-4650-45AB-8927-BE8EAEDB1ADC}" type="datetime1">
              <a:rPr lang="ru-RU" smtClean="0">
                <a:solidFill>
                  <a:prstClr val="black">
                    <a:tint val="75000"/>
                  </a:prstClr>
                </a:solidFill>
              </a:rPr>
              <a:pPr/>
              <a:t>01.11.2020</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824481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32C9334-F7FD-4B3B-A7E6-920BFFFEAFBC}" type="datetime1">
              <a:rPr lang="ru-RU" smtClean="0">
                <a:solidFill>
                  <a:prstClr val="black">
                    <a:tint val="75000"/>
                  </a:prstClr>
                </a:solidFill>
              </a:rPr>
              <a:pPr/>
              <a:t>01.11.2020</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1790012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BB8DA04-A25D-47F7-81E6-22CA20629342}" type="datetime1">
              <a:rPr lang="ru-RU" smtClean="0">
                <a:solidFill>
                  <a:prstClr val="black">
                    <a:tint val="75000"/>
                  </a:prstClr>
                </a:solidFill>
              </a:rPr>
              <a:pPr/>
              <a:t>01.11.2020</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3088830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8BE0FAF-918A-49D0-A7AF-B4FEDBA46344}" type="datetime1">
              <a:rPr lang="ru-RU" smtClean="0">
                <a:solidFill>
                  <a:prstClr val="black">
                    <a:tint val="75000"/>
                  </a:prstClr>
                </a:solidFill>
              </a:rPr>
              <a:pPr/>
              <a:t>01.11.2020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021190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AA5A689D-85BC-439D-B764-082E5F0C03AD}" type="datetime1">
              <a:rPr lang="ru-RU" smtClean="0">
                <a:solidFill>
                  <a:prstClr val="black">
                    <a:tint val="75000"/>
                  </a:prstClr>
                </a:solidFill>
              </a:rPr>
              <a:pPr/>
              <a:t>01.11.2020</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26775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AFE1B02-219E-4BD1-B1A4-0D86EFA3F82D}" type="datetime1">
              <a:rPr lang="ru-RU" smtClean="0">
                <a:solidFill>
                  <a:prstClr val="black">
                    <a:tint val="75000"/>
                  </a:prstClr>
                </a:solidFill>
              </a:rPr>
              <a:pPr/>
              <a:t>01.11.2020</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9FD2237-A488-42FF-9FF8-04DBCEE9E213}"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324096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F2A327-8549-4C4A-BCDC-9C6EF6B97DB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78320851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5.jpg"/><Relationship Id="rId10" Type="http://schemas.microsoft.com/office/2007/relationships/hdphoto" Target="../media/hdphoto2.wdp"/><Relationship Id="rId4" Type="http://schemas.openxmlformats.org/officeDocument/2006/relationships/notesSlide" Target="../notesSlides/notesSlide10.xml"/><Relationship Id="rId9" Type="http://schemas.openxmlformats.org/officeDocument/2006/relationships/image" Target="../media/image6.png"/></Relationships>
</file>

<file path=ppt/slides/_rels/slide1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6.jpg"/><Relationship Id="rId10" Type="http://schemas.microsoft.com/office/2007/relationships/hdphoto" Target="../media/hdphoto2.wdp"/><Relationship Id="rId4" Type="http://schemas.openxmlformats.org/officeDocument/2006/relationships/notesSlide" Target="../notesSlides/notesSlide11.xml"/><Relationship Id="rId9" Type="http://schemas.openxmlformats.org/officeDocument/2006/relationships/image" Target="../media/image6.png"/></Relationships>
</file>

<file path=ppt/slides/_rels/slide1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7.jpeg"/><Relationship Id="rId10" Type="http://schemas.microsoft.com/office/2007/relationships/hdphoto" Target="../media/hdphoto2.wdp"/><Relationship Id="rId4" Type="http://schemas.openxmlformats.org/officeDocument/2006/relationships/notesSlide" Target="../notesSlides/notesSlide12.xml"/><Relationship Id="rId9" Type="http://schemas.openxmlformats.org/officeDocument/2006/relationships/image" Target="../media/image6.png"/></Relationships>
</file>

<file path=ppt/slides/_rels/slide1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8.jpeg"/><Relationship Id="rId10" Type="http://schemas.microsoft.com/office/2007/relationships/hdphoto" Target="../media/hdphoto2.wdp"/><Relationship Id="rId4" Type="http://schemas.openxmlformats.org/officeDocument/2006/relationships/notesSlide" Target="../notesSlides/notesSlide13.xml"/><Relationship Id="rId9" Type="http://schemas.openxmlformats.org/officeDocument/2006/relationships/image" Target="../media/image6.png"/></Relationships>
</file>

<file path=ppt/slides/_rels/slide1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9.jpeg"/><Relationship Id="rId10" Type="http://schemas.microsoft.com/office/2007/relationships/hdphoto" Target="../media/hdphoto2.wdp"/><Relationship Id="rId4" Type="http://schemas.openxmlformats.org/officeDocument/2006/relationships/notesSlide" Target="../notesSlides/notesSlide14.xml"/><Relationship Id="rId9" Type="http://schemas.openxmlformats.org/officeDocument/2006/relationships/image" Target="../media/image6.png"/></Relationships>
</file>

<file path=ppt/slides/_rels/slide15.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3.xml"/><Relationship Id="rId7" Type="http://schemas.openxmlformats.org/officeDocument/2006/relationships/image" Target="../media/image7.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microsoft.com/office/2007/relationships/hdphoto" Target="../media/hdphoto2.wdp"/><Relationship Id="rId5" Type="http://schemas.openxmlformats.org/officeDocument/2006/relationships/image" Target="../media/image20.jpeg"/><Relationship Id="rId10" Type="http://schemas.openxmlformats.org/officeDocument/2006/relationships/image" Target="../media/image6.png"/><Relationship Id="rId4" Type="http://schemas.openxmlformats.org/officeDocument/2006/relationships/notesSlide" Target="../notesSlides/notesSlide15.xml"/><Relationship Id="rId9" Type="http://schemas.microsoft.com/office/2007/relationships/hdphoto" Target="../media/hdphoto1.wdp"/></Relationships>
</file>

<file path=ppt/slides/_rels/slide16.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21.jpeg"/><Relationship Id="rId10" Type="http://schemas.microsoft.com/office/2007/relationships/hdphoto" Target="../media/hdphoto2.wdp"/><Relationship Id="rId4" Type="http://schemas.openxmlformats.org/officeDocument/2006/relationships/notesSlide" Target="../notesSlides/notesSlide16.xml"/><Relationship Id="rId9" Type="http://schemas.openxmlformats.org/officeDocument/2006/relationships/image" Target="../media/image6.png"/></Relationships>
</file>

<file path=ppt/slides/_rels/slide1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22.jpeg"/><Relationship Id="rId10" Type="http://schemas.microsoft.com/office/2007/relationships/hdphoto" Target="../media/hdphoto2.wdp"/><Relationship Id="rId4" Type="http://schemas.openxmlformats.org/officeDocument/2006/relationships/notesSlide" Target="../notesSlides/notesSlide17.xml"/><Relationship Id="rId9" Type="http://schemas.openxmlformats.org/officeDocument/2006/relationships/image" Target="../media/image6.png"/></Relationships>
</file>

<file path=ppt/slides/_rels/slide1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23.jpg"/><Relationship Id="rId10" Type="http://schemas.microsoft.com/office/2007/relationships/hdphoto" Target="../media/hdphoto2.wdp"/><Relationship Id="rId4" Type="http://schemas.openxmlformats.org/officeDocument/2006/relationships/notesSlide" Target="../notesSlides/notesSlide18.xml"/><Relationship Id="rId9" Type="http://schemas.openxmlformats.org/officeDocument/2006/relationships/image" Target="../media/image6.png"/></Relationships>
</file>

<file path=ppt/slides/_rels/slide1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24.jpg"/><Relationship Id="rId10" Type="http://schemas.microsoft.com/office/2007/relationships/hdphoto" Target="../media/hdphoto2.wdp"/><Relationship Id="rId4" Type="http://schemas.openxmlformats.org/officeDocument/2006/relationships/notesSlide" Target="../notesSlides/notesSlide19.xml"/><Relationship Id="rId9" Type="http://schemas.openxmlformats.org/officeDocument/2006/relationships/image" Target="../media/image6.png"/></Relationships>
</file>

<file path=ppt/slides/_rels/slide2.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3.jpeg"/><Relationship Id="rId10" Type="http://schemas.microsoft.com/office/2007/relationships/hdphoto" Target="../media/hdphoto2.wdp"/><Relationship Id="rId4" Type="http://schemas.openxmlformats.org/officeDocument/2006/relationships/notesSlide" Target="../notesSlides/notesSlide2.xml"/><Relationship Id="rId9"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8.jpeg"/><Relationship Id="rId10" Type="http://schemas.microsoft.com/office/2007/relationships/hdphoto" Target="../media/hdphoto2.wdp"/><Relationship Id="rId4" Type="http://schemas.openxmlformats.org/officeDocument/2006/relationships/notesSlide" Target="../notesSlides/notesSlide3.xml"/><Relationship Id="rId9" Type="http://schemas.openxmlformats.org/officeDocument/2006/relationships/image" Target="../media/image6.png"/></Relationships>
</file>

<file path=ppt/slides/_rels/slide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9.jpg"/><Relationship Id="rId10" Type="http://schemas.microsoft.com/office/2007/relationships/hdphoto" Target="../media/hdphoto2.wdp"/><Relationship Id="rId4" Type="http://schemas.openxmlformats.org/officeDocument/2006/relationships/notesSlide" Target="../notesSlides/notesSlide4.xml"/><Relationship Id="rId9" Type="http://schemas.openxmlformats.org/officeDocument/2006/relationships/image" Target="../media/image6.png"/></Relationships>
</file>

<file path=ppt/slides/_rels/slide5.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0.jpeg"/><Relationship Id="rId10" Type="http://schemas.microsoft.com/office/2007/relationships/hdphoto" Target="../media/hdphoto2.wdp"/><Relationship Id="rId4" Type="http://schemas.openxmlformats.org/officeDocument/2006/relationships/notesSlide" Target="../notesSlides/notesSlide5.xml"/><Relationship Id="rId9" Type="http://schemas.openxmlformats.org/officeDocument/2006/relationships/image" Target="../media/image6.png"/></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microsoft.com/office/2007/relationships/hdphoto" Target="../media/hdphoto1.wdp"/><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5.png"/><Relationship Id="rId11" Type="http://schemas.openxmlformats.org/officeDocument/2006/relationships/image" Target="../media/image11.jpg"/><Relationship Id="rId5" Type="http://schemas.openxmlformats.org/officeDocument/2006/relationships/image" Target="../media/image4.jpeg"/><Relationship Id="rId10" Type="http://schemas.openxmlformats.org/officeDocument/2006/relationships/image" Target="../media/image7.png"/><Relationship Id="rId4" Type="http://schemas.openxmlformats.org/officeDocument/2006/relationships/notesSlide" Target="../notesSlides/notesSlide6.xml"/><Relationship Id="rId9" Type="http://schemas.microsoft.com/office/2007/relationships/hdphoto" Target="../media/hdphoto2.wdp"/></Relationships>
</file>

<file path=ppt/slides/_rels/slide7.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2.jpeg"/><Relationship Id="rId10" Type="http://schemas.microsoft.com/office/2007/relationships/hdphoto" Target="../media/hdphoto2.wdp"/><Relationship Id="rId4" Type="http://schemas.openxmlformats.org/officeDocument/2006/relationships/notesSlide" Target="../notesSlides/notesSlide7.xml"/><Relationship Id="rId9" Type="http://schemas.openxmlformats.org/officeDocument/2006/relationships/image" Target="../media/image6.png"/></Relationships>
</file>

<file path=ppt/slides/_rels/slide8.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3.jpeg"/><Relationship Id="rId10" Type="http://schemas.microsoft.com/office/2007/relationships/hdphoto" Target="../media/hdphoto2.wdp"/><Relationship Id="rId4" Type="http://schemas.openxmlformats.org/officeDocument/2006/relationships/notesSlide" Target="../notesSlides/notesSlide8.xm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audio" Target="../media/media1.wav"/><Relationship Id="rId1" Type="http://schemas.microsoft.com/office/2007/relationships/media" Target="../media/media1.wav"/><Relationship Id="rId6" Type="http://schemas.openxmlformats.org/officeDocument/2006/relationships/image" Target="../media/image4.jpeg"/><Relationship Id="rId11" Type="http://schemas.openxmlformats.org/officeDocument/2006/relationships/image" Target="../media/image7.png"/><Relationship Id="rId5" Type="http://schemas.openxmlformats.org/officeDocument/2006/relationships/image" Target="../media/image14.jpeg"/><Relationship Id="rId10" Type="http://schemas.microsoft.com/office/2007/relationships/hdphoto" Target="../media/hdphoto2.wdp"/><Relationship Id="rId4" Type="http://schemas.openxmlformats.org/officeDocument/2006/relationships/notesSlide" Target="../notesSlides/notesSlide9.xml"/><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871152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62005" y="1852174"/>
            <a:ext cx="5173552" cy="3449034"/>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за войну только один Александр Матросов закрыл амбразуру своим телом?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11707" y="2927846"/>
            <a:ext cx="9144000" cy="1077218"/>
          </a:xfrm>
          <a:prstGeom prst="rect">
            <a:avLst/>
          </a:prstGeom>
        </p:spPr>
        <p:txBody>
          <a:bodyPr wrap="square">
            <a:spAutoFit/>
          </a:bodyPr>
          <a:lstStyle/>
          <a:p>
            <a:pPr algn="ctr"/>
            <a:r>
              <a:rPr lang="ru-RU" sz="3200" b="1" i="1" dirty="0">
                <a:solidFill>
                  <a:schemeClr val="accent2">
                    <a:lumMod val="50000"/>
                  </a:schemeClr>
                </a:solidFill>
              </a:rPr>
              <a:t>Больше четырехсот человек </a:t>
            </a:r>
            <a:r>
              <a:rPr lang="ru-RU" sz="3200" b="1" i="1" dirty="0" smtClean="0">
                <a:solidFill>
                  <a:schemeClr val="accent2">
                    <a:lumMod val="50000"/>
                  </a:schemeClr>
                </a:solidFill>
              </a:rPr>
              <a:t>совершили аналогичный  подвиг</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265537080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2"/>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2"/>
                                        </p:tgtEl>
                                        <p:attrNameLst>
                                          <p:attrName>fillcolor</p:attrName>
                                        </p:attrNameLst>
                                      </p:cBhvr>
                                      <p:to>
                                        <a:schemeClr val="accent2"/>
                                      </p:to>
                                    </p:animClr>
                                    <p:set>
                                      <p:cBhvr>
                                        <p:cTn id="8" dur="2000" fill="hold"/>
                                        <p:tgtEl>
                                          <p:spTgt spid="32782"/>
                                        </p:tgtEl>
                                        <p:attrNameLst>
                                          <p:attrName>fill.type</p:attrName>
                                        </p:attrNameLst>
                                      </p:cBhvr>
                                      <p:to>
                                        <p:strVal val="solid"/>
                                      </p:to>
                                    </p:set>
                                    <p:set>
                                      <p:cBhvr>
                                        <p:cTn id="9" dur="2000" fill="hold"/>
                                        <p:tgtEl>
                                          <p:spTgt spid="32782"/>
                                        </p:tgtEl>
                                        <p:attrNameLst>
                                          <p:attrName>fill.on</p:attrName>
                                        </p:attrNameLst>
                                      </p:cBhvr>
                                      <p:to>
                                        <p:strVal val="true"/>
                                      </p:to>
                                    </p:set>
                                  </p:childTnLst>
                                </p:cTn>
                              </p:par>
                            </p:childTnLst>
                          </p:cTn>
                        </p:par>
                      </p:childTnLst>
                    </p:cTn>
                  </p:par>
                </p:childTnLst>
              </p:cTn>
              <p:nextCondLst>
                <p:cond evt="onClick" delay="0">
                  <p:tgtEl>
                    <p:spTgt spid="32782"/>
                  </p:tgtEl>
                </p:cond>
              </p:nextCondLst>
            </p:seq>
            <p:seq concurrent="1" nextAc="seek">
              <p:cTn id="10" restart="whenNotActive" fill="hold" evtFilter="cancelBubble" nodeType="interactiveSeq">
                <p:stCondLst>
                  <p:cond evt="onClick" delay="0">
                    <p:tgtEl>
                      <p:spTgt spid="32781"/>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0" nodeType="withEffect">
                                  <p:stCondLst>
                                    <p:cond delay="0"/>
                                  </p:stCondLst>
                                  <p:childTnLst>
                                    <p:animMotion origin="layout" path="M -0.44202 0.04305 L 2.77778E-6 4.81481E-6 " pathEditMode="relative" rAng="0" ptsTypes="AA">
                                      <p:cBhvr>
                                        <p:cTn id="16" dur="750" spd="-100000" fill="hold"/>
                                        <p:tgtEl>
                                          <p:spTgt spid="11"/>
                                        </p:tgtEl>
                                        <p:attrNameLst>
                                          <p:attrName>ppt_x</p:attrName>
                                          <p:attrName>ppt_y</p:attrName>
                                        </p:attrNameLst>
                                      </p:cBhvr>
                                      <p:rCtr x="22101" y="-215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2"/>
                                        </p:tgtEl>
                                        <p:attrNameLst>
                                          <p:attrName>ppt_w</p:attrName>
                                        </p:attrNameLst>
                                      </p:cBhvr>
                                      <p:tavLst>
                                        <p:tav tm="0">
                                          <p:val>
                                            <p:strVal val="ppt_w"/>
                                          </p:val>
                                        </p:tav>
                                        <p:tav tm="100000">
                                          <p:val>
                                            <p:fltVal val="0"/>
                                          </p:val>
                                        </p:tav>
                                      </p:tavLst>
                                    </p:anim>
                                    <p:anim calcmode="lin" valueType="num">
                                      <p:cBhvr>
                                        <p:cTn id="20" dur="1250"/>
                                        <p:tgtEl>
                                          <p:spTgt spid="32782"/>
                                        </p:tgtEl>
                                        <p:attrNameLst>
                                          <p:attrName>ppt_h</p:attrName>
                                        </p:attrNameLst>
                                      </p:cBhvr>
                                      <p:tavLst>
                                        <p:tav tm="0">
                                          <p:val>
                                            <p:strVal val="ppt_h"/>
                                          </p:val>
                                        </p:tav>
                                        <p:tav tm="100000">
                                          <p:val>
                                            <p:fltVal val="0"/>
                                          </p:val>
                                        </p:tav>
                                      </p:tavLst>
                                    </p:anim>
                                    <p:anim calcmode="lin" valueType="num">
                                      <p:cBhvr>
                                        <p:cTn id="21" dur="1250"/>
                                        <p:tgtEl>
                                          <p:spTgt spid="32782"/>
                                        </p:tgtEl>
                                        <p:attrNameLst>
                                          <p:attrName>style.rotation</p:attrName>
                                        </p:attrNameLst>
                                      </p:cBhvr>
                                      <p:tavLst>
                                        <p:tav tm="0">
                                          <p:val>
                                            <p:fltVal val="0"/>
                                          </p:val>
                                        </p:tav>
                                        <p:tav tm="100000">
                                          <p:val>
                                            <p:fltVal val="360"/>
                                          </p:val>
                                        </p:tav>
                                      </p:tavLst>
                                    </p:anim>
                                    <p:animEffect transition="out" filter="fade">
                                      <p:cBhvr>
                                        <p:cTn id="22" dur="1250"/>
                                        <p:tgtEl>
                                          <p:spTgt spid="32782"/>
                                        </p:tgtEl>
                                      </p:cBhvr>
                                    </p:animEffect>
                                    <p:set>
                                      <p:cBhvr>
                                        <p:cTn id="23" dur="1" fill="hold">
                                          <p:stCondLst>
                                            <p:cond delay="1249"/>
                                          </p:stCondLst>
                                        </p:cTn>
                                        <p:tgtEl>
                                          <p:spTgt spid="3278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1"/>
                                        </p:tgtEl>
                                      </p:cBhvr>
                                    </p:animEffect>
                                    <p:set>
                                      <p:cBhvr>
                                        <p:cTn id="26" dur="1" fill="hold">
                                          <p:stCondLst>
                                            <p:cond delay="499"/>
                                          </p:stCondLst>
                                        </p:cTn>
                                        <p:tgtEl>
                                          <p:spTgt spid="11"/>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1"/>
                  </p:tgtEl>
                </p:cond>
              </p:nextCondLst>
            </p:seq>
          </p:childTnLst>
        </p:cTn>
      </p:par>
    </p:tnLst>
    <p:bldLst>
      <p:bldP spid="32782" grpId="0" animBg="1"/>
      <p:bldP spid="7" grpId="0"/>
      <p:bldP spid="11" grpId="0" animBg="1"/>
      <p:bldP spid="11"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60696" y="1946770"/>
            <a:ext cx="4422606" cy="3386453"/>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под </a:t>
            </a:r>
            <a:r>
              <a:rPr lang="ru-RU" sz="2800" b="1" i="1" dirty="0">
                <a:solidFill>
                  <a:schemeClr val="accent2">
                    <a:lumMod val="50000"/>
                  </a:schemeClr>
                </a:solidFill>
              </a:rPr>
              <a:t>Москвой воевали пушки времен Русско-Турецкой </a:t>
            </a:r>
            <a:r>
              <a:rPr lang="ru-RU" sz="2800" b="1" i="1" dirty="0" smtClean="0">
                <a:solidFill>
                  <a:schemeClr val="accent2">
                    <a:lumMod val="50000"/>
                  </a:schemeClr>
                </a:solidFill>
              </a:rPr>
              <a:t>войны?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0" y="2447565"/>
            <a:ext cx="9144000" cy="2062103"/>
          </a:xfrm>
          <a:prstGeom prst="rect">
            <a:avLst/>
          </a:prstGeom>
        </p:spPr>
        <p:txBody>
          <a:bodyPr wrap="square">
            <a:spAutoFit/>
          </a:bodyPr>
          <a:lstStyle/>
          <a:p>
            <a:pPr algn="ctr"/>
            <a:r>
              <a:rPr lang="ru-RU" sz="3200" b="1" i="1" dirty="0" smtClean="0">
                <a:solidFill>
                  <a:schemeClr val="accent2">
                    <a:lumMod val="50000"/>
                  </a:schemeClr>
                </a:solidFill>
              </a:rPr>
              <a:t>На </a:t>
            </a:r>
            <a:r>
              <a:rPr lang="ru-RU" sz="3200" b="1" i="1" dirty="0">
                <a:solidFill>
                  <a:schemeClr val="accent2">
                    <a:lumMod val="50000"/>
                  </a:schemeClr>
                </a:solidFill>
              </a:rPr>
              <a:t>одном из участков фронта решающую роль сыграли русские пушки, изготовленные на Императорском орудийном заводе в Перми еще в 1877 году</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10331994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451697" y="1804648"/>
            <a:ext cx="6216647" cy="3568567"/>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Борис Иванович </a:t>
            </a:r>
            <a:r>
              <a:rPr lang="ru-RU" sz="2800" b="1" i="1" dirty="0" err="1">
                <a:solidFill>
                  <a:schemeClr val="accent2">
                    <a:lumMod val="50000"/>
                  </a:schemeClr>
                </a:solidFill>
              </a:rPr>
              <a:t>Ковзан</a:t>
            </a:r>
            <a:r>
              <a:rPr lang="ru-RU" sz="2800" b="1" i="1" dirty="0">
                <a:solidFill>
                  <a:schemeClr val="accent2">
                    <a:lumMod val="50000"/>
                  </a:schemeClr>
                </a:solidFill>
              </a:rPr>
              <a:t> </a:t>
            </a:r>
            <a:r>
              <a:rPr lang="ru-RU" sz="2800" b="1" i="1" dirty="0" smtClean="0">
                <a:solidFill>
                  <a:schemeClr val="accent2">
                    <a:lumMod val="50000"/>
                  </a:schemeClr>
                </a:solidFill>
              </a:rPr>
              <a:t>совершил воздушный таран и остался жив?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0" y="2447565"/>
            <a:ext cx="9144000" cy="2062103"/>
          </a:xfrm>
          <a:prstGeom prst="rect">
            <a:avLst/>
          </a:prstGeom>
        </p:spPr>
        <p:txBody>
          <a:bodyPr wrap="square">
            <a:spAutoFit/>
          </a:bodyPr>
          <a:lstStyle/>
          <a:p>
            <a:pPr algn="ctr"/>
            <a:r>
              <a:rPr lang="ru-RU" sz="3200" b="1" i="1" dirty="0" smtClean="0">
                <a:solidFill>
                  <a:schemeClr val="accent2">
                    <a:lumMod val="50000"/>
                  </a:schemeClr>
                </a:solidFill>
              </a:rPr>
              <a:t>Борис </a:t>
            </a:r>
            <a:r>
              <a:rPr lang="ru-RU" sz="3200" b="1" i="1" dirty="0">
                <a:solidFill>
                  <a:schemeClr val="accent2">
                    <a:lumMod val="50000"/>
                  </a:schemeClr>
                </a:solidFill>
              </a:rPr>
              <a:t>Иванович </a:t>
            </a:r>
            <a:r>
              <a:rPr lang="ru-RU" sz="3200" b="1" i="1" dirty="0" err="1">
                <a:solidFill>
                  <a:schemeClr val="accent2">
                    <a:lumMod val="50000"/>
                  </a:schemeClr>
                </a:solidFill>
              </a:rPr>
              <a:t>Ковзан</a:t>
            </a:r>
            <a:r>
              <a:rPr lang="ru-RU" sz="3200" b="1" i="1" dirty="0">
                <a:solidFill>
                  <a:schemeClr val="accent2">
                    <a:lumMod val="50000"/>
                  </a:schemeClr>
                </a:solidFill>
              </a:rPr>
              <a:t> – советский летчик-истребитель, Советского Союза.</a:t>
            </a:r>
            <a:br>
              <a:rPr lang="ru-RU" sz="3200" b="1" i="1" dirty="0">
                <a:solidFill>
                  <a:schemeClr val="accent2">
                    <a:lumMod val="50000"/>
                  </a:schemeClr>
                </a:solidFill>
              </a:rPr>
            </a:br>
            <a:r>
              <a:rPr lang="ru-RU" sz="3200" b="1" i="1" dirty="0">
                <a:solidFill>
                  <a:schemeClr val="accent2">
                    <a:lumMod val="50000"/>
                  </a:schemeClr>
                </a:solidFill>
              </a:rPr>
              <a:t>За время войны сбил 28 </a:t>
            </a:r>
            <a:r>
              <a:rPr lang="ru-RU" sz="3200" b="1" i="1" dirty="0" smtClean="0">
                <a:solidFill>
                  <a:schemeClr val="accent2">
                    <a:lumMod val="50000"/>
                  </a:schemeClr>
                </a:solidFill>
              </a:rPr>
              <a:t>самолетов, </a:t>
            </a:r>
            <a:r>
              <a:rPr lang="ru-RU" sz="3200" b="1" i="1" dirty="0">
                <a:solidFill>
                  <a:schemeClr val="accent2">
                    <a:lumMod val="50000"/>
                  </a:schemeClr>
                </a:solidFill>
              </a:rPr>
              <a:t>а четыре самолета сбил </a:t>
            </a:r>
            <a:r>
              <a:rPr lang="ru-RU" sz="3200" b="1" i="1" dirty="0" smtClean="0">
                <a:solidFill>
                  <a:schemeClr val="accent2">
                    <a:lumMod val="50000"/>
                  </a:schemeClr>
                </a:solidFill>
              </a:rPr>
              <a:t>тараном </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5295399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475656" y="1899472"/>
            <a:ext cx="6213219" cy="3521041"/>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a:t>
            </a:r>
            <a:r>
              <a:rPr lang="ru-RU" sz="2800" b="1" i="1" dirty="0" smtClean="0">
                <a:solidFill>
                  <a:schemeClr val="accent2">
                    <a:lumMod val="50000"/>
                  </a:schemeClr>
                </a:solidFill>
              </a:rPr>
              <a:t>то фашисты </a:t>
            </a:r>
            <a:r>
              <a:rPr lang="ru-RU" sz="2800" b="1" i="1" dirty="0">
                <a:solidFill>
                  <a:schemeClr val="accent2">
                    <a:lumMod val="50000"/>
                  </a:schemeClr>
                </a:solidFill>
              </a:rPr>
              <a:t>воевали за Сталинград дольше, чем за Польшу и Францию? </a:t>
            </a: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0" y="2447565"/>
            <a:ext cx="9144000" cy="2554545"/>
          </a:xfrm>
          <a:prstGeom prst="rect">
            <a:avLst/>
          </a:prstGeom>
        </p:spPr>
        <p:txBody>
          <a:bodyPr wrap="square">
            <a:spAutoFit/>
          </a:bodyPr>
          <a:lstStyle/>
          <a:p>
            <a:pPr algn="ctr"/>
            <a:r>
              <a:rPr lang="ru-RU" sz="3200" b="1" i="1" dirty="0">
                <a:solidFill>
                  <a:schemeClr val="accent2">
                    <a:lumMod val="50000"/>
                  </a:schemeClr>
                </a:solidFill>
              </a:rPr>
              <a:t>Фашисты воевали за Сталинград дольше, чем за Польшу и Францию, и так и не добились победы. </a:t>
            </a:r>
            <a:r>
              <a:rPr lang="ru-RU" sz="3200" b="1" i="1" dirty="0" smtClean="0">
                <a:solidFill>
                  <a:schemeClr val="accent2">
                    <a:lumMod val="50000"/>
                  </a:schemeClr>
                </a:solidFill>
              </a:rPr>
              <a:t>Цель </a:t>
            </a:r>
            <a:r>
              <a:rPr lang="ru-RU" sz="3200" b="1" i="1" dirty="0">
                <a:solidFill>
                  <a:schemeClr val="accent2">
                    <a:lumMod val="50000"/>
                  </a:schemeClr>
                </a:solidFill>
              </a:rPr>
              <a:t>фашистов – захватить кавказскую нефть и открыть себе дорогу на </a:t>
            </a:r>
            <a:r>
              <a:rPr lang="ru-RU" sz="3200" b="1" i="1" dirty="0" smtClean="0">
                <a:solidFill>
                  <a:schemeClr val="accent2">
                    <a:lumMod val="50000"/>
                  </a:schemeClr>
                </a:solidFill>
              </a:rPr>
              <a:t>восток</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13681546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51204" y="1844824"/>
            <a:ext cx="5837252" cy="3584992"/>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a:t>
            </a:r>
            <a:r>
              <a:rPr lang="ru-RU" sz="2800" b="1" i="1" dirty="0" smtClean="0">
                <a:solidFill>
                  <a:schemeClr val="accent2">
                    <a:lumMod val="50000"/>
                  </a:schemeClr>
                </a:solidFill>
              </a:rPr>
              <a:t>то в 1941 году Московский Кремль не могли найти самолеты - бомбардировщики?</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0" y="2447565"/>
            <a:ext cx="9144000" cy="2062103"/>
          </a:xfrm>
          <a:prstGeom prst="rect">
            <a:avLst/>
          </a:prstGeom>
        </p:spPr>
        <p:txBody>
          <a:bodyPr wrap="square">
            <a:spAutoFit/>
          </a:bodyPr>
          <a:lstStyle/>
          <a:p>
            <a:pPr algn="ctr"/>
            <a:r>
              <a:rPr lang="ru-RU" sz="3200" b="1" i="1" dirty="0" smtClean="0">
                <a:solidFill>
                  <a:schemeClr val="accent2">
                    <a:lumMod val="50000"/>
                  </a:schemeClr>
                </a:solidFill>
              </a:rPr>
              <a:t>Манежную </a:t>
            </a:r>
            <a:r>
              <a:rPr lang="ru-RU" sz="3200" b="1" i="1" dirty="0">
                <a:solidFill>
                  <a:schemeClr val="accent2">
                    <a:lumMod val="50000"/>
                  </a:schemeClr>
                </a:solidFill>
              </a:rPr>
              <a:t>площадь и Красную площадь заполнили фанерными декорациями. </a:t>
            </a:r>
            <a:r>
              <a:rPr lang="ru-RU" sz="3200" b="1" i="1" dirty="0" smtClean="0">
                <a:solidFill>
                  <a:schemeClr val="accent2">
                    <a:lumMod val="50000"/>
                  </a:schemeClr>
                </a:solidFill>
              </a:rPr>
              <a:t>Звезды </a:t>
            </a:r>
            <a:r>
              <a:rPr lang="ru-RU" sz="3200" b="1" i="1" dirty="0">
                <a:solidFill>
                  <a:schemeClr val="accent2">
                    <a:lumMod val="50000"/>
                  </a:schemeClr>
                </a:solidFill>
              </a:rPr>
              <a:t>на башнях и кресты на соборах зачехлили, а купола соборов покрасили в черный цвет.</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3127157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withEffect">
                                  <p:stCondLst>
                                    <p:cond delay="0"/>
                                  </p:stCondLst>
                                  <p:childTnLst>
                                    <p:cmd type="call" cmd="playFrom(0.0)">
                                      <p:cBhvr>
                                        <p:cTn id="7" dur="1633" fill="hold"/>
                                        <p:tgtEl>
                                          <p:spTgt spid="13"/>
                                        </p:tgtEl>
                                      </p:cBhvr>
                                    </p:cmd>
                                  </p:childTnLst>
                                </p:cTn>
                              </p:par>
                              <p:par>
                                <p:cTn id="8" presetID="63" presetClass="path" presetSubtype="0" accel="50000" decel="50000" fill="hold" grpId="1" nodeType="withEffect">
                                  <p:stCondLst>
                                    <p:cond delay="0"/>
                                  </p:stCondLst>
                                  <p:childTnLst>
                                    <p:animMotion origin="layout" path="M -3.61111E-6 2.22222E-6 L 0.44653 0.01666 " pathEditMode="relative" rAng="0" ptsTypes="AA">
                                      <p:cBhvr>
                                        <p:cTn id="9" dur="750" fill="hold"/>
                                        <p:tgtEl>
                                          <p:spTgt spid="10"/>
                                        </p:tgtEl>
                                        <p:attrNameLst>
                                          <p:attrName>ppt_x</p:attrName>
                                          <p:attrName>ppt_y</p:attrName>
                                        </p:attrNameLst>
                                      </p:cBhvr>
                                      <p:rCtr x="22326" y="833"/>
                                    </p:animMotion>
                                  </p:childTnLst>
                                </p:cTn>
                              </p:par>
                            </p:childTnLst>
                          </p:cTn>
                        </p:par>
                        <p:par>
                          <p:cTn id="10" fill="hold">
                            <p:stCondLst>
                              <p:cond delay="1633"/>
                            </p:stCondLst>
                            <p:childTnLst>
                              <p:par>
                                <p:cTn id="11" presetID="49" presetClass="exit" presetSubtype="0" accel="100000" fill="hold" grpId="0" nodeType="afterEffect">
                                  <p:stCondLst>
                                    <p:cond delay="0"/>
                                  </p:stCondLst>
                                  <p:childTnLst>
                                    <p:anim calcmode="lin" valueType="num">
                                      <p:cBhvr>
                                        <p:cTn id="12" dur="1250"/>
                                        <p:tgtEl>
                                          <p:spTgt spid="32781"/>
                                        </p:tgtEl>
                                        <p:attrNameLst>
                                          <p:attrName>ppt_w</p:attrName>
                                        </p:attrNameLst>
                                      </p:cBhvr>
                                      <p:tavLst>
                                        <p:tav tm="0">
                                          <p:val>
                                            <p:strVal val="ppt_w"/>
                                          </p:val>
                                        </p:tav>
                                        <p:tav tm="100000">
                                          <p:val>
                                            <p:fltVal val="0"/>
                                          </p:val>
                                        </p:tav>
                                      </p:tavLst>
                                    </p:anim>
                                    <p:anim calcmode="lin" valueType="num">
                                      <p:cBhvr>
                                        <p:cTn id="13" dur="1250"/>
                                        <p:tgtEl>
                                          <p:spTgt spid="32781"/>
                                        </p:tgtEl>
                                        <p:attrNameLst>
                                          <p:attrName>ppt_h</p:attrName>
                                        </p:attrNameLst>
                                      </p:cBhvr>
                                      <p:tavLst>
                                        <p:tav tm="0">
                                          <p:val>
                                            <p:strVal val="ppt_h"/>
                                          </p:val>
                                        </p:tav>
                                        <p:tav tm="100000">
                                          <p:val>
                                            <p:fltVal val="0"/>
                                          </p:val>
                                        </p:tav>
                                      </p:tavLst>
                                    </p:anim>
                                    <p:anim calcmode="lin" valueType="num">
                                      <p:cBhvr>
                                        <p:cTn id="14" dur="1250"/>
                                        <p:tgtEl>
                                          <p:spTgt spid="32781"/>
                                        </p:tgtEl>
                                        <p:attrNameLst>
                                          <p:attrName>style.rotation</p:attrName>
                                        </p:attrNameLst>
                                      </p:cBhvr>
                                      <p:tavLst>
                                        <p:tav tm="0">
                                          <p:val>
                                            <p:fltVal val="0"/>
                                          </p:val>
                                        </p:tav>
                                        <p:tav tm="100000">
                                          <p:val>
                                            <p:fltVal val="360"/>
                                          </p:val>
                                        </p:tav>
                                      </p:tavLst>
                                    </p:anim>
                                    <p:animEffect transition="out" filter="fade">
                                      <p:cBhvr>
                                        <p:cTn id="15" dur="1250"/>
                                        <p:tgtEl>
                                          <p:spTgt spid="32781"/>
                                        </p:tgtEl>
                                      </p:cBhvr>
                                    </p:animEffect>
                                    <p:set>
                                      <p:cBhvr>
                                        <p:cTn id="16" dur="1" fill="hold">
                                          <p:stCondLst>
                                            <p:cond delay="1249"/>
                                          </p:stCondLst>
                                        </p:cTn>
                                        <p:tgtEl>
                                          <p:spTgt spid="3278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2883"/>
                            </p:stCondLst>
                            <p:childTnLst>
                              <p:par>
                                <p:cTn id="21" presetID="10" presetClass="exit" presetSubtype="0" fill="hold" nodeType="after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par>
                          <p:cTn id="24" fill="hold">
                            <p:stCondLst>
                              <p:cond delay="3383"/>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nextCondLst>
                <p:cond evt="onClick" delay="0">
                  <p:tgtEl>
                    <p:spTgt spid="32782"/>
                  </p:tgtEl>
                </p:cond>
              </p:nextCondLst>
            </p:seq>
            <p:seq concurrent="1" nextAc="seek">
              <p:cTn id="30" restart="whenNotActive" fill="hold" evtFilter="cancelBubble" nodeType="interactiveSeq">
                <p:stCondLst>
                  <p:cond evt="onClick" delay="0">
                    <p:tgtEl>
                      <p:spTgt spid="32781"/>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32781"/>
                                        </p:tgtEl>
                                        <p:attrNameLst>
                                          <p:attrName>fillcolor</p:attrName>
                                        </p:attrNameLst>
                                      </p:cBhvr>
                                      <p:to>
                                        <a:schemeClr val="accent2"/>
                                      </p:to>
                                    </p:animClr>
                                    <p:set>
                                      <p:cBhvr>
                                        <p:cTn id="35" dur="2000" fill="hold"/>
                                        <p:tgtEl>
                                          <p:spTgt spid="32781"/>
                                        </p:tgtEl>
                                        <p:attrNameLst>
                                          <p:attrName>fill.type</p:attrName>
                                        </p:attrNameLst>
                                      </p:cBhvr>
                                      <p:to>
                                        <p:strVal val="solid"/>
                                      </p:to>
                                    </p:set>
                                    <p:set>
                                      <p:cBhvr>
                                        <p:cTn id="36"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childTnLst>
        </p:cTn>
      </p:par>
    </p:tnLst>
    <p:bldLst>
      <p:bldP spid="32781" grpId="0" animBg="1"/>
      <p:bldP spid="7" grpId="0"/>
      <p:bldP spid="10" grpId="0" animBg="1"/>
      <p:bldP spid="10"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10079" y="1987441"/>
            <a:ext cx="6323842" cy="3161921"/>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на </a:t>
            </a:r>
            <a:r>
              <a:rPr lang="ru-RU" sz="2800" b="1" i="1" dirty="0">
                <a:solidFill>
                  <a:schemeClr val="accent2">
                    <a:lumMod val="50000"/>
                  </a:schemeClr>
                </a:solidFill>
              </a:rPr>
              <a:t>протяжении десятилетия после </a:t>
            </a:r>
            <a:r>
              <a:rPr lang="ru-RU" sz="2800" b="1" i="1" dirty="0" smtClean="0">
                <a:solidFill>
                  <a:schemeClr val="accent2">
                    <a:lumMod val="50000"/>
                  </a:schemeClr>
                </a:solidFill>
              </a:rPr>
              <a:t>Победы, </a:t>
            </a:r>
            <a:r>
              <a:rPr lang="ru-RU" sz="2800" b="1" i="1" dirty="0">
                <a:solidFill>
                  <a:schemeClr val="accent2">
                    <a:lumMod val="50000"/>
                  </a:schemeClr>
                </a:solidFill>
              </a:rPr>
              <a:t>СССР </a:t>
            </a:r>
            <a:r>
              <a:rPr lang="ru-RU" sz="2800" b="1" i="1" dirty="0" smtClean="0">
                <a:solidFill>
                  <a:schemeClr val="accent2">
                    <a:lumMod val="50000"/>
                  </a:schemeClr>
                </a:solidFill>
              </a:rPr>
              <a:t>еще находился </a:t>
            </a:r>
            <a:r>
              <a:rPr lang="ru-RU" sz="2800" b="1" i="1" dirty="0">
                <a:solidFill>
                  <a:schemeClr val="accent2">
                    <a:lumMod val="50000"/>
                  </a:schemeClr>
                </a:solidFill>
              </a:rPr>
              <a:t>в состоянии войны с </a:t>
            </a:r>
            <a:r>
              <a:rPr lang="ru-RU" sz="2800" b="1" i="1" dirty="0" smtClean="0">
                <a:solidFill>
                  <a:schemeClr val="accent2">
                    <a:lumMod val="50000"/>
                  </a:schemeClr>
                </a:solidFill>
              </a:rPr>
              <a:t>Германией?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28600" y="6335110"/>
            <a:ext cx="609600" cy="609600"/>
          </a:xfrm>
          <a:prstGeom prst="rect">
            <a:avLst/>
          </a:prstGeom>
        </p:spPr>
      </p:pic>
      <p:sp>
        <p:nvSpPr>
          <p:cNvPr id="14" name="Прямоугольник 13"/>
          <p:cNvSpPr/>
          <p:nvPr/>
        </p:nvSpPr>
        <p:spPr>
          <a:xfrm>
            <a:off x="4059" y="2712370"/>
            <a:ext cx="9144000" cy="1569660"/>
          </a:xfrm>
          <a:prstGeom prst="rect">
            <a:avLst/>
          </a:prstGeom>
        </p:spPr>
        <p:txBody>
          <a:bodyPr wrap="square">
            <a:spAutoFit/>
          </a:bodyPr>
          <a:lstStyle/>
          <a:p>
            <a:pPr algn="ctr"/>
            <a:r>
              <a:rPr lang="ru-RU" sz="3200" b="1" i="1" dirty="0" smtClean="0">
                <a:solidFill>
                  <a:schemeClr val="accent2">
                    <a:lumMod val="50000"/>
                  </a:schemeClr>
                </a:solidFill>
              </a:rPr>
              <a:t>Только 25.01.1955 года властями </a:t>
            </a:r>
            <a:r>
              <a:rPr lang="ru-RU" sz="3200" b="1" i="1" dirty="0">
                <a:solidFill>
                  <a:schemeClr val="accent2">
                    <a:lumMod val="50000"/>
                  </a:schemeClr>
                </a:solidFill>
              </a:rPr>
              <a:t>СССР издан указ об официальном прекращении войны, которая была с Германией и Советским </a:t>
            </a:r>
            <a:r>
              <a:rPr lang="ru-RU" sz="3200" b="1" i="1" dirty="0" smtClean="0">
                <a:solidFill>
                  <a:schemeClr val="accent2">
                    <a:lumMod val="50000"/>
                  </a:schemeClr>
                </a:solidFill>
              </a:rPr>
              <a:t>Союзом</a:t>
            </a:r>
            <a:endParaRPr lang="ru-RU" sz="3200" b="1" i="1" dirty="0">
              <a:solidFill>
                <a:schemeClr val="accent2">
                  <a:lumMod val="50000"/>
                </a:schemeClr>
              </a:solidFill>
            </a:endParaRPr>
          </a:p>
        </p:txBody>
      </p:sp>
      <p:pic>
        <p:nvPicPr>
          <p:cNvPr id="15" name="Рисунок 14"/>
          <p:cNvPicPr>
            <a:picLocks noChangeAspect="1"/>
          </p:cNvPicPr>
          <p:nvPr/>
        </p:nvPicPr>
        <p:blipFill rotWithShape="1">
          <a:blip r:embed="rId8" cstate="print">
            <a:extLst>
              <a:ext uri="{BEBA8EAE-BF5A-486C-A8C5-ECC9F3942E4B}">
                <a14:imgProps xmlns:a14="http://schemas.microsoft.com/office/drawing/2010/main">
                  <a14:imgLayer r:embed="rId9">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16" name="Рисунок 15"/>
          <p:cNvPicPr>
            <a:picLocks noChangeAspect="1"/>
          </p:cNvPicPr>
          <p:nvPr/>
        </p:nvPicPr>
        <p:blipFill>
          <a:blip r:embed="rId10" cstate="print">
            <a:extLst>
              <a:ext uri="{BEBA8EAE-BF5A-486C-A8C5-ECC9F3942E4B}">
                <a14:imgProps xmlns:a14="http://schemas.microsoft.com/office/drawing/2010/main">
                  <a14:imgLayer r:embed="rId11">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8"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9"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8566365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childTnLst>
                          </p:cTn>
                        </p:par>
                        <p:par>
                          <p:cTn id="15" fill="hold">
                            <p:stCondLst>
                              <p:cond delay="1633"/>
                            </p:stCondLst>
                            <p:childTnLst>
                              <p:par>
                                <p:cTn id="16" presetID="10" presetClass="exit" presetSubtype="0" fill="hold" grpId="0" nodeType="afterEffect">
                                  <p:stCondLst>
                                    <p:cond delay="0"/>
                                  </p:stCondLst>
                                  <p:childTnLst>
                                    <p:animEffect transition="out" filter="fade">
                                      <p:cBhvr>
                                        <p:cTn id="17" dur="1250"/>
                                        <p:tgtEl>
                                          <p:spTgt spid="32781"/>
                                        </p:tgtEl>
                                      </p:cBhvr>
                                    </p:animEffect>
                                    <p:set>
                                      <p:cBhvr>
                                        <p:cTn id="18" dur="1" fill="hold">
                                          <p:stCondLst>
                                            <p:cond delay="1249"/>
                                          </p:stCondLst>
                                        </p:cTn>
                                        <p:tgtEl>
                                          <p:spTgt spid="32781"/>
                                        </p:tgtEl>
                                        <p:attrNameLst>
                                          <p:attrName>style.visibility</p:attrName>
                                        </p:attrNameLst>
                                      </p:cBhvr>
                                      <p:to>
                                        <p:strVal val="hidden"/>
                                      </p:to>
                                    </p:set>
                                  </p:childTnLst>
                                </p:cTn>
                              </p:par>
                              <p:par>
                                <p:cTn id="19" presetID="63" presetClass="path" presetSubtype="0" accel="50000" decel="50000" fill="hold" grpId="1" nodeType="withEffect">
                                  <p:stCondLst>
                                    <p:cond delay="0"/>
                                  </p:stCondLst>
                                  <p:childTnLst>
                                    <p:animMotion origin="layout" path="M -3.61111E-6 2.22222E-6 L 0.44653 0.01666 " pathEditMode="relative" rAng="0" ptsTypes="AA">
                                      <p:cBhvr>
                                        <p:cTn id="20" dur="750" fill="hold"/>
                                        <p:tgtEl>
                                          <p:spTgt spid="19"/>
                                        </p:tgtEl>
                                        <p:attrNameLst>
                                          <p:attrName>ppt_x</p:attrName>
                                          <p:attrName>ppt_y</p:attrName>
                                        </p:attrNameLst>
                                      </p:cBhvr>
                                      <p:rCtr x="22326" y="833"/>
                                    </p:animMotion>
                                  </p:childTnLst>
                                </p:cTn>
                              </p:par>
                            </p:childTnLst>
                          </p:cTn>
                        </p:par>
                        <p:par>
                          <p:cTn id="21" fill="hold">
                            <p:stCondLst>
                              <p:cond delay="2883"/>
                            </p:stCondLst>
                            <p:childTnLst>
                              <p:par>
                                <p:cTn id="22" presetID="10" presetClass="exit" presetSubtype="0" fill="hold" nodeType="afterEffect">
                                  <p:stCondLst>
                                    <p:cond delay="0"/>
                                  </p:stCondLst>
                                  <p:childTnLst>
                                    <p:animEffect transition="out" filter="fade">
                                      <p:cBhvr>
                                        <p:cTn id="23" dur="500"/>
                                        <p:tgtEl>
                                          <p:spTgt spid="12"/>
                                        </p:tgtEl>
                                      </p:cBhvr>
                                    </p:animEffect>
                                    <p:set>
                                      <p:cBhvr>
                                        <p:cTn id="24" dur="1" fill="hold">
                                          <p:stCondLst>
                                            <p:cond delay="499"/>
                                          </p:stCondLst>
                                        </p:cTn>
                                        <p:tgtEl>
                                          <p:spTgt spid="12"/>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19"/>
                                        </p:tgtEl>
                                      </p:cBhvr>
                                    </p:animEffect>
                                    <p:set>
                                      <p:cBhvr>
                                        <p:cTn id="27" dur="1" fill="hold">
                                          <p:stCondLst>
                                            <p:cond delay="499"/>
                                          </p:stCondLst>
                                        </p:cTn>
                                        <p:tgtEl>
                                          <p:spTgt spid="19"/>
                                        </p:tgtEl>
                                        <p:attrNameLst>
                                          <p:attrName>style.visibility</p:attrName>
                                        </p:attrNameLst>
                                      </p:cBhvr>
                                      <p:to>
                                        <p:strVal val="hidden"/>
                                      </p:to>
                                    </p:set>
                                  </p:childTnLst>
                                </p:cTn>
                              </p:par>
                            </p:childTnLst>
                          </p:cTn>
                        </p:par>
                        <p:par>
                          <p:cTn id="28" fill="hold">
                            <p:stCondLst>
                              <p:cond delay="3383"/>
                            </p:stCondLst>
                            <p:childTnLst>
                              <p:par>
                                <p:cTn id="29" presetID="53" presetClass="entr" presetSubtype="16"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p:cTn id="31" dur="500" fill="hold"/>
                                        <p:tgtEl>
                                          <p:spTgt spid="14"/>
                                        </p:tgtEl>
                                        <p:attrNameLst>
                                          <p:attrName>ppt_w</p:attrName>
                                        </p:attrNameLst>
                                      </p:cBhvr>
                                      <p:tavLst>
                                        <p:tav tm="0">
                                          <p:val>
                                            <p:fltVal val="0"/>
                                          </p:val>
                                        </p:tav>
                                        <p:tav tm="100000">
                                          <p:val>
                                            <p:strVal val="#ppt_w"/>
                                          </p:val>
                                        </p:tav>
                                      </p:tavLst>
                                    </p:anim>
                                    <p:anim calcmode="lin" valueType="num">
                                      <p:cBhvr>
                                        <p:cTn id="32" dur="500" fill="hold"/>
                                        <p:tgtEl>
                                          <p:spTgt spid="14"/>
                                        </p:tgtEl>
                                        <p:attrNameLst>
                                          <p:attrName>ppt_h</p:attrName>
                                        </p:attrNameLst>
                                      </p:cBhvr>
                                      <p:tavLst>
                                        <p:tav tm="0">
                                          <p:val>
                                            <p:fltVal val="0"/>
                                          </p:val>
                                        </p:tav>
                                        <p:tav tm="100000">
                                          <p:val>
                                            <p:strVal val="#ppt_h"/>
                                          </p:val>
                                        </p:tav>
                                      </p:tavLst>
                                    </p:anim>
                                    <p:animEffect transition="in" filter="fade">
                                      <p:cBhvr>
                                        <p:cTn id="33" dur="500"/>
                                        <p:tgtEl>
                                          <p:spTgt spid="14"/>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14" grpId="0"/>
      <p:bldP spid="19" grpId="0" animBg="1"/>
      <p:bldP spid="1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691680" y="1828058"/>
            <a:ext cx="5797318" cy="3637903"/>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большинство пленных немецких солдат 9 мая было отпущено?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
        <p:nvSpPr>
          <p:cNvPr id="14" name="Прямоугольник 13"/>
          <p:cNvSpPr/>
          <p:nvPr/>
        </p:nvSpPr>
        <p:spPr>
          <a:xfrm>
            <a:off x="4059" y="2492896"/>
            <a:ext cx="9144000" cy="2062103"/>
          </a:xfrm>
          <a:prstGeom prst="rect">
            <a:avLst/>
          </a:prstGeom>
        </p:spPr>
        <p:txBody>
          <a:bodyPr wrap="square">
            <a:spAutoFit/>
          </a:bodyPr>
          <a:lstStyle/>
          <a:p>
            <a:pPr algn="ctr"/>
            <a:r>
              <a:rPr lang="ru-RU" sz="3200" b="1" i="1" dirty="0" smtClean="0">
                <a:solidFill>
                  <a:schemeClr val="accent2">
                    <a:lumMod val="50000"/>
                  </a:schemeClr>
                </a:solidFill>
              </a:rPr>
              <a:t>Большинство </a:t>
            </a:r>
            <a:r>
              <a:rPr lang="ru-RU" sz="3200" b="1" i="1" dirty="0">
                <a:solidFill>
                  <a:schemeClr val="accent2">
                    <a:lumMod val="50000"/>
                  </a:schemeClr>
                </a:solidFill>
              </a:rPr>
              <a:t>немецких солдат и офицеров, взятых в плен после капитуляции Германии в мае 1945, было направлено «на восстановление народного хозяйства СССР».</a:t>
            </a:r>
          </a:p>
        </p:txBody>
      </p:sp>
    </p:spTree>
    <p:extLst>
      <p:ext uri="{BB962C8B-B14F-4D97-AF65-F5344CB8AC3E}">
        <p14:creationId xmlns:p14="http://schemas.microsoft.com/office/powerpoint/2010/main" val="102861101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2"/>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2"/>
                                        </p:tgtEl>
                                        <p:attrNameLst>
                                          <p:attrName>fillcolor</p:attrName>
                                        </p:attrNameLst>
                                      </p:cBhvr>
                                      <p:to>
                                        <a:schemeClr val="accent2"/>
                                      </p:to>
                                    </p:animClr>
                                    <p:set>
                                      <p:cBhvr>
                                        <p:cTn id="8" dur="2000" fill="hold"/>
                                        <p:tgtEl>
                                          <p:spTgt spid="32782"/>
                                        </p:tgtEl>
                                        <p:attrNameLst>
                                          <p:attrName>fill.type</p:attrName>
                                        </p:attrNameLst>
                                      </p:cBhvr>
                                      <p:to>
                                        <p:strVal val="solid"/>
                                      </p:to>
                                    </p:set>
                                    <p:set>
                                      <p:cBhvr>
                                        <p:cTn id="9" dur="2000" fill="hold"/>
                                        <p:tgtEl>
                                          <p:spTgt spid="32782"/>
                                        </p:tgtEl>
                                        <p:attrNameLst>
                                          <p:attrName>fill.on</p:attrName>
                                        </p:attrNameLst>
                                      </p:cBhvr>
                                      <p:to>
                                        <p:strVal val="true"/>
                                      </p:to>
                                    </p:set>
                                  </p:childTnLst>
                                </p:cTn>
                              </p:par>
                            </p:childTnLst>
                          </p:cTn>
                        </p:par>
                      </p:childTnLst>
                    </p:cTn>
                  </p:par>
                </p:childTnLst>
              </p:cTn>
              <p:nextCondLst>
                <p:cond evt="onClick" delay="0">
                  <p:tgtEl>
                    <p:spTgt spid="32782"/>
                  </p:tgtEl>
                </p:cond>
              </p:nextCondLst>
            </p:seq>
            <p:seq concurrent="1" nextAc="seek">
              <p:cTn id="10" restart="whenNotActive" fill="hold" evtFilter="cancelBubble" nodeType="interactiveSeq">
                <p:stCondLst>
                  <p:cond evt="onClick" delay="0">
                    <p:tgtEl>
                      <p:spTgt spid="32781"/>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0" nodeType="withEffect">
                                  <p:stCondLst>
                                    <p:cond delay="0"/>
                                  </p:stCondLst>
                                  <p:childTnLst>
                                    <p:animMotion origin="layout" path="M -0.44202 0.04305 L 2.77778E-6 4.81481E-6 " pathEditMode="relative" rAng="0" ptsTypes="AA">
                                      <p:cBhvr>
                                        <p:cTn id="16" dur="750" spd="-100000" fill="hold"/>
                                        <p:tgtEl>
                                          <p:spTgt spid="11"/>
                                        </p:tgtEl>
                                        <p:attrNameLst>
                                          <p:attrName>ppt_x</p:attrName>
                                          <p:attrName>ppt_y</p:attrName>
                                        </p:attrNameLst>
                                      </p:cBhvr>
                                      <p:rCtr x="22101" y="-215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2"/>
                                        </p:tgtEl>
                                        <p:attrNameLst>
                                          <p:attrName>ppt_w</p:attrName>
                                        </p:attrNameLst>
                                      </p:cBhvr>
                                      <p:tavLst>
                                        <p:tav tm="0">
                                          <p:val>
                                            <p:strVal val="ppt_w"/>
                                          </p:val>
                                        </p:tav>
                                        <p:tav tm="100000">
                                          <p:val>
                                            <p:fltVal val="0"/>
                                          </p:val>
                                        </p:tav>
                                      </p:tavLst>
                                    </p:anim>
                                    <p:anim calcmode="lin" valueType="num">
                                      <p:cBhvr>
                                        <p:cTn id="20" dur="1250"/>
                                        <p:tgtEl>
                                          <p:spTgt spid="32782"/>
                                        </p:tgtEl>
                                        <p:attrNameLst>
                                          <p:attrName>ppt_h</p:attrName>
                                        </p:attrNameLst>
                                      </p:cBhvr>
                                      <p:tavLst>
                                        <p:tav tm="0">
                                          <p:val>
                                            <p:strVal val="ppt_h"/>
                                          </p:val>
                                        </p:tav>
                                        <p:tav tm="100000">
                                          <p:val>
                                            <p:fltVal val="0"/>
                                          </p:val>
                                        </p:tav>
                                      </p:tavLst>
                                    </p:anim>
                                    <p:anim calcmode="lin" valueType="num">
                                      <p:cBhvr>
                                        <p:cTn id="21" dur="1250"/>
                                        <p:tgtEl>
                                          <p:spTgt spid="32782"/>
                                        </p:tgtEl>
                                        <p:attrNameLst>
                                          <p:attrName>style.rotation</p:attrName>
                                        </p:attrNameLst>
                                      </p:cBhvr>
                                      <p:tavLst>
                                        <p:tav tm="0">
                                          <p:val>
                                            <p:fltVal val="0"/>
                                          </p:val>
                                        </p:tav>
                                        <p:tav tm="100000">
                                          <p:val>
                                            <p:fltVal val="360"/>
                                          </p:val>
                                        </p:tav>
                                      </p:tavLst>
                                    </p:anim>
                                    <p:animEffect transition="out" filter="fade">
                                      <p:cBhvr>
                                        <p:cTn id="22" dur="1250"/>
                                        <p:tgtEl>
                                          <p:spTgt spid="32782"/>
                                        </p:tgtEl>
                                      </p:cBhvr>
                                    </p:animEffect>
                                    <p:set>
                                      <p:cBhvr>
                                        <p:cTn id="23" dur="1" fill="hold">
                                          <p:stCondLst>
                                            <p:cond delay="1249"/>
                                          </p:stCondLst>
                                        </p:cTn>
                                        <p:tgtEl>
                                          <p:spTgt spid="32782"/>
                                        </p:tgtEl>
                                        <p:attrNameLst>
                                          <p:attrName>style.visibility</p:attrName>
                                        </p:attrNameLst>
                                      </p:cBhvr>
                                      <p:to>
                                        <p:strVal val="hidden"/>
                                      </p:to>
                                    </p:set>
                                  </p:childTnLst>
                                </p:cTn>
                              </p:par>
                              <p:par>
                                <p:cTn id="24" presetID="10" presetClass="exit" presetSubtype="0" fill="hold" grpId="1" nodeType="withEffect">
                                  <p:stCondLst>
                                    <p:cond delay="0"/>
                                  </p:stCondLst>
                                  <p:childTnLst>
                                    <p:animEffect transition="out" filter="fade">
                                      <p:cBhvr>
                                        <p:cTn id="25" dur="500"/>
                                        <p:tgtEl>
                                          <p:spTgt spid="11"/>
                                        </p:tgtEl>
                                      </p:cBhvr>
                                    </p:animEffect>
                                    <p:set>
                                      <p:cBhvr>
                                        <p:cTn id="26" dur="1" fill="hold">
                                          <p:stCondLst>
                                            <p:cond delay="499"/>
                                          </p:stCondLst>
                                        </p:cTn>
                                        <p:tgtEl>
                                          <p:spTgt spid="11"/>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childTnLst>
                    </p:cTn>
                  </p:par>
                </p:childTnLst>
              </p:cTn>
              <p:nextCondLst>
                <p:cond evt="onClick" delay="0">
                  <p:tgtEl>
                    <p:spTgt spid="32781"/>
                  </p:tgtEl>
                </p:cond>
              </p:nextCondLst>
            </p:seq>
          </p:childTnLst>
        </p:cTn>
      </p:par>
    </p:tnLst>
    <p:bldLst>
      <p:bldP spid="32782" grpId="0" animBg="1"/>
      <p:bldP spid="11" grpId="0" animBg="1"/>
      <p:bldP spid="11" grpId="1" animBg="1"/>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835696" y="1988840"/>
            <a:ext cx="5397586" cy="3411328"/>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a:t>
            </a:r>
            <a:r>
              <a:rPr lang="ru-RU" sz="2800" b="1" i="1" dirty="0" smtClean="0">
                <a:solidFill>
                  <a:schemeClr val="accent2">
                    <a:lumMod val="50000"/>
                  </a:schemeClr>
                </a:solidFill>
              </a:rPr>
              <a:t>то самоходные установки "</a:t>
            </a:r>
            <a:r>
              <a:rPr lang="ru-RU" sz="2800" b="1" i="1" dirty="0">
                <a:solidFill>
                  <a:schemeClr val="accent2">
                    <a:lumMod val="50000"/>
                  </a:schemeClr>
                </a:solidFill>
              </a:rPr>
              <a:t>СУ-152" и "ИСУ-152" советские солдаты </a:t>
            </a:r>
            <a:r>
              <a:rPr lang="ru-RU" sz="2800" b="1" i="1" dirty="0" smtClean="0">
                <a:solidFill>
                  <a:schemeClr val="accent2">
                    <a:lumMod val="50000"/>
                  </a:schemeClr>
                </a:solidFill>
              </a:rPr>
              <a:t>называли "</a:t>
            </a:r>
            <a:r>
              <a:rPr lang="ru-RU" sz="2800" b="1" i="1" dirty="0">
                <a:solidFill>
                  <a:schemeClr val="accent2">
                    <a:lumMod val="50000"/>
                  </a:schemeClr>
                </a:solidFill>
              </a:rPr>
              <a:t>Зверобой</a:t>
            </a:r>
            <a:r>
              <a:rPr lang="ru-RU" sz="2800" b="1" i="1" dirty="0" smtClean="0">
                <a:solidFill>
                  <a:schemeClr val="accent2">
                    <a:lumMod val="50000"/>
                  </a:schemeClr>
                </a:solidFill>
              </a:rPr>
              <a:t>"?</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1575" y="2214016"/>
            <a:ext cx="9144000" cy="2554545"/>
          </a:xfrm>
          <a:prstGeom prst="rect">
            <a:avLst/>
          </a:prstGeom>
        </p:spPr>
        <p:txBody>
          <a:bodyPr wrap="square">
            <a:spAutoFit/>
          </a:bodyPr>
          <a:lstStyle/>
          <a:p>
            <a:pPr algn="ctr"/>
            <a:r>
              <a:rPr lang="ru-RU" sz="3200" b="1" i="1" dirty="0">
                <a:solidFill>
                  <a:schemeClr val="accent2">
                    <a:lumMod val="50000"/>
                  </a:schemeClr>
                </a:solidFill>
              </a:rPr>
              <a:t>Советские САУ "СУ-152" и "ИСУ-152</a:t>
            </a:r>
            <a:r>
              <a:rPr lang="ru-RU" sz="3200" b="1" i="1" dirty="0" smtClean="0">
                <a:solidFill>
                  <a:schemeClr val="accent2">
                    <a:lumMod val="50000"/>
                  </a:schemeClr>
                </a:solidFill>
              </a:rPr>
              <a:t>" прозвали "</a:t>
            </a:r>
            <a:r>
              <a:rPr lang="ru-RU" sz="3200" b="1" i="1" dirty="0">
                <a:solidFill>
                  <a:schemeClr val="accent2">
                    <a:lumMod val="50000"/>
                  </a:schemeClr>
                </a:solidFill>
              </a:rPr>
              <a:t>Зверобой" за умение легко расправляться с тяжелыми </a:t>
            </a:r>
            <a:r>
              <a:rPr lang="ru-RU" sz="3200" b="1" i="1" dirty="0" smtClean="0">
                <a:solidFill>
                  <a:schemeClr val="accent2">
                    <a:lumMod val="50000"/>
                  </a:schemeClr>
                </a:solidFill>
              </a:rPr>
              <a:t>танками </a:t>
            </a:r>
            <a:r>
              <a:rPr lang="ru-RU" sz="3200" b="1" i="1" dirty="0">
                <a:solidFill>
                  <a:schemeClr val="accent2">
                    <a:lumMod val="50000"/>
                  </a:schemeClr>
                </a:solidFill>
              </a:rPr>
              <a:t>"</a:t>
            </a:r>
            <a:r>
              <a:rPr lang="ru-RU" sz="3200" b="1" i="1" dirty="0" smtClean="0">
                <a:solidFill>
                  <a:schemeClr val="accent2">
                    <a:lumMod val="50000"/>
                  </a:schemeClr>
                </a:solidFill>
              </a:rPr>
              <a:t>Тиграми" </a:t>
            </a:r>
            <a:r>
              <a:rPr lang="ru-RU" sz="3200" b="1" i="1" dirty="0">
                <a:solidFill>
                  <a:schemeClr val="accent2">
                    <a:lumMod val="50000"/>
                  </a:schemeClr>
                </a:solidFill>
              </a:rPr>
              <a:t>и бронированными </a:t>
            </a:r>
            <a:r>
              <a:rPr lang="ru-RU" sz="3200" b="1" i="1" dirty="0" smtClean="0">
                <a:solidFill>
                  <a:schemeClr val="accent2">
                    <a:lumMod val="50000"/>
                  </a:schemeClr>
                </a:solidFill>
              </a:rPr>
              <a:t>"Пантерами". </a:t>
            </a:r>
            <a:r>
              <a:rPr lang="ru-RU" sz="3200" b="1" i="1" dirty="0">
                <a:solidFill>
                  <a:schemeClr val="accent2">
                    <a:lumMod val="50000"/>
                  </a:schemeClr>
                </a:solidFill>
              </a:rPr>
              <a:t>Толстая броня не спасала их </a:t>
            </a:r>
            <a:r>
              <a:rPr lang="ru-RU" sz="3200" b="1" i="1" dirty="0" smtClean="0">
                <a:solidFill>
                  <a:schemeClr val="accent2">
                    <a:lumMod val="50000"/>
                  </a:schemeClr>
                </a:solidFill>
              </a:rPr>
              <a:t>от фугасных </a:t>
            </a:r>
            <a:r>
              <a:rPr lang="ru-RU" sz="3200" b="1" i="1" dirty="0">
                <a:solidFill>
                  <a:schemeClr val="accent2">
                    <a:lumMod val="50000"/>
                  </a:schemeClr>
                </a:solidFill>
              </a:rPr>
              <a:t>снарядов</a:t>
            </a:r>
            <a:r>
              <a:rPr lang="ru-RU" sz="3200" b="1" i="1" dirty="0" smtClean="0">
                <a:solidFill>
                  <a:schemeClr val="accent2">
                    <a:lumMod val="50000"/>
                  </a:schemeClr>
                </a:solidFill>
              </a:rPr>
              <a:t>.</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36158165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13954" y="1844824"/>
            <a:ext cx="4734310" cy="3564259"/>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a:t>
            </a:r>
            <a:r>
              <a:rPr lang="ru-RU" sz="2800" b="1" i="1" dirty="0" smtClean="0">
                <a:solidFill>
                  <a:schemeClr val="accent2">
                    <a:lumMod val="50000"/>
                  </a:schemeClr>
                </a:solidFill>
              </a:rPr>
              <a:t>то единственной </a:t>
            </a:r>
            <a:r>
              <a:rPr lang="ru-RU" sz="2800" b="1" i="1" dirty="0">
                <a:solidFill>
                  <a:schemeClr val="accent2">
                    <a:lumMod val="50000"/>
                  </a:schemeClr>
                </a:solidFill>
              </a:rPr>
              <a:t>страной, которой Германия официально объявила войну, </a:t>
            </a:r>
            <a:r>
              <a:rPr lang="ru-RU" sz="2800" b="1" i="1" dirty="0" smtClean="0">
                <a:solidFill>
                  <a:schemeClr val="accent2">
                    <a:lumMod val="50000"/>
                  </a:schemeClr>
                </a:solidFill>
              </a:rPr>
              <a:t>были США?</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1575" y="2214016"/>
            <a:ext cx="9144000" cy="2554545"/>
          </a:xfrm>
          <a:prstGeom prst="rect">
            <a:avLst/>
          </a:prstGeom>
        </p:spPr>
        <p:txBody>
          <a:bodyPr wrap="square">
            <a:spAutoFit/>
          </a:bodyPr>
          <a:lstStyle/>
          <a:p>
            <a:pPr algn="ctr"/>
            <a:r>
              <a:rPr lang="ru-RU" sz="3200" b="1" i="1" dirty="0">
                <a:solidFill>
                  <a:schemeClr val="accent2">
                    <a:lumMod val="50000"/>
                  </a:schemeClr>
                </a:solidFill>
              </a:rPr>
              <a:t>Единственной страной, которой Германия официально объявила войну, были Соединенные Штаты Америки. Официальное объявление датировано 11 декабря 1941 г. Остальные страны такой части удостоены не были.</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335715073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304457" y="1988840"/>
            <a:ext cx="6531380" cy="3265690"/>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a:t>
            </a:r>
            <a:r>
              <a:rPr lang="ru-RU" sz="2800" b="1" i="1" dirty="0" smtClean="0">
                <a:solidFill>
                  <a:schemeClr val="accent2">
                    <a:lumMod val="50000"/>
                  </a:schemeClr>
                </a:solidFill>
              </a:rPr>
              <a:t>то </a:t>
            </a:r>
            <a:r>
              <a:rPr lang="ru-RU" sz="2800" b="1" i="1" dirty="0">
                <a:solidFill>
                  <a:schemeClr val="accent2">
                    <a:lumMod val="50000"/>
                  </a:schemeClr>
                </a:solidFill>
              </a:rPr>
              <a:t>один танк «КВ» в течение </a:t>
            </a:r>
            <a:r>
              <a:rPr lang="ru-RU" sz="2800" b="1" i="1" dirty="0" smtClean="0">
                <a:solidFill>
                  <a:schemeClr val="accent2">
                    <a:lumMod val="50000"/>
                  </a:schemeClr>
                </a:solidFill>
              </a:rPr>
              <a:t>суток </a:t>
            </a:r>
            <a:r>
              <a:rPr lang="ru-RU" sz="2800" b="1" i="1" dirty="0">
                <a:solidFill>
                  <a:schemeClr val="accent2">
                    <a:lumMod val="50000"/>
                  </a:schemeClr>
                </a:solidFill>
              </a:rPr>
              <a:t>сдерживал наступление </a:t>
            </a:r>
            <a:r>
              <a:rPr lang="ru-RU" sz="2800" b="1" i="1" dirty="0" smtClean="0">
                <a:solidFill>
                  <a:schemeClr val="accent2">
                    <a:lumMod val="50000"/>
                  </a:schemeClr>
                </a:solidFill>
              </a:rPr>
              <a:t>41-го </a:t>
            </a:r>
            <a:r>
              <a:rPr lang="ru-RU" sz="2800" b="1" i="1" dirty="0">
                <a:solidFill>
                  <a:schemeClr val="accent2">
                    <a:lumMod val="50000"/>
                  </a:schemeClr>
                </a:solidFill>
              </a:rPr>
              <a:t>моторизованного корпуса </a:t>
            </a:r>
            <a:r>
              <a:rPr lang="ru-RU" sz="2800" b="1" i="1" dirty="0" smtClean="0">
                <a:solidFill>
                  <a:schemeClr val="accent2">
                    <a:lumMod val="50000"/>
                  </a:schemeClr>
                </a:solidFill>
              </a:rPr>
              <a:t>немцев?</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1575" y="2214016"/>
            <a:ext cx="9144000" cy="2062103"/>
          </a:xfrm>
          <a:prstGeom prst="rect">
            <a:avLst/>
          </a:prstGeom>
        </p:spPr>
        <p:txBody>
          <a:bodyPr wrap="square">
            <a:spAutoFit/>
          </a:bodyPr>
          <a:lstStyle/>
          <a:p>
            <a:pPr algn="ctr"/>
            <a:r>
              <a:rPr lang="ru-RU" sz="3200" b="1" i="1" dirty="0" smtClean="0">
                <a:solidFill>
                  <a:schemeClr val="accent2">
                    <a:lumMod val="50000"/>
                  </a:schemeClr>
                </a:solidFill>
              </a:rPr>
              <a:t>В июле </a:t>
            </a:r>
            <a:r>
              <a:rPr lang="ru-RU" sz="3200" b="1" i="1" dirty="0">
                <a:solidFill>
                  <a:schemeClr val="accent2">
                    <a:lumMod val="50000"/>
                  </a:schemeClr>
                </a:solidFill>
              </a:rPr>
              <a:t>1941 года в Литве, в районе города </a:t>
            </a:r>
            <a:r>
              <a:rPr lang="ru-RU" sz="3200" b="1" i="1" dirty="0" err="1">
                <a:solidFill>
                  <a:schemeClr val="accent2">
                    <a:lumMod val="50000"/>
                  </a:schemeClr>
                </a:solidFill>
              </a:rPr>
              <a:t>Рассеняй</a:t>
            </a:r>
            <a:r>
              <a:rPr lang="ru-RU" sz="3200" b="1" i="1" dirty="0">
                <a:solidFill>
                  <a:schemeClr val="accent2">
                    <a:lumMod val="50000"/>
                  </a:schemeClr>
                </a:solidFill>
              </a:rPr>
              <a:t>, один танк «КВ» в </a:t>
            </a:r>
            <a:r>
              <a:rPr lang="ru-RU" sz="3200" b="1" i="1" dirty="0" smtClean="0">
                <a:solidFill>
                  <a:schemeClr val="accent2">
                    <a:lumMod val="50000"/>
                  </a:schemeClr>
                </a:solidFill>
              </a:rPr>
              <a:t>течение </a:t>
            </a:r>
            <a:r>
              <a:rPr lang="ru-RU" sz="3200" b="1" i="1" dirty="0">
                <a:solidFill>
                  <a:schemeClr val="accent2">
                    <a:lumMod val="50000"/>
                  </a:schemeClr>
                </a:solidFill>
              </a:rPr>
              <a:t>суток сдерживал наступление  41-го моторизованного корпуса </a:t>
            </a:r>
            <a:r>
              <a:rPr lang="ru-RU" sz="3200" b="1" i="1" dirty="0" smtClean="0">
                <a:solidFill>
                  <a:schemeClr val="accent2">
                    <a:lumMod val="50000"/>
                  </a:schemeClr>
                </a:solidFill>
              </a:rPr>
              <a:t>немцев</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5784112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381164" y="1938573"/>
            <a:ext cx="6358259" cy="3441958"/>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smtClean="0">
                <a:solidFill>
                  <a:schemeClr val="accent2">
                    <a:lumMod val="50000"/>
                  </a:schemeClr>
                </a:solidFill>
              </a:rPr>
              <a:t>что Гитлер планировал полностью снести Москву, а на ее на месте разбить огромный парк?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
        <p:nvSpPr>
          <p:cNvPr id="13" name="Прямоугольник 12"/>
          <p:cNvSpPr/>
          <p:nvPr/>
        </p:nvSpPr>
        <p:spPr>
          <a:xfrm>
            <a:off x="0" y="2706095"/>
            <a:ext cx="9144000" cy="1569660"/>
          </a:xfrm>
          <a:prstGeom prst="rect">
            <a:avLst/>
          </a:prstGeom>
        </p:spPr>
        <p:txBody>
          <a:bodyPr wrap="square">
            <a:spAutoFit/>
          </a:bodyPr>
          <a:lstStyle/>
          <a:p>
            <a:pPr algn="ctr"/>
            <a:r>
              <a:rPr lang="ru-RU" sz="3200" b="1" i="1" dirty="0" smtClean="0">
                <a:solidFill>
                  <a:schemeClr val="accent2">
                    <a:lumMod val="50000"/>
                  </a:schemeClr>
                </a:solidFill>
              </a:rPr>
              <a:t>Гитлер планировал </a:t>
            </a:r>
            <a:r>
              <a:rPr lang="ru-RU" sz="3200" b="1" i="1" dirty="0">
                <a:solidFill>
                  <a:schemeClr val="accent2">
                    <a:lumMod val="50000"/>
                  </a:schemeClr>
                </a:solidFill>
              </a:rPr>
              <a:t>убить всех жителей</a:t>
            </a:r>
            <a:r>
              <a:rPr lang="ru-RU" sz="3200" b="1" i="1" dirty="0" smtClean="0">
                <a:solidFill>
                  <a:schemeClr val="accent2">
                    <a:lumMod val="50000"/>
                  </a:schemeClr>
                </a:solidFill>
              </a:rPr>
              <a:t>, </a:t>
            </a:r>
            <a:r>
              <a:rPr lang="ru-RU" sz="3200" b="1" i="1" dirty="0">
                <a:solidFill>
                  <a:schemeClr val="accent2">
                    <a:lumMod val="50000"/>
                  </a:schemeClr>
                </a:solidFill>
              </a:rPr>
              <a:t>а на </a:t>
            </a:r>
            <a:r>
              <a:rPr lang="ru-RU" sz="3200" b="1" i="1" dirty="0" smtClean="0">
                <a:solidFill>
                  <a:schemeClr val="accent2">
                    <a:lumMod val="50000"/>
                  </a:schemeClr>
                </a:solidFill>
              </a:rPr>
              <a:t>месте города </a:t>
            </a:r>
            <a:r>
              <a:rPr lang="ru-RU" sz="3200" b="1" i="1" dirty="0">
                <a:solidFill>
                  <a:schemeClr val="accent2">
                    <a:lumMod val="50000"/>
                  </a:schemeClr>
                </a:solidFill>
              </a:rPr>
              <a:t>сделать искусственное </a:t>
            </a:r>
            <a:r>
              <a:rPr lang="ru-RU" sz="3200" b="1" i="1" dirty="0" smtClean="0">
                <a:solidFill>
                  <a:schemeClr val="accent2">
                    <a:lumMod val="50000"/>
                  </a:schemeClr>
                </a:solidFill>
              </a:rPr>
              <a:t>водохранилище</a:t>
            </a:r>
            <a:endParaRPr lang="ru-RU" sz="3200" b="1" i="1" dirty="0">
              <a:solidFill>
                <a:schemeClr val="accent2">
                  <a:lumMod val="50000"/>
                </a:schemeClr>
              </a:solidFill>
            </a:endParaRPr>
          </a:p>
        </p:txBody>
      </p:sp>
    </p:spTree>
    <p:extLst>
      <p:ext uri="{BB962C8B-B14F-4D97-AF65-F5344CB8AC3E}">
        <p14:creationId xmlns:p14="http://schemas.microsoft.com/office/powerpoint/2010/main" val="7091953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2"/>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633" fill="hold"/>
                                        <p:tgtEl>
                                          <p:spTgt spid="2"/>
                                        </p:tgtEl>
                                      </p:cBhvr>
                                    </p:cmd>
                                  </p:childTnLst>
                                </p:cTn>
                              </p:par>
                              <p:par>
                                <p:cTn id="8" presetID="63" presetClass="path" presetSubtype="0" accel="50000" decel="50000" fill="hold" grpId="0" nodeType="withEffect">
                                  <p:stCondLst>
                                    <p:cond delay="0"/>
                                  </p:stCondLst>
                                  <p:childTnLst>
                                    <p:animMotion origin="layout" path="M -0.44202 0.04305 L 2.77778E-6 4.81481E-6 " pathEditMode="relative" rAng="0" ptsTypes="AA">
                                      <p:cBhvr>
                                        <p:cTn id="9" dur="750" spd="-100000" fill="hold"/>
                                        <p:tgtEl>
                                          <p:spTgt spid="11"/>
                                        </p:tgtEl>
                                        <p:attrNameLst>
                                          <p:attrName>ppt_x</p:attrName>
                                          <p:attrName>ppt_y</p:attrName>
                                        </p:attrNameLst>
                                      </p:cBhvr>
                                      <p:rCtr x="22101" y="-2153"/>
                                    </p:animMotion>
                                  </p:childTnLst>
                                </p:cTn>
                              </p:par>
                            </p:childTnLst>
                          </p:cTn>
                        </p:par>
                        <p:par>
                          <p:cTn id="10" fill="hold">
                            <p:stCondLst>
                              <p:cond delay="1633"/>
                            </p:stCondLst>
                            <p:childTnLst>
                              <p:par>
                                <p:cTn id="11" presetID="49" presetClass="exit" presetSubtype="0" accel="100000" fill="hold" grpId="0" nodeType="afterEffect">
                                  <p:stCondLst>
                                    <p:cond delay="0"/>
                                  </p:stCondLst>
                                  <p:childTnLst>
                                    <p:anim calcmode="lin" valueType="num">
                                      <p:cBhvr>
                                        <p:cTn id="12" dur="1250"/>
                                        <p:tgtEl>
                                          <p:spTgt spid="32782"/>
                                        </p:tgtEl>
                                        <p:attrNameLst>
                                          <p:attrName>ppt_w</p:attrName>
                                        </p:attrNameLst>
                                      </p:cBhvr>
                                      <p:tavLst>
                                        <p:tav tm="0">
                                          <p:val>
                                            <p:strVal val="ppt_w"/>
                                          </p:val>
                                        </p:tav>
                                        <p:tav tm="100000">
                                          <p:val>
                                            <p:fltVal val="0"/>
                                          </p:val>
                                        </p:tav>
                                      </p:tavLst>
                                    </p:anim>
                                    <p:anim calcmode="lin" valueType="num">
                                      <p:cBhvr>
                                        <p:cTn id="13" dur="1250"/>
                                        <p:tgtEl>
                                          <p:spTgt spid="32782"/>
                                        </p:tgtEl>
                                        <p:attrNameLst>
                                          <p:attrName>ppt_h</p:attrName>
                                        </p:attrNameLst>
                                      </p:cBhvr>
                                      <p:tavLst>
                                        <p:tav tm="0">
                                          <p:val>
                                            <p:strVal val="ppt_h"/>
                                          </p:val>
                                        </p:tav>
                                        <p:tav tm="100000">
                                          <p:val>
                                            <p:fltVal val="0"/>
                                          </p:val>
                                        </p:tav>
                                      </p:tavLst>
                                    </p:anim>
                                    <p:anim calcmode="lin" valueType="num">
                                      <p:cBhvr>
                                        <p:cTn id="14" dur="1250"/>
                                        <p:tgtEl>
                                          <p:spTgt spid="32782"/>
                                        </p:tgtEl>
                                        <p:attrNameLst>
                                          <p:attrName>style.rotation</p:attrName>
                                        </p:attrNameLst>
                                      </p:cBhvr>
                                      <p:tavLst>
                                        <p:tav tm="0">
                                          <p:val>
                                            <p:fltVal val="0"/>
                                          </p:val>
                                        </p:tav>
                                        <p:tav tm="100000">
                                          <p:val>
                                            <p:fltVal val="360"/>
                                          </p:val>
                                        </p:tav>
                                      </p:tavLst>
                                    </p:anim>
                                    <p:animEffect transition="out" filter="fade">
                                      <p:cBhvr>
                                        <p:cTn id="15" dur="1250"/>
                                        <p:tgtEl>
                                          <p:spTgt spid="32782"/>
                                        </p:tgtEl>
                                      </p:cBhvr>
                                    </p:animEffect>
                                    <p:set>
                                      <p:cBhvr>
                                        <p:cTn id="16" dur="1" fill="hold">
                                          <p:stCondLst>
                                            <p:cond delay="1249"/>
                                          </p:stCondLst>
                                        </p:cTn>
                                        <p:tgtEl>
                                          <p:spTgt spid="32782"/>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childTnLst>
                          </p:cTn>
                        </p:par>
                        <p:par>
                          <p:cTn id="20" fill="hold">
                            <p:stCondLst>
                              <p:cond delay="2883"/>
                            </p:stCondLst>
                            <p:childTnLst>
                              <p:par>
                                <p:cTn id="21" presetID="10" presetClass="exit" presetSubtype="0" fill="hold" nodeType="after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par>
                          <p:cTn id="24" fill="hold">
                            <p:stCondLst>
                              <p:cond delay="3383"/>
                            </p:stCondLst>
                            <p:childTnLst>
                              <p:par>
                                <p:cTn id="25" presetID="53" presetClass="entr" presetSubtype="16"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Effect transition="in" filter="fade">
                                      <p:cBhvr>
                                        <p:cTn id="29" dur="500"/>
                                        <p:tgtEl>
                                          <p:spTgt spid="13"/>
                                        </p:tgtEl>
                                      </p:cBhvr>
                                    </p:animEffect>
                                  </p:childTnLst>
                                </p:cTn>
                              </p:par>
                            </p:childTnLst>
                          </p:cTn>
                        </p:par>
                      </p:childTnLst>
                    </p:cTn>
                  </p:par>
                </p:childTnLst>
              </p:cTn>
              <p:nextCondLst>
                <p:cond evt="onClick" delay="0">
                  <p:tgtEl>
                    <p:spTgt spid="32781"/>
                  </p:tgtEl>
                </p:cond>
              </p:nextCondLst>
            </p:seq>
            <p:seq concurrent="1" nextAc="seek">
              <p:cTn id="30" restart="whenNotActive" fill="hold" evtFilter="cancelBubble" nodeType="interactiveSeq">
                <p:stCondLst>
                  <p:cond evt="onClick" delay="0">
                    <p:tgtEl>
                      <p:spTgt spid="32782"/>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32782"/>
                                        </p:tgtEl>
                                        <p:attrNameLst>
                                          <p:attrName>fillcolor</p:attrName>
                                        </p:attrNameLst>
                                      </p:cBhvr>
                                      <p:to>
                                        <a:schemeClr val="accent2"/>
                                      </p:to>
                                    </p:animClr>
                                    <p:set>
                                      <p:cBhvr>
                                        <p:cTn id="35" dur="2000" fill="hold"/>
                                        <p:tgtEl>
                                          <p:spTgt spid="32782"/>
                                        </p:tgtEl>
                                        <p:attrNameLst>
                                          <p:attrName>fill.type</p:attrName>
                                        </p:attrNameLst>
                                      </p:cBhvr>
                                      <p:to>
                                        <p:strVal val="solid"/>
                                      </p:to>
                                    </p:set>
                                    <p:set>
                                      <p:cBhvr>
                                        <p:cTn id="36" dur="2000" fill="hold"/>
                                        <p:tgtEl>
                                          <p:spTgt spid="32782"/>
                                        </p:tgtEl>
                                        <p:attrNameLst>
                                          <p:attrName>fill.on</p:attrName>
                                        </p:attrNameLst>
                                      </p:cBhvr>
                                      <p:to>
                                        <p:strVal val="true"/>
                                      </p:to>
                                    </p:set>
                                  </p:childTnLst>
                                </p:cTn>
                              </p:par>
                            </p:childTnLst>
                          </p:cTn>
                        </p:par>
                      </p:childTnLst>
                    </p:cTn>
                  </p:par>
                </p:childTnLst>
              </p:cTn>
              <p:nextCondLst>
                <p:cond evt="onClick" delay="0">
                  <p:tgtEl>
                    <p:spTgt spid="32782"/>
                  </p:tgtEl>
                </p:cond>
              </p:nextCondLst>
            </p:seq>
          </p:childTnLst>
        </p:cTn>
      </p:par>
    </p:tnLst>
    <p:bldLst>
      <p:bldP spid="32782" grpId="0" animBg="1"/>
      <p:bldP spid="11" grpId="0" animBg="1"/>
      <p:bldP spid="11" grpId="1" animBg="1"/>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053373" y="1808298"/>
            <a:ext cx="5017999" cy="3573472"/>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smtClean="0">
                <a:solidFill>
                  <a:schemeClr val="accent2">
                    <a:lumMod val="50000"/>
                  </a:schemeClr>
                </a:solidFill>
              </a:rPr>
              <a:t>что гитлеровские войска планировали перейти границу всего за 30 минут?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
        <p:nvSpPr>
          <p:cNvPr id="14" name="Прямоугольник 13"/>
          <p:cNvSpPr/>
          <p:nvPr/>
        </p:nvSpPr>
        <p:spPr>
          <a:xfrm>
            <a:off x="0" y="2457120"/>
            <a:ext cx="9144000" cy="2062103"/>
          </a:xfrm>
          <a:prstGeom prst="rect">
            <a:avLst/>
          </a:prstGeom>
        </p:spPr>
        <p:txBody>
          <a:bodyPr wrap="square">
            <a:spAutoFit/>
          </a:bodyPr>
          <a:lstStyle/>
          <a:p>
            <a:pPr algn="ctr"/>
            <a:r>
              <a:rPr lang="ru-RU" sz="3200" b="1" i="1" dirty="0">
                <a:solidFill>
                  <a:schemeClr val="accent2">
                    <a:lumMod val="50000"/>
                  </a:schemeClr>
                </a:solidFill>
              </a:rPr>
              <a:t>Всего 30 минут выделялось командованием </a:t>
            </a:r>
            <a:r>
              <a:rPr lang="ru-RU" sz="3200" b="1" i="1" dirty="0" smtClean="0">
                <a:solidFill>
                  <a:schemeClr val="accent2">
                    <a:lumMod val="50000"/>
                  </a:schemeClr>
                </a:solidFill>
              </a:rPr>
              <a:t>для </a:t>
            </a:r>
            <a:r>
              <a:rPr lang="ru-RU" sz="3200" b="1" i="1" dirty="0">
                <a:solidFill>
                  <a:schemeClr val="accent2">
                    <a:lumMod val="50000"/>
                  </a:schemeClr>
                </a:solidFill>
              </a:rPr>
              <a:t>подавления сопротивления пограничников. </a:t>
            </a:r>
            <a:r>
              <a:rPr lang="ru-RU" sz="3200" b="1" i="1" dirty="0" smtClean="0">
                <a:solidFill>
                  <a:schemeClr val="accent2">
                    <a:lumMod val="50000"/>
                  </a:schemeClr>
                </a:solidFill>
              </a:rPr>
              <a:t>Однако, 13-я </a:t>
            </a:r>
            <a:r>
              <a:rPr lang="ru-RU" sz="3200" b="1" i="1" dirty="0">
                <a:solidFill>
                  <a:schemeClr val="accent2">
                    <a:lumMod val="50000"/>
                  </a:schemeClr>
                </a:solidFill>
              </a:rPr>
              <a:t>застава под командованием  </a:t>
            </a:r>
            <a:r>
              <a:rPr lang="ru-RU" sz="3200" b="1" i="1" dirty="0" smtClean="0">
                <a:solidFill>
                  <a:schemeClr val="accent2">
                    <a:lumMod val="50000"/>
                  </a:schemeClr>
                </a:solidFill>
              </a:rPr>
              <a:t>         А</a:t>
            </a:r>
            <a:r>
              <a:rPr lang="ru-RU" sz="3200" b="1" i="1" dirty="0">
                <a:solidFill>
                  <a:schemeClr val="accent2">
                    <a:lumMod val="50000"/>
                  </a:schemeClr>
                </a:solidFill>
              </a:rPr>
              <a:t>. Лопатина сражалась </a:t>
            </a:r>
            <a:r>
              <a:rPr lang="ru-RU" sz="3200" b="1" i="1" dirty="0" smtClean="0">
                <a:solidFill>
                  <a:schemeClr val="accent2">
                    <a:lumMod val="50000"/>
                  </a:schemeClr>
                </a:solidFill>
              </a:rPr>
              <a:t>более </a:t>
            </a:r>
            <a:r>
              <a:rPr lang="ru-RU" sz="3200" b="1" i="1" dirty="0">
                <a:solidFill>
                  <a:schemeClr val="accent2">
                    <a:lumMod val="50000"/>
                  </a:schemeClr>
                </a:solidFill>
              </a:rPr>
              <a:t>10 суток </a:t>
            </a:r>
          </a:p>
        </p:txBody>
      </p:sp>
    </p:spTree>
    <p:extLst>
      <p:ext uri="{BB962C8B-B14F-4D97-AF65-F5344CB8AC3E}">
        <p14:creationId xmlns:p14="http://schemas.microsoft.com/office/powerpoint/2010/main" val="19911841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633" fill="hold"/>
                                        <p:tgtEl>
                                          <p:spTgt spid="13"/>
                                        </p:tgtEl>
                                      </p:cBhvr>
                                    </p:cmd>
                                  </p:childTnLst>
                                </p:cTn>
                              </p:par>
                              <p:par>
                                <p:cTn id="8" presetID="63" presetClass="path" presetSubtype="0" accel="50000" decel="50000" fill="hold" grpId="1" nodeType="withEffect">
                                  <p:stCondLst>
                                    <p:cond delay="0"/>
                                  </p:stCondLst>
                                  <p:childTnLst>
                                    <p:animMotion origin="layout" path="M -3.61111E-6 2.22222E-6 L 0.44653 0.01666 " pathEditMode="relative" rAng="0" ptsTypes="AA">
                                      <p:cBhvr>
                                        <p:cTn id="9" dur="750" fill="hold"/>
                                        <p:tgtEl>
                                          <p:spTgt spid="10"/>
                                        </p:tgtEl>
                                        <p:attrNameLst>
                                          <p:attrName>ppt_x</p:attrName>
                                          <p:attrName>ppt_y</p:attrName>
                                        </p:attrNameLst>
                                      </p:cBhvr>
                                      <p:rCtr x="22326" y="833"/>
                                    </p:animMotion>
                                  </p:childTnLst>
                                </p:cTn>
                              </p:par>
                            </p:childTnLst>
                          </p:cTn>
                        </p:par>
                        <p:par>
                          <p:cTn id="10" fill="hold">
                            <p:stCondLst>
                              <p:cond delay="1633"/>
                            </p:stCondLst>
                            <p:childTnLst>
                              <p:par>
                                <p:cTn id="11" presetID="49" presetClass="exit" presetSubtype="0" accel="100000" fill="hold" grpId="0" nodeType="afterEffect">
                                  <p:stCondLst>
                                    <p:cond delay="0"/>
                                  </p:stCondLst>
                                  <p:childTnLst>
                                    <p:anim calcmode="lin" valueType="num">
                                      <p:cBhvr>
                                        <p:cTn id="12" dur="1250"/>
                                        <p:tgtEl>
                                          <p:spTgt spid="32781"/>
                                        </p:tgtEl>
                                        <p:attrNameLst>
                                          <p:attrName>ppt_w</p:attrName>
                                        </p:attrNameLst>
                                      </p:cBhvr>
                                      <p:tavLst>
                                        <p:tav tm="0">
                                          <p:val>
                                            <p:strVal val="ppt_w"/>
                                          </p:val>
                                        </p:tav>
                                        <p:tav tm="100000">
                                          <p:val>
                                            <p:fltVal val="0"/>
                                          </p:val>
                                        </p:tav>
                                      </p:tavLst>
                                    </p:anim>
                                    <p:anim calcmode="lin" valueType="num">
                                      <p:cBhvr>
                                        <p:cTn id="13" dur="1250"/>
                                        <p:tgtEl>
                                          <p:spTgt spid="32781"/>
                                        </p:tgtEl>
                                        <p:attrNameLst>
                                          <p:attrName>ppt_h</p:attrName>
                                        </p:attrNameLst>
                                      </p:cBhvr>
                                      <p:tavLst>
                                        <p:tav tm="0">
                                          <p:val>
                                            <p:strVal val="ppt_h"/>
                                          </p:val>
                                        </p:tav>
                                        <p:tav tm="100000">
                                          <p:val>
                                            <p:fltVal val="0"/>
                                          </p:val>
                                        </p:tav>
                                      </p:tavLst>
                                    </p:anim>
                                    <p:anim calcmode="lin" valueType="num">
                                      <p:cBhvr>
                                        <p:cTn id="14" dur="1250"/>
                                        <p:tgtEl>
                                          <p:spTgt spid="32781"/>
                                        </p:tgtEl>
                                        <p:attrNameLst>
                                          <p:attrName>style.rotation</p:attrName>
                                        </p:attrNameLst>
                                      </p:cBhvr>
                                      <p:tavLst>
                                        <p:tav tm="0">
                                          <p:val>
                                            <p:fltVal val="0"/>
                                          </p:val>
                                        </p:tav>
                                        <p:tav tm="100000">
                                          <p:val>
                                            <p:fltVal val="360"/>
                                          </p:val>
                                        </p:tav>
                                      </p:tavLst>
                                    </p:anim>
                                    <p:animEffect transition="out" filter="fade">
                                      <p:cBhvr>
                                        <p:cTn id="15" dur="1250"/>
                                        <p:tgtEl>
                                          <p:spTgt spid="32781"/>
                                        </p:tgtEl>
                                      </p:cBhvr>
                                    </p:animEffect>
                                    <p:set>
                                      <p:cBhvr>
                                        <p:cTn id="16" dur="1" fill="hold">
                                          <p:stCondLst>
                                            <p:cond delay="1249"/>
                                          </p:stCondLst>
                                        </p:cTn>
                                        <p:tgtEl>
                                          <p:spTgt spid="3278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2883"/>
                            </p:stCondLst>
                            <p:childTnLst>
                              <p:par>
                                <p:cTn id="21" presetID="10" presetClass="exit" presetSubtype="0" fill="hold" nodeType="after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par>
                          <p:cTn id="24" fill="hold">
                            <p:stCondLst>
                              <p:cond delay="3383"/>
                            </p:stCondLst>
                            <p:childTnLst>
                              <p:par>
                                <p:cTn id="25" presetID="53" presetClass="entr" presetSubtype="16" fill="hold" grpId="0" nodeType="afterEffect">
                                  <p:stCondLst>
                                    <p:cond delay="0"/>
                                  </p:stCondLst>
                                  <p:childTnLst>
                                    <p:set>
                                      <p:cBhvr>
                                        <p:cTn id="26" dur="1" fill="hold">
                                          <p:stCondLst>
                                            <p:cond delay="0"/>
                                          </p:stCondLst>
                                        </p:cTn>
                                        <p:tgtEl>
                                          <p:spTgt spid="14"/>
                                        </p:tgtEl>
                                        <p:attrNameLst>
                                          <p:attrName>style.visibility</p:attrName>
                                        </p:attrNameLst>
                                      </p:cBhvr>
                                      <p:to>
                                        <p:strVal val="visible"/>
                                      </p:to>
                                    </p:set>
                                    <p:anim calcmode="lin" valueType="num">
                                      <p:cBhvr>
                                        <p:cTn id="27" dur="500" fill="hold"/>
                                        <p:tgtEl>
                                          <p:spTgt spid="14"/>
                                        </p:tgtEl>
                                        <p:attrNameLst>
                                          <p:attrName>ppt_w</p:attrName>
                                        </p:attrNameLst>
                                      </p:cBhvr>
                                      <p:tavLst>
                                        <p:tav tm="0">
                                          <p:val>
                                            <p:fltVal val="0"/>
                                          </p:val>
                                        </p:tav>
                                        <p:tav tm="100000">
                                          <p:val>
                                            <p:strVal val="#ppt_w"/>
                                          </p:val>
                                        </p:tav>
                                      </p:tavLst>
                                    </p:anim>
                                    <p:anim calcmode="lin" valueType="num">
                                      <p:cBhvr>
                                        <p:cTn id="28" dur="500" fill="hold"/>
                                        <p:tgtEl>
                                          <p:spTgt spid="14"/>
                                        </p:tgtEl>
                                        <p:attrNameLst>
                                          <p:attrName>ppt_h</p:attrName>
                                        </p:attrNameLst>
                                      </p:cBhvr>
                                      <p:tavLst>
                                        <p:tav tm="0">
                                          <p:val>
                                            <p:fltVal val="0"/>
                                          </p:val>
                                        </p:tav>
                                        <p:tav tm="100000">
                                          <p:val>
                                            <p:strVal val="#ppt_h"/>
                                          </p:val>
                                        </p:tav>
                                      </p:tavLst>
                                    </p:anim>
                                    <p:animEffect transition="in" filter="fade">
                                      <p:cBhvr>
                                        <p:cTn id="29" dur="500"/>
                                        <p:tgtEl>
                                          <p:spTgt spid="14"/>
                                        </p:tgtEl>
                                      </p:cBhvr>
                                    </p:animEffect>
                                  </p:childTnLst>
                                </p:cTn>
                              </p:par>
                            </p:childTnLst>
                          </p:cTn>
                        </p:par>
                      </p:childTnLst>
                    </p:cTn>
                  </p:par>
                </p:childTnLst>
              </p:cTn>
              <p:nextCondLst>
                <p:cond evt="onClick" delay="0">
                  <p:tgtEl>
                    <p:spTgt spid="32782"/>
                  </p:tgtEl>
                </p:cond>
              </p:nextCondLst>
            </p:seq>
            <p:seq concurrent="1" nextAc="seek">
              <p:cTn id="30" restart="whenNotActive" fill="hold" evtFilter="cancelBubble" nodeType="interactiveSeq">
                <p:stCondLst>
                  <p:cond evt="onClick" delay="0">
                    <p:tgtEl>
                      <p:spTgt spid="32781"/>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32781"/>
                                        </p:tgtEl>
                                        <p:attrNameLst>
                                          <p:attrName>fillcolor</p:attrName>
                                        </p:attrNameLst>
                                      </p:cBhvr>
                                      <p:to>
                                        <a:schemeClr val="accent2"/>
                                      </p:to>
                                    </p:animClr>
                                    <p:set>
                                      <p:cBhvr>
                                        <p:cTn id="35" dur="2000" fill="hold"/>
                                        <p:tgtEl>
                                          <p:spTgt spid="32781"/>
                                        </p:tgtEl>
                                        <p:attrNameLst>
                                          <p:attrName>fill.type</p:attrName>
                                        </p:attrNameLst>
                                      </p:cBhvr>
                                      <p:to>
                                        <p:strVal val="solid"/>
                                      </p:to>
                                    </p:set>
                                    <p:set>
                                      <p:cBhvr>
                                        <p:cTn id="36"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childTnLst>
        </p:cTn>
      </p:par>
    </p:tnLst>
    <p:bldLst>
      <p:bldP spid="32781" grpId="0" animBg="1"/>
      <p:bldP spid="10" grpId="0" animBg="1"/>
      <p:bldP spid="10" grpId="1" animBg="1"/>
      <p:bldP spid="1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p:cNvPicPr>
            <a:picLocks noChangeAspect="1"/>
          </p:cNvPicPr>
          <p:nvPr/>
        </p:nvPicPr>
        <p:blipFill rotWithShape="1">
          <a:blip r:embed="rId5" cstate="print">
            <a:extLst>
              <a:ext uri="{28A0092B-C50C-407E-A947-70E740481C1C}">
                <a14:useLocalDpi xmlns:a14="http://schemas.microsoft.com/office/drawing/2010/main" val="0"/>
              </a:ext>
            </a:extLst>
          </a:blip>
          <a:srcRect t="28873"/>
          <a:stretch/>
        </p:blipFill>
        <p:spPr>
          <a:xfrm>
            <a:off x="1362907" y="1869807"/>
            <a:ext cx="6394772" cy="3562896"/>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p>
          <a:p>
            <a:pPr algn="ctr"/>
            <a:r>
              <a:rPr lang="ru-RU" sz="2800" b="1" i="1" dirty="0">
                <a:solidFill>
                  <a:schemeClr val="accent2">
                    <a:lumMod val="50000"/>
                  </a:schemeClr>
                </a:solidFill>
              </a:rPr>
              <a:t>что в бою под Сталинградом пулемётчик сержант </a:t>
            </a:r>
            <a:r>
              <a:rPr lang="ru-RU" sz="2800" b="1" i="1" dirty="0" err="1">
                <a:solidFill>
                  <a:schemeClr val="accent2">
                    <a:lumMod val="50000"/>
                  </a:schemeClr>
                </a:solidFill>
              </a:rPr>
              <a:t>Ханпаша</a:t>
            </a:r>
            <a:r>
              <a:rPr lang="ru-RU" sz="2800" b="1" i="1" dirty="0">
                <a:solidFill>
                  <a:schemeClr val="accent2">
                    <a:lumMod val="50000"/>
                  </a:schemeClr>
                </a:solidFill>
              </a:rPr>
              <a:t> </a:t>
            </a:r>
            <a:r>
              <a:rPr lang="ru-RU" sz="2800" b="1" i="1" dirty="0" err="1">
                <a:solidFill>
                  <a:schemeClr val="accent2">
                    <a:lumMod val="50000"/>
                  </a:schemeClr>
                </a:solidFill>
              </a:rPr>
              <a:t>Нурадилов</a:t>
            </a:r>
            <a:r>
              <a:rPr lang="ru-RU" sz="2800" b="1" i="1" dirty="0">
                <a:solidFill>
                  <a:schemeClr val="accent2">
                    <a:lumMod val="50000"/>
                  </a:schemeClr>
                </a:solidFill>
              </a:rPr>
              <a:t> уничтожил 920 фашистов? </a:t>
            </a: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0" y="2723436"/>
            <a:ext cx="9144000" cy="1569660"/>
          </a:xfrm>
          <a:prstGeom prst="rect">
            <a:avLst/>
          </a:prstGeom>
        </p:spPr>
        <p:txBody>
          <a:bodyPr wrap="square">
            <a:spAutoFit/>
          </a:bodyPr>
          <a:lstStyle/>
          <a:p>
            <a:pPr algn="ctr"/>
            <a:r>
              <a:rPr lang="ru-RU" sz="3200" b="1" i="1" dirty="0">
                <a:solidFill>
                  <a:schemeClr val="accent2">
                    <a:lumMod val="50000"/>
                  </a:schemeClr>
                </a:solidFill>
              </a:rPr>
              <a:t>В бою под Сталинградом 01.09.1943 года пулемётчик сержант </a:t>
            </a:r>
            <a:r>
              <a:rPr lang="ru-RU" sz="3200" b="1" i="1" dirty="0" err="1">
                <a:solidFill>
                  <a:schemeClr val="accent2">
                    <a:lumMod val="50000"/>
                  </a:schemeClr>
                </a:solidFill>
              </a:rPr>
              <a:t>Ханпаша</a:t>
            </a:r>
            <a:r>
              <a:rPr lang="ru-RU" sz="3200" b="1" i="1" dirty="0">
                <a:solidFill>
                  <a:schemeClr val="accent2">
                    <a:lumMod val="50000"/>
                  </a:schemeClr>
                </a:solidFill>
              </a:rPr>
              <a:t> </a:t>
            </a:r>
            <a:r>
              <a:rPr lang="ru-RU" sz="3200" b="1" i="1" dirty="0" err="1">
                <a:solidFill>
                  <a:schemeClr val="accent2">
                    <a:lumMod val="50000"/>
                  </a:schemeClr>
                </a:solidFill>
              </a:rPr>
              <a:t>Нурадилов</a:t>
            </a:r>
            <a:r>
              <a:rPr lang="ru-RU" sz="3200" b="1" i="1" dirty="0">
                <a:solidFill>
                  <a:schemeClr val="accent2">
                    <a:lumMod val="50000"/>
                  </a:schemeClr>
                </a:solidFill>
              </a:rPr>
              <a:t> уничтожил 920 фашистов</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251399817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633" fill="hold"/>
                                        <p:tgtEl>
                                          <p:spTgt spid="13"/>
                                        </p:tgtEl>
                                      </p:cBhvr>
                                    </p:cmd>
                                  </p:childTnLst>
                                </p:cTn>
                              </p:par>
                              <p:par>
                                <p:cTn id="8" presetID="63" presetClass="path" presetSubtype="0" accel="50000" decel="50000" fill="hold" grpId="1" nodeType="withEffect">
                                  <p:stCondLst>
                                    <p:cond delay="0"/>
                                  </p:stCondLst>
                                  <p:childTnLst>
                                    <p:animMotion origin="layout" path="M -3.61111E-6 2.22222E-6 L 0.44653 0.01666 " pathEditMode="relative" rAng="0" ptsTypes="AA">
                                      <p:cBhvr>
                                        <p:cTn id="9" dur="750" fill="hold"/>
                                        <p:tgtEl>
                                          <p:spTgt spid="10"/>
                                        </p:tgtEl>
                                        <p:attrNameLst>
                                          <p:attrName>ppt_x</p:attrName>
                                          <p:attrName>ppt_y</p:attrName>
                                        </p:attrNameLst>
                                      </p:cBhvr>
                                      <p:rCtr x="22326" y="833"/>
                                    </p:animMotion>
                                  </p:childTnLst>
                                </p:cTn>
                              </p:par>
                            </p:childTnLst>
                          </p:cTn>
                        </p:par>
                        <p:par>
                          <p:cTn id="10" fill="hold">
                            <p:stCondLst>
                              <p:cond delay="1633"/>
                            </p:stCondLst>
                            <p:childTnLst>
                              <p:par>
                                <p:cTn id="11" presetID="49" presetClass="exit" presetSubtype="0" accel="100000" fill="hold" grpId="0" nodeType="afterEffect">
                                  <p:stCondLst>
                                    <p:cond delay="0"/>
                                  </p:stCondLst>
                                  <p:childTnLst>
                                    <p:anim calcmode="lin" valueType="num">
                                      <p:cBhvr>
                                        <p:cTn id="12" dur="1250"/>
                                        <p:tgtEl>
                                          <p:spTgt spid="32781"/>
                                        </p:tgtEl>
                                        <p:attrNameLst>
                                          <p:attrName>ppt_w</p:attrName>
                                        </p:attrNameLst>
                                      </p:cBhvr>
                                      <p:tavLst>
                                        <p:tav tm="0">
                                          <p:val>
                                            <p:strVal val="ppt_w"/>
                                          </p:val>
                                        </p:tav>
                                        <p:tav tm="100000">
                                          <p:val>
                                            <p:fltVal val="0"/>
                                          </p:val>
                                        </p:tav>
                                      </p:tavLst>
                                    </p:anim>
                                    <p:anim calcmode="lin" valueType="num">
                                      <p:cBhvr>
                                        <p:cTn id="13" dur="1250"/>
                                        <p:tgtEl>
                                          <p:spTgt spid="32781"/>
                                        </p:tgtEl>
                                        <p:attrNameLst>
                                          <p:attrName>ppt_h</p:attrName>
                                        </p:attrNameLst>
                                      </p:cBhvr>
                                      <p:tavLst>
                                        <p:tav tm="0">
                                          <p:val>
                                            <p:strVal val="ppt_h"/>
                                          </p:val>
                                        </p:tav>
                                        <p:tav tm="100000">
                                          <p:val>
                                            <p:fltVal val="0"/>
                                          </p:val>
                                        </p:tav>
                                      </p:tavLst>
                                    </p:anim>
                                    <p:anim calcmode="lin" valueType="num">
                                      <p:cBhvr>
                                        <p:cTn id="14" dur="1250"/>
                                        <p:tgtEl>
                                          <p:spTgt spid="32781"/>
                                        </p:tgtEl>
                                        <p:attrNameLst>
                                          <p:attrName>style.rotation</p:attrName>
                                        </p:attrNameLst>
                                      </p:cBhvr>
                                      <p:tavLst>
                                        <p:tav tm="0">
                                          <p:val>
                                            <p:fltVal val="0"/>
                                          </p:val>
                                        </p:tav>
                                        <p:tav tm="100000">
                                          <p:val>
                                            <p:fltVal val="360"/>
                                          </p:val>
                                        </p:tav>
                                      </p:tavLst>
                                    </p:anim>
                                    <p:animEffect transition="out" filter="fade">
                                      <p:cBhvr>
                                        <p:cTn id="15" dur="1250"/>
                                        <p:tgtEl>
                                          <p:spTgt spid="32781"/>
                                        </p:tgtEl>
                                      </p:cBhvr>
                                    </p:animEffect>
                                    <p:set>
                                      <p:cBhvr>
                                        <p:cTn id="16" dur="1" fill="hold">
                                          <p:stCondLst>
                                            <p:cond delay="1249"/>
                                          </p:stCondLst>
                                        </p:cTn>
                                        <p:tgtEl>
                                          <p:spTgt spid="3278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2883"/>
                            </p:stCondLst>
                            <p:childTnLst>
                              <p:par>
                                <p:cTn id="21" presetID="10" presetClass="exit" presetSubtype="0" fill="hold" nodeType="afterEffect">
                                  <p:stCondLst>
                                    <p:cond delay="0"/>
                                  </p:stCondLst>
                                  <p:childTnLst>
                                    <p:animEffect transition="out" filter="fade">
                                      <p:cBhvr>
                                        <p:cTn id="22" dur="500"/>
                                        <p:tgtEl>
                                          <p:spTgt spid="14"/>
                                        </p:tgtEl>
                                      </p:cBhvr>
                                    </p:animEffect>
                                    <p:set>
                                      <p:cBhvr>
                                        <p:cTn id="23" dur="1" fill="hold">
                                          <p:stCondLst>
                                            <p:cond delay="499"/>
                                          </p:stCondLst>
                                        </p:cTn>
                                        <p:tgtEl>
                                          <p:spTgt spid="14"/>
                                        </p:tgtEl>
                                        <p:attrNameLst>
                                          <p:attrName>style.visibility</p:attrName>
                                        </p:attrNameLst>
                                      </p:cBhvr>
                                      <p:to>
                                        <p:strVal val="hidden"/>
                                      </p:to>
                                    </p:set>
                                  </p:childTnLst>
                                </p:cTn>
                              </p:par>
                            </p:childTnLst>
                          </p:cTn>
                        </p:par>
                        <p:par>
                          <p:cTn id="24" fill="hold">
                            <p:stCondLst>
                              <p:cond delay="3383"/>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nextCondLst>
                <p:cond evt="onClick" delay="0">
                  <p:tgtEl>
                    <p:spTgt spid="32782"/>
                  </p:tgtEl>
                </p:cond>
              </p:nextCondLst>
            </p:seq>
            <p:seq concurrent="1" nextAc="seek">
              <p:cTn id="30" restart="whenNotActive" fill="hold" evtFilter="cancelBubble" nodeType="interactiveSeq">
                <p:stCondLst>
                  <p:cond evt="onClick" delay="0">
                    <p:tgtEl>
                      <p:spTgt spid="32781"/>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32781"/>
                                        </p:tgtEl>
                                        <p:attrNameLst>
                                          <p:attrName>fillcolor</p:attrName>
                                        </p:attrNameLst>
                                      </p:cBhvr>
                                      <p:to>
                                        <a:schemeClr val="accent2"/>
                                      </p:to>
                                    </p:animClr>
                                    <p:set>
                                      <p:cBhvr>
                                        <p:cTn id="35" dur="2000" fill="hold"/>
                                        <p:tgtEl>
                                          <p:spTgt spid="32781"/>
                                        </p:tgtEl>
                                        <p:attrNameLst>
                                          <p:attrName>fill.type</p:attrName>
                                        </p:attrNameLst>
                                      </p:cBhvr>
                                      <p:to>
                                        <p:strVal val="solid"/>
                                      </p:to>
                                    </p:set>
                                    <p:set>
                                      <p:cBhvr>
                                        <p:cTn id="36"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childTnLst>
        </p:cTn>
      </p:par>
    </p:tnLst>
    <p:bldLst>
      <p:bldP spid="32781" grpId="0" animBg="1"/>
      <p:bldP spid="7" grpId="0"/>
      <p:bldP spid="10" grpId="0" animBg="1"/>
      <p:bldP spid="10" grpId="1"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843808" y="1814549"/>
            <a:ext cx="3384376" cy="3481688"/>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Гитлер рассматривал </a:t>
            </a:r>
            <a:r>
              <a:rPr lang="ru-RU" sz="2800" b="1" i="1" dirty="0" smtClean="0">
                <a:solidFill>
                  <a:schemeClr val="accent2">
                    <a:lumMod val="50000"/>
                  </a:schemeClr>
                </a:solidFill>
              </a:rPr>
              <a:t>войну против СССР </a:t>
            </a:r>
            <a:r>
              <a:rPr lang="ru-RU" sz="2800" b="1" i="1" dirty="0">
                <a:solidFill>
                  <a:schemeClr val="accent2">
                    <a:lumMod val="50000"/>
                  </a:schemeClr>
                </a:solidFill>
              </a:rPr>
              <a:t>как </a:t>
            </a:r>
            <a:r>
              <a:rPr lang="ru-RU" sz="2800" b="1" i="1" dirty="0" smtClean="0">
                <a:solidFill>
                  <a:schemeClr val="accent2">
                    <a:lumMod val="50000"/>
                  </a:schemeClr>
                </a:solidFill>
              </a:rPr>
              <a:t>освободительную?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11707" y="2715608"/>
            <a:ext cx="9144000" cy="1569660"/>
          </a:xfrm>
          <a:prstGeom prst="rect">
            <a:avLst/>
          </a:prstGeom>
        </p:spPr>
        <p:txBody>
          <a:bodyPr wrap="square">
            <a:spAutoFit/>
          </a:bodyPr>
          <a:lstStyle/>
          <a:p>
            <a:pPr algn="ctr"/>
            <a:r>
              <a:rPr lang="ru-RU" sz="3200" b="1" i="1" dirty="0">
                <a:solidFill>
                  <a:schemeClr val="accent2">
                    <a:lumMod val="50000"/>
                  </a:schemeClr>
                </a:solidFill>
              </a:rPr>
              <a:t>Гитлер рассматривал своё нападение на СССР как "Крестовый поход", который следует вести террористическими </a:t>
            </a:r>
            <a:r>
              <a:rPr lang="ru-RU" sz="3200" b="1" i="1" dirty="0" smtClean="0">
                <a:solidFill>
                  <a:schemeClr val="accent2">
                    <a:lumMod val="50000"/>
                  </a:schemeClr>
                </a:solidFill>
              </a:rPr>
              <a:t>методами </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417975743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633" fill="hold"/>
                                        <p:tgtEl>
                                          <p:spTgt spid="13"/>
                                        </p:tgtEl>
                                      </p:cBhvr>
                                    </p:cmd>
                                  </p:childTnLst>
                                </p:cTn>
                              </p:par>
                              <p:par>
                                <p:cTn id="8" presetID="63" presetClass="path" presetSubtype="0" accel="50000" decel="50000" fill="hold" grpId="0" nodeType="withEffect">
                                  <p:stCondLst>
                                    <p:cond delay="0"/>
                                  </p:stCondLst>
                                  <p:childTnLst>
                                    <p:animMotion origin="layout" path="M -0.44202 0.04305 L 2.77778E-6 4.81481E-6 " pathEditMode="relative" rAng="0" ptsTypes="AA">
                                      <p:cBhvr>
                                        <p:cTn id="9" dur="750" spd="-100000" fill="hold"/>
                                        <p:tgtEl>
                                          <p:spTgt spid="11"/>
                                        </p:tgtEl>
                                        <p:attrNameLst>
                                          <p:attrName>ppt_x</p:attrName>
                                          <p:attrName>ppt_y</p:attrName>
                                        </p:attrNameLst>
                                      </p:cBhvr>
                                      <p:rCtr x="22101" y="-2153"/>
                                    </p:animMotion>
                                  </p:childTnLst>
                                </p:cTn>
                              </p:par>
                            </p:childTnLst>
                          </p:cTn>
                        </p:par>
                        <p:par>
                          <p:cTn id="10" fill="hold">
                            <p:stCondLst>
                              <p:cond delay="1633"/>
                            </p:stCondLst>
                            <p:childTnLst>
                              <p:par>
                                <p:cTn id="11" presetID="49" presetClass="exit" presetSubtype="0" accel="100000" fill="hold" grpId="0" nodeType="afterEffect">
                                  <p:stCondLst>
                                    <p:cond delay="0"/>
                                  </p:stCondLst>
                                  <p:childTnLst>
                                    <p:anim calcmode="lin" valueType="num">
                                      <p:cBhvr>
                                        <p:cTn id="12" dur="1250"/>
                                        <p:tgtEl>
                                          <p:spTgt spid="32782"/>
                                        </p:tgtEl>
                                        <p:attrNameLst>
                                          <p:attrName>ppt_w</p:attrName>
                                        </p:attrNameLst>
                                      </p:cBhvr>
                                      <p:tavLst>
                                        <p:tav tm="0">
                                          <p:val>
                                            <p:strVal val="ppt_w"/>
                                          </p:val>
                                        </p:tav>
                                        <p:tav tm="100000">
                                          <p:val>
                                            <p:fltVal val="0"/>
                                          </p:val>
                                        </p:tav>
                                      </p:tavLst>
                                    </p:anim>
                                    <p:anim calcmode="lin" valueType="num">
                                      <p:cBhvr>
                                        <p:cTn id="13" dur="1250"/>
                                        <p:tgtEl>
                                          <p:spTgt spid="32782"/>
                                        </p:tgtEl>
                                        <p:attrNameLst>
                                          <p:attrName>ppt_h</p:attrName>
                                        </p:attrNameLst>
                                      </p:cBhvr>
                                      <p:tavLst>
                                        <p:tav tm="0">
                                          <p:val>
                                            <p:strVal val="ppt_h"/>
                                          </p:val>
                                        </p:tav>
                                        <p:tav tm="100000">
                                          <p:val>
                                            <p:fltVal val="0"/>
                                          </p:val>
                                        </p:tav>
                                      </p:tavLst>
                                    </p:anim>
                                    <p:anim calcmode="lin" valueType="num">
                                      <p:cBhvr>
                                        <p:cTn id="14" dur="1250"/>
                                        <p:tgtEl>
                                          <p:spTgt spid="32782"/>
                                        </p:tgtEl>
                                        <p:attrNameLst>
                                          <p:attrName>style.rotation</p:attrName>
                                        </p:attrNameLst>
                                      </p:cBhvr>
                                      <p:tavLst>
                                        <p:tav tm="0">
                                          <p:val>
                                            <p:fltVal val="0"/>
                                          </p:val>
                                        </p:tav>
                                        <p:tav tm="100000">
                                          <p:val>
                                            <p:fltVal val="360"/>
                                          </p:val>
                                        </p:tav>
                                      </p:tavLst>
                                    </p:anim>
                                    <p:animEffect transition="out" filter="fade">
                                      <p:cBhvr>
                                        <p:cTn id="15" dur="1250"/>
                                        <p:tgtEl>
                                          <p:spTgt spid="32782"/>
                                        </p:tgtEl>
                                      </p:cBhvr>
                                    </p:animEffect>
                                    <p:set>
                                      <p:cBhvr>
                                        <p:cTn id="16" dur="1" fill="hold">
                                          <p:stCondLst>
                                            <p:cond delay="1249"/>
                                          </p:stCondLst>
                                        </p:cTn>
                                        <p:tgtEl>
                                          <p:spTgt spid="32782"/>
                                        </p:tgtEl>
                                        <p:attrNameLst>
                                          <p:attrName>style.visibility</p:attrName>
                                        </p:attrNameLst>
                                      </p:cBhvr>
                                      <p:to>
                                        <p:strVal val="hidden"/>
                                      </p:to>
                                    </p:set>
                                  </p:childTnLst>
                                </p:cTn>
                              </p:par>
                              <p:par>
                                <p:cTn id="17" presetID="10" presetClass="exit" presetSubtype="0" fill="hold" grpId="1" nodeType="withEffect">
                                  <p:stCondLst>
                                    <p:cond delay="0"/>
                                  </p:stCondLst>
                                  <p:childTnLst>
                                    <p:animEffect transition="out" filter="fade">
                                      <p:cBhvr>
                                        <p:cTn id="18" dur="500"/>
                                        <p:tgtEl>
                                          <p:spTgt spid="11"/>
                                        </p:tgtEl>
                                      </p:cBhvr>
                                    </p:animEffect>
                                    <p:set>
                                      <p:cBhvr>
                                        <p:cTn id="19" dur="1" fill="hold">
                                          <p:stCondLst>
                                            <p:cond delay="499"/>
                                          </p:stCondLst>
                                        </p:cTn>
                                        <p:tgtEl>
                                          <p:spTgt spid="11"/>
                                        </p:tgtEl>
                                        <p:attrNameLst>
                                          <p:attrName>style.visibility</p:attrName>
                                        </p:attrNameLst>
                                      </p:cBhvr>
                                      <p:to>
                                        <p:strVal val="hidden"/>
                                      </p:to>
                                    </p:set>
                                  </p:childTnLst>
                                </p:cTn>
                              </p:par>
                            </p:childTnLst>
                          </p:cTn>
                        </p:par>
                        <p:par>
                          <p:cTn id="20" fill="hold">
                            <p:stCondLst>
                              <p:cond delay="2883"/>
                            </p:stCondLst>
                            <p:childTnLst>
                              <p:par>
                                <p:cTn id="21" presetID="10" presetClass="exit" presetSubtype="0" fill="hold" nodeType="afterEffect">
                                  <p:stCondLst>
                                    <p:cond delay="0"/>
                                  </p:stCondLst>
                                  <p:childTnLst>
                                    <p:animEffect transition="out" filter="fade">
                                      <p:cBhvr>
                                        <p:cTn id="22" dur="500"/>
                                        <p:tgtEl>
                                          <p:spTgt spid="12"/>
                                        </p:tgtEl>
                                      </p:cBhvr>
                                    </p:animEffect>
                                    <p:set>
                                      <p:cBhvr>
                                        <p:cTn id="23" dur="1" fill="hold">
                                          <p:stCondLst>
                                            <p:cond delay="499"/>
                                          </p:stCondLst>
                                        </p:cTn>
                                        <p:tgtEl>
                                          <p:spTgt spid="12"/>
                                        </p:tgtEl>
                                        <p:attrNameLst>
                                          <p:attrName>style.visibility</p:attrName>
                                        </p:attrNameLst>
                                      </p:cBhvr>
                                      <p:to>
                                        <p:strVal val="hidden"/>
                                      </p:to>
                                    </p:set>
                                  </p:childTnLst>
                                </p:cTn>
                              </p:par>
                            </p:childTnLst>
                          </p:cTn>
                        </p:par>
                        <p:par>
                          <p:cTn id="24" fill="hold">
                            <p:stCondLst>
                              <p:cond delay="3383"/>
                            </p:stCondLst>
                            <p:childTnLst>
                              <p:par>
                                <p:cTn id="25" presetID="53" presetClass="entr" presetSubtype="16"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fltVal val="0"/>
                                          </p:val>
                                        </p:tav>
                                        <p:tav tm="100000">
                                          <p:val>
                                            <p:strVal val="#ppt_h"/>
                                          </p:val>
                                        </p:tav>
                                      </p:tavLst>
                                    </p:anim>
                                    <p:animEffect transition="in" filter="fade">
                                      <p:cBhvr>
                                        <p:cTn id="29" dur="500"/>
                                        <p:tgtEl>
                                          <p:spTgt spid="7"/>
                                        </p:tgtEl>
                                      </p:cBhvr>
                                    </p:animEffect>
                                  </p:childTnLst>
                                </p:cTn>
                              </p:par>
                            </p:childTnLst>
                          </p:cTn>
                        </p:par>
                      </p:childTnLst>
                    </p:cTn>
                  </p:par>
                </p:childTnLst>
              </p:cTn>
              <p:nextCondLst>
                <p:cond evt="onClick" delay="0">
                  <p:tgtEl>
                    <p:spTgt spid="32781"/>
                  </p:tgtEl>
                </p:cond>
              </p:nextCondLst>
            </p:seq>
            <p:seq concurrent="1" nextAc="seek">
              <p:cTn id="30" restart="whenNotActive" fill="hold" evtFilter="cancelBubble" nodeType="interactiveSeq">
                <p:stCondLst>
                  <p:cond evt="onClick" delay="0">
                    <p:tgtEl>
                      <p:spTgt spid="32782"/>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32782"/>
                                        </p:tgtEl>
                                        <p:attrNameLst>
                                          <p:attrName>fillcolor</p:attrName>
                                        </p:attrNameLst>
                                      </p:cBhvr>
                                      <p:to>
                                        <a:schemeClr val="accent2"/>
                                      </p:to>
                                    </p:animClr>
                                    <p:set>
                                      <p:cBhvr>
                                        <p:cTn id="35" dur="2000" fill="hold"/>
                                        <p:tgtEl>
                                          <p:spTgt spid="32782"/>
                                        </p:tgtEl>
                                        <p:attrNameLst>
                                          <p:attrName>fill.type</p:attrName>
                                        </p:attrNameLst>
                                      </p:cBhvr>
                                      <p:to>
                                        <p:strVal val="solid"/>
                                      </p:to>
                                    </p:set>
                                    <p:set>
                                      <p:cBhvr>
                                        <p:cTn id="36" dur="2000" fill="hold"/>
                                        <p:tgtEl>
                                          <p:spTgt spid="32782"/>
                                        </p:tgtEl>
                                        <p:attrNameLst>
                                          <p:attrName>fill.on</p:attrName>
                                        </p:attrNameLst>
                                      </p:cBhvr>
                                      <p:to>
                                        <p:strVal val="true"/>
                                      </p:to>
                                    </p:set>
                                  </p:childTnLst>
                                </p:cTn>
                              </p:par>
                            </p:childTnLst>
                          </p:cTn>
                        </p:par>
                      </p:childTnLst>
                    </p:cTn>
                  </p:par>
                </p:childTnLst>
              </p:cTn>
              <p:nextCondLst>
                <p:cond evt="onClick" delay="0">
                  <p:tgtEl>
                    <p:spTgt spid="32782"/>
                  </p:tgtEl>
                </p:cond>
              </p:nextCondLst>
            </p:seq>
          </p:childTnLst>
        </p:cTn>
      </p:par>
    </p:tnLst>
    <p:bldLst>
      <p:bldP spid="32782" grpId="0" animBg="1"/>
      <p:bldP spid="7" grpId="0"/>
      <p:bldP spid="11" grpId="0" animBg="1"/>
      <p:bldP spid="11" grpId="1"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5"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5"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pic>
        <p:nvPicPr>
          <p:cNvPr id="8" name="Рисунок 7"/>
          <p:cNvPicPr>
            <a:picLocks noChangeAspect="1"/>
          </p:cNvPicPr>
          <p:nvPr/>
        </p:nvPicPr>
        <p:blipFill rotWithShape="1">
          <a:blip r:embed="rId6" cstate="print">
            <a:extLst>
              <a:ext uri="{BEBA8EAE-BF5A-486C-A8C5-ECC9F3942E4B}">
                <a14:imgProps xmlns:a14="http://schemas.microsoft.com/office/drawing/2010/main">
                  <a14:imgLayer r:embed="rId7">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8" cstate="print">
            <a:extLst>
              <a:ext uri="{BEBA8EAE-BF5A-486C-A8C5-ECC9F3942E4B}">
                <a14:imgProps xmlns:a14="http://schemas.microsoft.com/office/drawing/2010/main">
                  <a14:imgLayer r:embed="rId9">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28600" y="6335110"/>
            <a:ext cx="609600" cy="609600"/>
          </a:xfrm>
          <a:prstGeom prst="rect">
            <a:avLst/>
          </a:prstGeom>
        </p:spPr>
      </p:pic>
      <p:sp>
        <p:nvSpPr>
          <p:cNvPr id="14"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капитуляция </a:t>
            </a:r>
            <a:r>
              <a:rPr lang="ru-RU" sz="2800" b="1" i="1" dirty="0">
                <a:solidFill>
                  <a:schemeClr val="accent2">
                    <a:lumMod val="50000"/>
                  </a:schemeClr>
                </a:solidFill>
              </a:rPr>
              <a:t>в предместье Берлина </a:t>
            </a:r>
            <a:r>
              <a:rPr lang="ru-RU" sz="2800" b="1" i="1" dirty="0" err="1">
                <a:solidFill>
                  <a:schemeClr val="accent2">
                    <a:lumMod val="50000"/>
                  </a:schemeClr>
                </a:solidFill>
              </a:rPr>
              <a:t>Карлсхорсте</a:t>
            </a:r>
            <a:r>
              <a:rPr lang="ru-RU" sz="2800" b="1" i="1" dirty="0">
                <a:solidFill>
                  <a:schemeClr val="accent2">
                    <a:lumMod val="50000"/>
                  </a:schemeClr>
                </a:solidFill>
              </a:rPr>
              <a:t> </a:t>
            </a:r>
          </a:p>
          <a:p>
            <a:pPr algn="ctr"/>
            <a:r>
              <a:rPr lang="ru-RU" sz="2800" b="1" i="1" dirty="0" smtClean="0">
                <a:solidFill>
                  <a:schemeClr val="accent2">
                    <a:lumMod val="50000"/>
                  </a:schemeClr>
                </a:solidFill>
              </a:rPr>
              <a:t>была подписана 8 </a:t>
            </a:r>
            <a:r>
              <a:rPr lang="ru-RU" sz="2800" b="1" i="1" dirty="0">
                <a:solidFill>
                  <a:schemeClr val="accent2">
                    <a:lumMod val="50000"/>
                  </a:schemeClr>
                </a:solidFill>
              </a:rPr>
              <a:t>мая 1945 </a:t>
            </a:r>
            <a:r>
              <a:rPr lang="ru-RU" sz="2800" b="1" i="1" dirty="0" smtClean="0">
                <a:solidFill>
                  <a:schemeClr val="accent2">
                    <a:lumMod val="50000"/>
                  </a:schemeClr>
                </a:solidFill>
              </a:rPr>
              <a:t>года? </a:t>
            </a:r>
            <a:endParaRPr lang="ru-RU" sz="2800" b="1" i="1" dirty="0">
              <a:solidFill>
                <a:schemeClr val="accent2">
                  <a:lumMod val="50000"/>
                </a:schemeClr>
              </a:solidFill>
            </a:endParaRPr>
          </a:p>
        </p:txBody>
      </p:sp>
      <p:pic>
        <p:nvPicPr>
          <p:cNvPr id="15" name="Рисунок 14"/>
          <p:cNvPicPr>
            <a:picLocks noChangeAspect="1"/>
          </p:cNvPicPr>
          <p:nvPr/>
        </p:nvPicPr>
        <p:blipFill rotWithShape="1">
          <a:blip r:embed="rId11" cstate="email">
            <a:extLst>
              <a:ext uri="{28A0092B-C50C-407E-A947-70E740481C1C}">
                <a14:useLocalDpi xmlns:a14="http://schemas.microsoft.com/office/drawing/2010/main"/>
              </a:ext>
            </a:extLst>
          </a:blip>
          <a:srcRect b="18384"/>
          <a:stretch/>
        </p:blipFill>
        <p:spPr>
          <a:xfrm>
            <a:off x="1804164" y="1944405"/>
            <a:ext cx="5526115" cy="3467225"/>
          </a:xfrm>
          <a:prstGeom prst="rect">
            <a:avLst/>
          </a:prstGeom>
          <a:effectLst>
            <a:softEdge rad="63500"/>
          </a:effectLst>
        </p:spPr>
      </p:pic>
      <p:sp>
        <p:nvSpPr>
          <p:cNvPr id="16" name="Прямоугольник 15"/>
          <p:cNvSpPr/>
          <p:nvPr/>
        </p:nvSpPr>
        <p:spPr>
          <a:xfrm>
            <a:off x="-11707" y="2220630"/>
            <a:ext cx="9144000" cy="2554545"/>
          </a:xfrm>
          <a:prstGeom prst="rect">
            <a:avLst/>
          </a:prstGeom>
        </p:spPr>
        <p:txBody>
          <a:bodyPr wrap="square">
            <a:spAutoFit/>
          </a:bodyPr>
          <a:lstStyle/>
          <a:p>
            <a:pPr algn="ctr"/>
            <a:r>
              <a:rPr lang="ru-RU" sz="3200" b="1" i="1" dirty="0" smtClean="0">
                <a:solidFill>
                  <a:schemeClr val="accent2">
                    <a:lumMod val="50000"/>
                  </a:schemeClr>
                </a:solidFill>
              </a:rPr>
              <a:t>Капитуляция </a:t>
            </a:r>
            <a:r>
              <a:rPr lang="ru-RU" sz="3200" b="1" i="1" dirty="0">
                <a:solidFill>
                  <a:schemeClr val="accent2">
                    <a:lumMod val="50000"/>
                  </a:schemeClr>
                </a:solidFill>
              </a:rPr>
              <a:t>была подписана 8 мая 1945 года </a:t>
            </a:r>
            <a:r>
              <a:rPr lang="ru-RU" sz="3200" b="1" i="1" dirty="0" smtClean="0">
                <a:solidFill>
                  <a:schemeClr val="accent2">
                    <a:lumMod val="50000"/>
                  </a:schemeClr>
                </a:solidFill>
              </a:rPr>
              <a:t>    в </a:t>
            </a:r>
            <a:r>
              <a:rPr lang="ru-RU" sz="3200" b="1" i="1" dirty="0">
                <a:solidFill>
                  <a:schemeClr val="accent2">
                    <a:lumMod val="50000"/>
                  </a:schemeClr>
                </a:solidFill>
              </a:rPr>
              <a:t>предместье Берлина </a:t>
            </a:r>
            <a:r>
              <a:rPr lang="ru-RU" sz="3200" b="1" i="1" dirty="0" err="1">
                <a:solidFill>
                  <a:schemeClr val="accent2">
                    <a:lumMod val="50000"/>
                  </a:schemeClr>
                </a:solidFill>
              </a:rPr>
              <a:t>Карлсхорсте</a:t>
            </a:r>
            <a:r>
              <a:rPr lang="ru-RU" sz="3200" b="1" i="1" dirty="0">
                <a:solidFill>
                  <a:schemeClr val="accent2">
                    <a:lumMod val="50000"/>
                  </a:schemeClr>
                </a:solidFill>
              </a:rPr>
              <a:t> </a:t>
            </a:r>
            <a:endParaRPr lang="ru-RU" sz="3200" b="1" i="1" dirty="0" smtClean="0">
              <a:solidFill>
                <a:schemeClr val="accent2">
                  <a:lumMod val="50000"/>
                </a:schemeClr>
              </a:solidFill>
            </a:endParaRPr>
          </a:p>
          <a:p>
            <a:pPr algn="ctr"/>
            <a:r>
              <a:rPr lang="ru-RU" sz="3200" b="1" i="1" dirty="0" smtClean="0">
                <a:solidFill>
                  <a:schemeClr val="accent2">
                    <a:lumMod val="50000"/>
                  </a:schemeClr>
                </a:solidFill>
              </a:rPr>
              <a:t>в </a:t>
            </a:r>
            <a:r>
              <a:rPr lang="ru-RU" sz="3200" b="1" i="1" dirty="0">
                <a:solidFill>
                  <a:schemeClr val="accent2">
                    <a:lumMod val="50000"/>
                  </a:schemeClr>
                </a:solidFill>
              </a:rPr>
              <a:t>22 часа 43 минуты </a:t>
            </a:r>
            <a:endParaRPr lang="ru-RU" sz="3200" b="1" i="1" dirty="0" smtClean="0">
              <a:solidFill>
                <a:schemeClr val="accent2">
                  <a:lumMod val="50000"/>
                </a:schemeClr>
              </a:solidFill>
            </a:endParaRPr>
          </a:p>
          <a:p>
            <a:pPr algn="ctr"/>
            <a:r>
              <a:rPr lang="ru-RU" sz="3200" b="1" i="1" dirty="0" smtClean="0">
                <a:solidFill>
                  <a:schemeClr val="accent2">
                    <a:lumMod val="50000"/>
                  </a:schemeClr>
                </a:solidFill>
              </a:rPr>
              <a:t>по </a:t>
            </a:r>
            <a:r>
              <a:rPr lang="ru-RU" sz="3200" b="1" i="1" dirty="0">
                <a:solidFill>
                  <a:schemeClr val="accent2">
                    <a:lumMod val="50000"/>
                  </a:schemeClr>
                </a:solidFill>
              </a:rPr>
              <a:t>центрально-европейскому времени</a:t>
            </a:r>
          </a:p>
          <a:p>
            <a:pPr algn="ctr"/>
            <a:r>
              <a:rPr lang="ru-RU" sz="3200" b="1" i="1" dirty="0" smtClean="0">
                <a:solidFill>
                  <a:schemeClr val="accent2">
                    <a:lumMod val="50000"/>
                  </a:schemeClr>
                </a:solidFill>
              </a:rPr>
              <a:t> </a:t>
            </a:r>
            <a:endParaRPr lang="ru-RU" sz="3200" b="1" i="1" dirty="0">
              <a:solidFill>
                <a:schemeClr val="accent2">
                  <a:lumMod val="50000"/>
                </a:schemeClr>
              </a:solidFill>
            </a:endParaRPr>
          </a:p>
        </p:txBody>
      </p:sp>
    </p:spTree>
    <p:extLst>
      <p:ext uri="{BB962C8B-B14F-4D97-AF65-F5344CB8AC3E}">
        <p14:creationId xmlns:p14="http://schemas.microsoft.com/office/powerpoint/2010/main" val="94987620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2"/>
                    </p:tgtEl>
                  </p:cond>
                </p:stCondLst>
                <p:endSync evt="end" delay="0">
                  <p:rtn val="all"/>
                </p:endSync>
                <p:childTnLst>
                  <p:par>
                    <p:cTn id="4" fill="hold">
                      <p:stCondLst>
                        <p:cond delay="0"/>
                      </p:stCondLst>
                      <p:childTnLst>
                        <p:par>
                          <p:cTn id="5" fill="hold">
                            <p:stCondLst>
                              <p:cond delay="0"/>
                            </p:stCondLst>
                            <p:childTnLst>
                              <p:par>
                                <p:cTn id="6" presetID="1" presetClass="mediacall" presetSubtype="0" fill="hold" nodeType="clickEffect">
                                  <p:stCondLst>
                                    <p:cond delay="0"/>
                                  </p:stCondLst>
                                  <p:childTnLst>
                                    <p:cmd type="call" cmd="playFrom(0.0)">
                                      <p:cBhvr>
                                        <p:cTn id="7" dur="1633" fill="hold"/>
                                        <p:tgtEl>
                                          <p:spTgt spid="13"/>
                                        </p:tgtEl>
                                      </p:cBhvr>
                                    </p:cmd>
                                  </p:childTnLst>
                                </p:cTn>
                              </p:par>
                              <p:par>
                                <p:cTn id="8" presetID="63" presetClass="path" presetSubtype="0" accel="50000" decel="50000" fill="hold" grpId="1" nodeType="withEffect">
                                  <p:stCondLst>
                                    <p:cond delay="0"/>
                                  </p:stCondLst>
                                  <p:childTnLst>
                                    <p:animMotion origin="layout" path="M -3.61111E-6 2.22222E-6 L 0.44653 0.01666 " pathEditMode="relative" rAng="0" ptsTypes="AA">
                                      <p:cBhvr>
                                        <p:cTn id="9" dur="750" fill="hold"/>
                                        <p:tgtEl>
                                          <p:spTgt spid="10"/>
                                        </p:tgtEl>
                                        <p:attrNameLst>
                                          <p:attrName>ppt_x</p:attrName>
                                          <p:attrName>ppt_y</p:attrName>
                                        </p:attrNameLst>
                                      </p:cBhvr>
                                      <p:rCtr x="22326" y="833"/>
                                    </p:animMotion>
                                  </p:childTnLst>
                                </p:cTn>
                              </p:par>
                            </p:childTnLst>
                          </p:cTn>
                        </p:par>
                        <p:par>
                          <p:cTn id="10" fill="hold">
                            <p:stCondLst>
                              <p:cond delay="1633"/>
                            </p:stCondLst>
                            <p:childTnLst>
                              <p:par>
                                <p:cTn id="11" presetID="49" presetClass="exit" presetSubtype="0" accel="100000" fill="hold" grpId="0" nodeType="afterEffect">
                                  <p:stCondLst>
                                    <p:cond delay="0"/>
                                  </p:stCondLst>
                                  <p:childTnLst>
                                    <p:anim calcmode="lin" valueType="num">
                                      <p:cBhvr>
                                        <p:cTn id="12" dur="1250"/>
                                        <p:tgtEl>
                                          <p:spTgt spid="32781"/>
                                        </p:tgtEl>
                                        <p:attrNameLst>
                                          <p:attrName>ppt_w</p:attrName>
                                        </p:attrNameLst>
                                      </p:cBhvr>
                                      <p:tavLst>
                                        <p:tav tm="0">
                                          <p:val>
                                            <p:strVal val="ppt_w"/>
                                          </p:val>
                                        </p:tav>
                                        <p:tav tm="100000">
                                          <p:val>
                                            <p:fltVal val="0"/>
                                          </p:val>
                                        </p:tav>
                                      </p:tavLst>
                                    </p:anim>
                                    <p:anim calcmode="lin" valueType="num">
                                      <p:cBhvr>
                                        <p:cTn id="13" dur="1250"/>
                                        <p:tgtEl>
                                          <p:spTgt spid="32781"/>
                                        </p:tgtEl>
                                        <p:attrNameLst>
                                          <p:attrName>ppt_h</p:attrName>
                                        </p:attrNameLst>
                                      </p:cBhvr>
                                      <p:tavLst>
                                        <p:tav tm="0">
                                          <p:val>
                                            <p:strVal val="ppt_h"/>
                                          </p:val>
                                        </p:tav>
                                        <p:tav tm="100000">
                                          <p:val>
                                            <p:fltVal val="0"/>
                                          </p:val>
                                        </p:tav>
                                      </p:tavLst>
                                    </p:anim>
                                    <p:anim calcmode="lin" valueType="num">
                                      <p:cBhvr>
                                        <p:cTn id="14" dur="1250"/>
                                        <p:tgtEl>
                                          <p:spTgt spid="32781"/>
                                        </p:tgtEl>
                                        <p:attrNameLst>
                                          <p:attrName>style.rotation</p:attrName>
                                        </p:attrNameLst>
                                      </p:cBhvr>
                                      <p:tavLst>
                                        <p:tav tm="0">
                                          <p:val>
                                            <p:fltVal val="0"/>
                                          </p:val>
                                        </p:tav>
                                        <p:tav tm="100000">
                                          <p:val>
                                            <p:fltVal val="360"/>
                                          </p:val>
                                        </p:tav>
                                      </p:tavLst>
                                    </p:anim>
                                    <p:animEffect transition="out" filter="fade">
                                      <p:cBhvr>
                                        <p:cTn id="15" dur="1250"/>
                                        <p:tgtEl>
                                          <p:spTgt spid="32781"/>
                                        </p:tgtEl>
                                      </p:cBhvr>
                                    </p:animEffect>
                                    <p:set>
                                      <p:cBhvr>
                                        <p:cTn id="16" dur="1" fill="hold">
                                          <p:stCondLst>
                                            <p:cond delay="1249"/>
                                          </p:stCondLst>
                                        </p:cTn>
                                        <p:tgtEl>
                                          <p:spTgt spid="32781"/>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2883"/>
                            </p:stCondLst>
                            <p:childTnLst>
                              <p:par>
                                <p:cTn id="21" presetID="10" presetClass="exit" presetSubtype="0" fill="hold" nodeType="afterEffect">
                                  <p:stCondLst>
                                    <p:cond delay="0"/>
                                  </p:stCondLst>
                                  <p:childTnLst>
                                    <p:animEffect transition="out" filter="fade">
                                      <p:cBhvr>
                                        <p:cTn id="22" dur="500"/>
                                        <p:tgtEl>
                                          <p:spTgt spid="15"/>
                                        </p:tgtEl>
                                      </p:cBhvr>
                                    </p:animEffect>
                                    <p:set>
                                      <p:cBhvr>
                                        <p:cTn id="23" dur="1" fill="hold">
                                          <p:stCondLst>
                                            <p:cond delay="499"/>
                                          </p:stCondLst>
                                        </p:cTn>
                                        <p:tgtEl>
                                          <p:spTgt spid="15"/>
                                        </p:tgtEl>
                                        <p:attrNameLst>
                                          <p:attrName>style.visibility</p:attrName>
                                        </p:attrNameLst>
                                      </p:cBhvr>
                                      <p:to>
                                        <p:strVal val="hidden"/>
                                      </p:to>
                                    </p:set>
                                  </p:childTnLst>
                                </p:cTn>
                              </p:par>
                            </p:childTnLst>
                          </p:cTn>
                        </p:par>
                        <p:par>
                          <p:cTn id="24" fill="hold">
                            <p:stCondLst>
                              <p:cond delay="3383"/>
                            </p:stCondLst>
                            <p:childTnLst>
                              <p:par>
                                <p:cTn id="25" presetID="53" presetClass="entr" presetSubtype="16"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 calcmode="lin" valueType="num">
                                      <p:cBhvr>
                                        <p:cTn id="27" dur="500" fill="hold"/>
                                        <p:tgtEl>
                                          <p:spTgt spid="16"/>
                                        </p:tgtEl>
                                        <p:attrNameLst>
                                          <p:attrName>ppt_w</p:attrName>
                                        </p:attrNameLst>
                                      </p:cBhvr>
                                      <p:tavLst>
                                        <p:tav tm="0">
                                          <p:val>
                                            <p:fltVal val="0"/>
                                          </p:val>
                                        </p:tav>
                                        <p:tav tm="100000">
                                          <p:val>
                                            <p:strVal val="#ppt_w"/>
                                          </p:val>
                                        </p:tav>
                                      </p:tavLst>
                                    </p:anim>
                                    <p:anim calcmode="lin" valueType="num">
                                      <p:cBhvr>
                                        <p:cTn id="28" dur="500" fill="hold"/>
                                        <p:tgtEl>
                                          <p:spTgt spid="16"/>
                                        </p:tgtEl>
                                        <p:attrNameLst>
                                          <p:attrName>ppt_h</p:attrName>
                                        </p:attrNameLst>
                                      </p:cBhvr>
                                      <p:tavLst>
                                        <p:tav tm="0">
                                          <p:val>
                                            <p:fltVal val="0"/>
                                          </p:val>
                                        </p:tav>
                                        <p:tav tm="100000">
                                          <p:val>
                                            <p:strVal val="#ppt_h"/>
                                          </p:val>
                                        </p:tav>
                                      </p:tavLst>
                                    </p:anim>
                                    <p:animEffect transition="in" filter="fade">
                                      <p:cBhvr>
                                        <p:cTn id="29" dur="500"/>
                                        <p:tgtEl>
                                          <p:spTgt spid="16"/>
                                        </p:tgtEl>
                                      </p:cBhvr>
                                    </p:animEffect>
                                  </p:childTnLst>
                                </p:cTn>
                              </p:par>
                            </p:childTnLst>
                          </p:cTn>
                        </p:par>
                      </p:childTnLst>
                    </p:cTn>
                  </p:par>
                </p:childTnLst>
              </p:cTn>
              <p:nextCondLst>
                <p:cond evt="onClick" delay="0">
                  <p:tgtEl>
                    <p:spTgt spid="32782"/>
                  </p:tgtEl>
                </p:cond>
              </p:nextCondLst>
            </p:seq>
            <p:seq concurrent="1" nextAc="seek">
              <p:cTn id="30" restart="whenNotActive" fill="hold" evtFilter="cancelBubble" nodeType="interactiveSeq">
                <p:stCondLst>
                  <p:cond evt="onClick" delay="0">
                    <p:tgtEl>
                      <p:spTgt spid="32781"/>
                    </p:tgtEl>
                  </p:cond>
                </p:stCondLst>
                <p:endSync evt="end" delay="0">
                  <p:rtn val="all"/>
                </p:endSync>
                <p:childTnLst>
                  <p:par>
                    <p:cTn id="31" fill="hold">
                      <p:stCondLst>
                        <p:cond delay="0"/>
                      </p:stCondLst>
                      <p:childTnLst>
                        <p:par>
                          <p:cTn id="32" fill="hold">
                            <p:stCondLst>
                              <p:cond delay="0"/>
                            </p:stCondLst>
                            <p:childTnLst>
                              <p:par>
                                <p:cTn id="33" presetID="1" presetClass="emph" presetSubtype="2" fill="hold" nodeType="clickEffect">
                                  <p:stCondLst>
                                    <p:cond delay="0"/>
                                  </p:stCondLst>
                                  <p:childTnLst>
                                    <p:animClr clrSpc="rgb" dir="cw">
                                      <p:cBhvr>
                                        <p:cTn id="34" dur="2000" fill="hold"/>
                                        <p:tgtEl>
                                          <p:spTgt spid="32781"/>
                                        </p:tgtEl>
                                        <p:attrNameLst>
                                          <p:attrName>fillcolor</p:attrName>
                                        </p:attrNameLst>
                                      </p:cBhvr>
                                      <p:to>
                                        <a:schemeClr val="accent2"/>
                                      </p:to>
                                    </p:animClr>
                                    <p:set>
                                      <p:cBhvr>
                                        <p:cTn id="35" dur="2000" fill="hold"/>
                                        <p:tgtEl>
                                          <p:spTgt spid="32781"/>
                                        </p:tgtEl>
                                        <p:attrNameLst>
                                          <p:attrName>fill.type</p:attrName>
                                        </p:attrNameLst>
                                      </p:cBhvr>
                                      <p:to>
                                        <p:strVal val="solid"/>
                                      </p:to>
                                    </p:set>
                                    <p:set>
                                      <p:cBhvr>
                                        <p:cTn id="36"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childTnLst>
        </p:cTn>
      </p:par>
    </p:tnLst>
    <p:bldLst>
      <p:bldP spid="32781" grpId="0" animBg="1"/>
      <p:bldP spid="10" grpId="0" animBg="1"/>
      <p:bldP spid="10" grpId="1" animBg="1"/>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l="-1" r="-570"/>
          <a:stretch/>
        </p:blipFill>
        <p:spPr>
          <a:xfrm>
            <a:off x="930778" y="1915238"/>
            <a:ext cx="7282443" cy="3449034"/>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Гитлер освободил </a:t>
            </a:r>
            <a:r>
              <a:rPr lang="ru-RU" sz="2800" b="1" i="1" dirty="0">
                <a:solidFill>
                  <a:schemeClr val="accent2">
                    <a:lumMod val="50000"/>
                  </a:schemeClr>
                </a:solidFill>
              </a:rPr>
              <a:t>военнослужащих от всякой ответственности за свои </a:t>
            </a:r>
            <a:r>
              <a:rPr lang="ru-RU" sz="2800" b="1" i="1" dirty="0" smtClean="0">
                <a:solidFill>
                  <a:schemeClr val="accent2">
                    <a:lumMod val="50000"/>
                  </a:schemeClr>
                </a:solidFill>
              </a:rPr>
              <a:t>действия?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
        <p:nvSpPr>
          <p:cNvPr id="14" name="Прямоугольник 13"/>
          <p:cNvSpPr/>
          <p:nvPr/>
        </p:nvSpPr>
        <p:spPr>
          <a:xfrm>
            <a:off x="0" y="2723436"/>
            <a:ext cx="9144000" cy="1569660"/>
          </a:xfrm>
          <a:prstGeom prst="rect">
            <a:avLst/>
          </a:prstGeom>
        </p:spPr>
        <p:txBody>
          <a:bodyPr wrap="square">
            <a:spAutoFit/>
          </a:bodyPr>
          <a:lstStyle/>
          <a:p>
            <a:pPr algn="ctr"/>
            <a:r>
              <a:rPr lang="ru-RU" sz="3200" b="1" i="1" dirty="0">
                <a:solidFill>
                  <a:schemeClr val="accent2">
                    <a:lumMod val="50000"/>
                  </a:schemeClr>
                </a:solidFill>
              </a:rPr>
              <a:t>Никакие действия служащих </a:t>
            </a:r>
            <a:r>
              <a:rPr lang="ru-RU" sz="3200" b="1" i="1" dirty="0" smtClean="0">
                <a:solidFill>
                  <a:schemeClr val="accent2">
                    <a:lumMod val="50000"/>
                  </a:schemeClr>
                </a:solidFill>
              </a:rPr>
              <a:t>вермахта </a:t>
            </a:r>
            <a:r>
              <a:rPr lang="ru-RU" sz="3200" b="1" i="1" dirty="0">
                <a:solidFill>
                  <a:schemeClr val="accent2">
                    <a:lumMod val="50000"/>
                  </a:schemeClr>
                </a:solidFill>
              </a:rPr>
              <a:t>не </a:t>
            </a:r>
            <a:r>
              <a:rPr lang="ru-RU" sz="3200" b="1" i="1" dirty="0" smtClean="0">
                <a:solidFill>
                  <a:schemeClr val="accent2">
                    <a:lumMod val="50000"/>
                  </a:schemeClr>
                </a:solidFill>
              </a:rPr>
              <a:t>могут </a:t>
            </a:r>
            <a:r>
              <a:rPr lang="ru-RU" sz="3200" b="1" i="1" dirty="0">
                <a:solidFill>
                  <a:schemeClr val="accent2">
                    <a:lumMod val="50000"/>
                  </a:schemeClr>
                </a:solidFill>
              </a:rPr>
              <a:t>рассматриваться как проступки или военные преступления…</a:t>
            </a:r>
          </a:p>
        </p:txBody>
      </p:sp>
    </p:spTree>
    <p:extLst>
      <p:ext uri="{BB962C8B-B14F-4D97-AF65-F5344CB8AC3E}">
        <p14:creationId xmlns:p14="http://schemas.microsoft.com/office/powerpoint/2010/main" val="34391397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14"/>
                                        </p:tgtEl>
                                        <p:attrNameLst>
                                          <p:attrName>style.visibility</p:attrName>
                                        </p:attrNameLst>
                                      </p:cBhvr>
                                      <p:to>
                                        <p:strVal val="visible"/>
                                      </p:to>
                                    </p:set>
                                    <p:anim calcmode="lin" valueType="num">
                                      <p:cBhvr>
                                        <p:cTn id="34" dur="500" fill="hold"/>
                                        <p:tgtEl>
                                          <p:spTgt spid="14"/>
                                        </p:tgtEl>
                                        <p:attrNameLst>
                                          <p:attrName>ppt_w</p:attrName>
                                        </p:attrNameLst>
                                      </p:cBhvr>
                                      <p:tavLst>
                                        <p:tav tm="0">
                                          <p:val>
                                            <p:fltVal val="0"/>
                                          </p:val>
                                        </p:tav>
                                        <p:tav tm="100000">
                                          <p:val>
                                            <p:strVal val="#ppt_w"/>
                                          </p:val>
                                        </p:tav>
                                      </p:tavLst>
                                    </p:anim>
                                    <p:anim calcmode="lin" valueType="num">
                                      <p:cBhvr>
                                        <p:cTn id="35" dur="500" fill="hold"/>
                                        <p:tgtEl>
                                          <p:spTgt spid="14"/>
                                        </p:tgtEl>
                                        <p:attrNameLst>
                                          <p:attrName>ppt_h</p:attrName>
                                        </p:attrNameLst>
                                      </p:cBhvr>
                                      <p:tavLst>
                                        <p:tav tm="0">
                                          <p:val>
                                            <p:fltVal val="0"/>
                                          </p:val>
                                        </p:tav>
                                        <p:tav tm="100000">
                                          <p:val>
                                            <p:strVal val="#ppt_h"/>
                                          </p:val>
                                        </p:tav>
                                      </p:tavLst>
                                    </p:anim>
                                    <p:animEffect transition="in" filter="fade">
                                      <p:cBhvr>
                                        <p:cTn id="36" dur="500"/>
                                        <p:tgtEl>
                                          <p:spTgt spid="14"/>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10" grpId="0" animBg="1"/>
      <p:bldP spid="10" grpId="1" animBg="1"/>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321384" y="1946770"/>
            <a:ext cx="6501231" cy="3386453"/>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a:solidFill>
                  <a:schemeClr val="accent2">
                    <a:lumMod val="50000"/>
                  </a:schemeClr>
                </a:solidFill>
              </a:rPr>
              <a:t>что </a:t>
            </a:r>
            <a:r>
              <a:rPr lang="ru-RU" sz="2800" b="1" i="1" dirty="0" smtClean="0">
                <a:solidFill>
                  <a:schemeClr val="accent2">
                    <a:lumMod val="50000"/>
                  </a:schemeClr>
                </a:solidFill>
              </a:rPr>
              <a:t>334 населенных пункта на Украине </a:t>
            </a:r>
            <a:r>
              <a:rPr lang="ru-RU" sz="2800" b="1" i="1" dirty="0">
                <a:solidFill>
                  <a:schemeClr val="accent2">
                    <a:lumMod val="50000"/>
                  </a:schemeClr>
                </a:solidFill>
              </a:rPr>
              <a:t>были полностью сожжены немцами вместе с </a:t>
            </a:r>
            <a:r>
              <a:rPr lang="ru-RU" sz="2800" b="1" i="1" dirty="0" smtClean="0">
                <a:solidFill>
                  <a:schemeClr val="accent2">
                    <a:lumMod val="50000"/>
                  </a:schemeClr>
                </a:solidFill>
              </a:rPr>
              <a:t>людьми?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0" y="2447565"/>
            <a:ext cx="9144000" cy="1569660"/>
          </a:xfrm>
          <a:prstGeom prst="rect">
            <a:avLst/>
          </a:prstGeom>
        </p:spPr>
        <p:txBody>
          <a:bodyPr wrap="square">
            <a:spAutoFit/>
          </a:bodyPr>
          <a:lstStyle/>
          <a:p>
            <a:pPr algn="ctr"/>
            <a:r>
              <a:rPr lang="ru-RU" sz="3200" b="1" i="1" dirty="0" smtClean="0">
                <a:solidFill>
                  <a:schemeClr val="accent2">
                    <a:lumMod val="50000"/>
                  </a:schemeClr>
                </a:solidFill>
              </a:rPr>
              <a:t>334 населенных </a:t>
            </a:r>
            <a:r>
              <a:rPr lang="ru-RU" sz="3200" b="1" i="1" dirty="0">
                <a:solidFill>
                  <a:schemeClr val="accent2">
                    <a:lumMod val="50000"/>
                  </a:schemeClr>
                </a:solidFill>
              </a:rPr>
              <a:t>пункта, которые находились </a:t>
            </a:r>
            <a:r>
              <a:rPr lang="ru-RU" sz="3200" b="1" i="1" dirty="0" smtClean="0">
                <a:solidFill>
                  <a:schemeClr val="accent2">
                    <a:lumMod val="50000"/>
                  </a:schemeClr>
                </a:solidFill>
              </a:rPr>
              <a:t>на </a:t>
            </a:r>
            <a:r>
              <a:rPr lang="ru-RU" sz="3200" b="1" i="1" dirty="0">
                <a:solidFill>
                  <a:schemeClr val="accent2">
                    <a:lumMod val="50000"/>
                  </a:schemeClr>
                </a:solidFill>
              </a:rPr>
              <a:t>Украине, были полностью сожжены немцами вместе с </a:t>
            </a:r>
            <a:r>
              <a:rPr lang="ru-RU" sz="3200" b="1" i="1" dirty="0" smtClean="0">
                <a:solidFill>
                  <a:schemeClr val="accent2">
                    <a:lumMod val="50000"/>
                  </a:schemeClr>
                </a:solidFill>
              </a:rPr>
              <a:t>людьми</a:t>
            </a:r>
            <a:endParaRPr lang="ru-RU" sz="3200" b="1" i="1" dirty="0">
              <a:solidFill>
                <a:schemeClr val="accent2">
                  <a:lumMod val="50000"/>
                </a:schemeClr>
              </a:solidFill>
            </a:endParaRP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152975446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22815" y="1946770"/>
            <a:ext cx="2698368" cy="3386453"/>
          </a:xfrm>
          <a:prstGeom prst="rect">
            <a:avLst/>
          </a:prstGeom>
          <a:effectLst>
            <a:softEdge rad="63500"/>
          </a:effectLst>
        </p:spPr>
      </p:pic>
      <p:sp>
        <p:nvSpPr>
          <p:cNvPr id="32776" name="Rectangle 8"/>
          <p:cNvSpPr>
            <a:spLocks noChangeArrowheads="1"/>
          </p:cNvSpPr>
          <p:nvPr/>
        </p:nvSpPr>
        <p:spPr bwMode="auto">
          <a:xfrm>
            <a:off x="0" y="467179"/>
            <a:ext cx="9144000"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ru-RU" sz="2800" b="1" i="1" dirty="0">
                <a:solidFill>
                  <a:schemeClr val="accent2">
                    <a:lumMod val="50000"/>
                  </a:schemeClr>
                </a:solidFill>
              </a:rPr>
              <a:t>Правда или неправда, </a:t>
            </a:r>
            <a:endParaRPr lang="ru-RU" sz="2800" b="1" i="1" dirty="0" smtClean="0">
              <a:solidFill>
                <a:schemeClr val="accent2">
                  <a:lumMod val="50000"/>
                </a:schemeClr>
              </a:solidFill>
            </a:endParaRPr>
          </a:p>
          <a:p>
            <a:pPr algn="ctr"/>
            <a:r>
              <a:rPr lang="ru-RU" sz="2800" b="1" i="1" dirty="0" smtClean="0">
                <a:solidFill>
                  <a:schemeClr val="accent2">
                    <a:lumMod val="50000"/>
                  </a:schemeClr>
                </a:solidFill>
              </a:rPr>
              <a:t>что, воин закрывший собой амбразуру </a:t>
            </a:r>
            <a:r>
              <a:rPr lang="ru-RU" sz="2800" b="1" i="1" dirty="0" err="1" smtClean="0">
                <a:solidFill>
                  <a:schemeClr val="accent2">
                    <a:lumMod val="50000"/>
                  </a:schemeClr>
                </a:solidFill>
              </a:rPr>
              <a:t>ДОТа</a:t>
            </a:r>
            <a:r>
              <a:rPr lang="ru-RU" sz="2800" b="1" i="1" dirty="0" smtClean="0">
                <a:solidFill>
                  <a:schemeClr val="accent2">
                    <a:lumMod val="50000"/>
                  </a:schemeClr>
                </a:solidFill>
              </a:rPr>
              <a:t> мог остаться жив? </a:t>
            </a:r>
            <a:endParaRPr lang="ru-RU" sz="2800" b="1" i="1" dirty="0">
              <a:solidFill>
                <a:schemeClr val="accent2">
                  <a:lumMod val="50000"/>
                </a:schemeClr>
              </a:solidFill>
            </a:endParaRPr>
          </a:p>
        </p:txBody>
      </p:sp>
      <p:sp>
        <p:nvSpPr>
          <p:cNvPr id="32781" name="AutoShape 13"/>
          <p:cNvSpPr>
            <a:spLocks noChangeArrowheads="1"/>
          </p:cNvSpPr>
          <p:nvPr/>
        </p:nvSpPr>
        <p:spPr bwMode="auto">
          <a:xfrm>
            <a:off x="4706257"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неправда</a:t>
            </a:r>
          </a:p>
        </p:txBody>
      </p:sp>
      <p:sp>
        <p:nvSpPr>
          <p:cNvPr id="32782" name="AutoShape 14"/>
          <p:cNvSpPr>
            <a:spLocks noChangeArrowheads="1"/>
          </p:cNvSpPr>
          <p:nvPr/>
        </p:nvSpPr>
        <p:spPr bwMode="auto">
          <a:xfrm>
            <a:off x="2438400" y="5625344"/>
            <a:ext cx="1980000" cy="900000"/>
          </a:xfrm>
          <a:prstGeom prst="foldedCorner">
            <a:avLst>
              <a:gd name="adj" fmla="val 12500"/>
            </a:avLst>
          </a:prstGeom>
          <a:blipFill dpi="0" rotWithShape="1">
            <a:blip r:embed="rId6" cstate="print">
              <a:extLst>
                <a:ext uri="{28A0092B-C50C-407E-A947-70E740481C1C}">
                  <a14:useLocalDpi xmlns:a14="http://schemas.microsoft.com/office/drawing/2010/main" val="0"/>
                </a:ext>
              </a:extLst>
            </a:blip>
            <a:srcRect/>
            <a:stretch>
              <a:fillRect/>
            </a:stretch>
          </a:blipFill>
          <a:ln w="12700">
            <a:solidFill>
              <a:schemeClr val="accent2">
                <a:lumMod val="50000"/>
              </a:schemeClr>
            </a:solidFill>
            <a:round/>
            <a:headEnd/>
            <a:tailEnd/>
          </a:ln>
          <a:effectLst>
            <a:glow rad="127000">
              <a:schemeClr val="accent2">
                <a:lumMod val="75000"/>
              </a:schemeClr>
            </a:glow>
          </a:effectLst>
          <a:extLst/>
        </p:spPr>
        <p:txBody>
          <a:bodyPr wrap="none" anchor="ctr"/>
          <a:lstStyle/>
          <a:p>
            <a:pPr algn="ctr"/>
            <a:r>
              <a:rPr lang="ru-RU" sz="2800" b="1" dirty="0">
                <a:solidFill>
                  <a:schemeClr val="accent2">
                    <a:lumMod val="50000"/>
                  </a:schemeClr>
                </a:solidFill>
                <a:latin typeface="Book Antiqua" pitchFamily="18" charset="0"/>
              </a:rPr>
              <a:t>правда</a:t>
            </a:r>
          </a:p>
        </p:txBody>
      </p:sp>
      <p:sp>
        <p:nvSpPr>
          <p:cNvPr id="7" name="Прямоугольник 6"/>
          <p:cNvSpPr/>
          <p:nvPr/>
        </p:nvSpPr>
        <p:spPr>
          <a:xfrm>
            <a:off x="-31171" y="2205024"/>
            <a:ext cx="9144000" cy="2554545"/>
          </a:xfrm>
          <a:prstGeom prst="rect">
            <a:avLst/>
          </a:prstGeom>
        </p:spPr>
        <p:txBody>
          <a:bodyPr wrap="square">
            <a:spAutoFit/>
          </a:bodyPr>
          <a:lstStyle/>
          <a:p>
            <a:pPr algn="ctr"/>
            <a:r>
              <a:rPr lang="ru-RU" sz="3200" b="1" i="1" dirty="0" smtClean="0">
                <a:solidFill>
                  <a:schemeClr val="accent2">
                    <a:lumMod val="50000"/>
                  </a:schemeClr>
                </a:solidFill>
              </a:rPr>
              <a:t>Девять </a:t>
            </a:r>
            <a:r>
              <a:rPr lang="ru-RU" sz="3200" b="1" i="1" dirty="0">
                <a:solidFill>
                  <a:schemeClr val="accent2">
                    <a:lumMod val="50000"/>
                  </a:schemeClr>
                </a:solidFill>
              </a:rPr>
              <a:t>воинов, </a:t>
            </a:r>
            <a:r>
              <a:rPr lang="ru-RU" sz="3200" b="1" i="1" dirty="0" smtClean="0">
                <a:solidFill>
                  <a:schemeClr val="accent2">
                    <a:lumMod val="50000"/>
                  </a:schemeClr>
                </a:solidFill>
              </a:rPr>
              <a:t>закрыли </a:t>
            </a:r>
            <a:r>
              <a:rPr lang="ru-RU" sz="3200" b="1" i="1" dirty="0">
                <a:solidFill>
                  <a:schemeClr val="accent2">
                    <a:lumMod val="50000"/>
                  </a:schemeClr>
                </a:solidFill>
              </a:rPr>
              <a:t>своим телом амбразуры дотов и </a:t>
            </a:r>
            <a:r>
              <a:rPr lang="ru-RU" sz="3200" b="1" i="1" dirty="0" smtClean="0">
                <a:solidFill>
                  <a:schemeClr val="accent2">
                    <a:lumMod val="50000"/>
                  </a:schemeClr>
                </a:solidFill>
              </a:rPr>
              <a:t>остались </a:t>
            </a:r>
            <a:r>
              <a:rPr lang="ru-RU" sz="3200" b="1" i="1" dirty="0">
                <a:solidFill>
                  <a:schemeClr val="accent2">
                    <a:lumMod val="50000"/>
                  </a:schemeClr>
                </a:solidFill>
              </a:rPr>
              <a:t>живыми. </a:t>
            </a:r>
            <a:r>
              <a:rPr lang="ru-RU" sz="3200" b="1" i="1" dirty="0" err="1">
                <a:solidFill>
                  <a:schemeClr val="accent2">
                    <a:lumMod val="50000"/>
                  </a:schemeClr>
                </a:solidFill>
              </a:rPr>
              <a:t>Майборский</a:t>
            </a:r>
            <a:r>
              <a:rPr lang="ru-RU" sz="3200" b="1" i="1" dirty="0">
                <a:solidFill>
                  <a:schemeClr val="accent2">
                    <a:lumMod val="50000"/>
                  </a:schemeClr>
                </a:solidFill>
              </a:rPr>
              <a:t> Владимир Петрович — рядовой, </a:t>
            </a:r>
            <a:r>
              <a:rPr lang="ru-RU" sz="3200" b="1" i="1" dirty="0" smtClean="0">
                <a:solidFill>
                  <a:schemeClr val="accent2">
                    <a:lumMod val="50000"/>
                  </a:schemeClr>
                </a:solidFill>
              </a:rPr>
              <a:t>закрыл пулемет </a:t>
            </a:r>
            <a:r>
              <a:rPr lang="ru-RU" sz="3200" b="1" i="1" dirty="0">
                <a:solidFill>
                  <a:schemeClr val="accent2">
                    <a:lumMod val="50000"/>
                  </a:schemeClr>
                </a:solidFill>
              </a:rPr>
              <a:t>13 июля 1944 </a:t>
            </a:r>
            <a:r>
              <a:rPr lang="ru-RU" sz="3200" b="1" i="1" dirty="0" smtClean="0">
                <a:solidFill>
                  <a:schemeClr val="accent2">
                    <a:lumMod val="50000"/>
                  </a:schemeClr>
                </a:solidFill>
              </a:rPr>
              <a:t>года. </a:t>
            </a:r>
            <a:r>
              <a:rPr lang="ru-RU" sz="3200" b="1" i="1" dirty="0">
                <a:solidFill>
                  <a:schemeClr val="accent2">
                    <a:lumMod val="50000"/>
                  </a:schemeClr>
                </a:solidFill>
              </a:rPr>
              <a:t>Остался жив, лечился 10 месяцев. </a:t>
            </a:r>
          </a:p>
        </p:txBody>
      </p:sp>
      <p:pic>
        <p:nvPicPr>
          <p:cNvPr id="8" name="Рисунок 7"/>
          <p:cNvPicPr>
            <a:picLocks noChangeAspect="1"/>
          </p:cNvPicPr>
          <p:nvPr/>
        </p:nvPicPr>
        <p:blipFill rotWithShape="1">
          <a:blip r:embed="rId7" cstate="print">
            <a:extLst>
              <a:ext uri="{BEBA8EAE-BF5A-486C-A8C5-ECC9F3942E4B}">
                <a14:imgProps xmlns:a14="http://schemas.microsoft.com/office/drawing/2010/main">
                  <a14:imgLayer r:embed="rId8">
                    <a14:imgEffect>
                      <a14:backgroundRemoval t="0" b="95263" l="0" r="100000">
                        <a14:foregroundMark x1="43864" y1="28947" x2="44091" y2="31579"/>
                      </a14:backgroundRemoval>
                    </a14:imgEffect>
                  </a14:imgLayer>
                </a14:imgProps>
              </a:ext>
              <a:ext uri="{28A0092B-C50C-407E-A947-70E740481C1C}">
                <a14:useLocalDpi xmlns:a14="http://schemas.microsoft.com/office/drawing/2010/main" val="0"/>
              </a:ext>
            </a:extLst>
          </a:blip>
          <a:srcRect/>
          <a:stretch/>
        </p:blipFill>
        <p:spPr>
          <a:xfrm>
            <a:off x="58056" y="5707383"/>
            <a:ext cx="1944216" cy="841596"/>
          </a:xfrm>
          <a:prstGeom prst="rect">
            <a:avLst/>
          </a:prstGeom>
        </p:spPr>
      </p:pic>
      <p:pic>
        <p:nvPicPr>
          <p:cNvPr id="9" name="Рисунок 8"/>
          <p:cNvPicPr>
            <a:picLocks noChangeAspect="1"/>
          </p:cNvPicPr>
          <p:nvPr/>
        </p:nvPicPr>
        <p:blipFill>
          <a:blip r:embed="rId9" cstate="print">
            <a:extLst>
              <a:ext uri="{BEBA8EAE-BF5A-486C-A8C5-ECC9F3942E4B}">
                <a14:imgProps xmlns:a14="http://schemas.microsoft.com/office/drawing/2010/main">
                  <a14:imgLayer r:embed="rId10">
                    <a14:imgEffect>
                      <a14:backgroundRemoval t="0" b="100000" l="0" r="99292"/>
                    </a14:imgEffect>
                  </a14:imgLayer>
                </a14:imgProps>
              </a:ext>
              <a:ext uri="{28A0092B-C50C-407E-A947-70E740481C1C}">
                <a14:useLocalDpi xmlns:a14="http://schemas.microsoft.com/office/drawing/2010/main" val="0"/>
              </a:ext>
            </a:extLst>
          </a:blip>
          <a:stretch>
            <a:fillRect/>
          </a:stretch>
        </p:blipFill>
        <p:spPr>
          <a:xfrm>
            <a:off x="7428486" y="5719749"/>
            <a:ext cx="1522050" cy="829230"/>
          </a:xfrm>
          <a:prstGeom prst="rect">
            <a:avLst/>
          </a:prstGeom>
        </p:spPr>
      </p:pic>
      <p:sp>
        <p:nvSpPr>
          <p:cNvPr id="10" name="Пятно 1 3"/>
          <p:cNvSpPr/>
          <p:nvPr/>
        </p:nvSpPr>
        <p:spPr>
          <a:xfrm>
            <a:off x="1858256" y="5658661"/>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ятно 1 3"/>
          <p:cNvSpPr/>
          <p:nvPr/>
        </p:nvSpPr>
        <p:spPr>
          <a:xfrm flipH="1">
            <a:off x="7174887" y="5838742"/>
            <a:ext cx="288032" cy="208756"/>
          </a:xfrm>
          <a:custGeom>
            <a:avLst/>
            <a:gdLst>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370 w 21600"/>
              <a:gd name="connsiteY21" fmla="*/ 2295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21600"/>
              <a:gd name="connsiteX1" fmla="*/ 14522 w 21600"/>
              <a:gd name="connsiteY1" fmla="*/ 0 h 21600"/>
              <a:gd name="connsiteX2" fmla="*/ 14155 w 21600"/>
              <a:gd name="connsiteY2" fmla="*/ 5325 h 21600"/>
              <a:gd name="connsiteX3" fmla="*/ 18380 w 21600"/>
              <a:gd name="connsiteY3" fmla="*/ 4457 h 21600"/>
              <a:gd name="connsiteX4" fmla="*/ 16702 w 21600"/>
              <a:gd name="connsiteY4" fmla="*/ 7315 h 21600"/>
              <a:gd name="connsiteX5" fmla="*/ 21097 w 21600"/>
              <a:gd name="connsiteY5" fmla="*/ 8137 h 21600"/>
              <a:gd name="connsiteX6" fmla="*/ 17607 w 21600"/>
              <a:gd name="connsiteY6" fmla="*/ 10475 h 21600"/>
              <a:gd name="connsiteX7" fmla="*/ 21600 w 21600"/>
              <a:gd name="connsiteY7" fmla="*/ 13290 h 21600"/>
              <a:gd name="connsiteX8" fmla="*/ 16837 w 21600"/>
              <a:gd name="connsiteY8" fmla="*/ 12942 h 21600"/>
              <a:gd name="connsiteX9" fmla="*/ 18145 w 21600"/>
              <a:gd name="connsiteY9" fmla="*/ 18095 h 21600"/>
              <a:gd name="connsiteX10" fmla="*/ 14020 w 21600"/>
              <a:gd name="connsiteY10" fmla="*/ 14457 h 21600"/>
              <a:gd name="connsiteX11" fmla="*/ 13247 w 21600"/>
              <a:gd name="connsiteY11" fmla="*/ 19737 h 21600"/>
              <a:gd name="connsiteX12" fmla="*/ 10532 w 21600"/>
              <a:gd name="connsiteY12" fmla="*/ 14935 h 21600"/>
              <a:gd name="connsiteX13" fmla="*/ 8485 w 21600"/>
              <a:gd name="connsiteY13" fmla="*/ 21600 h 21600"/>
              <a:gd name="connsiteX14" fmla="*/ 7715 w 21600"/>
              <a:gd name="connsiteY14" fmla="*/ 15627 h 21600"/>
              <a:gd name="connsiteX15" fmla="*/ 4762 w 21600"/>
              <a:gd name="connsiteY15" fmla="*/ 17617 h 21600"/>
              <a:gd name="connsiteX16" fmla="*/ 5667 w 21600"/>
              <a:gd name="connsiteY16" fmla="*/ 13937 h 21600"/>
              <a:gd name="connsiteX17" fmla="*/ 135 w 21600"/>
              <a:gd name="connsiteY17" fmla="*/ 14587 h 21600"/>
              <a:gd name="connsiteX18" fmla="*/ 3722 w 21600"/>
              <a:gd name="connsiteY18" fmla="*/ 11775 h 21600"/>
              <a:gd name="connsiteX19" fmla="*/ 0 w 21600"/>
              <a:gd name="connsiteY19" fmla="*/ 8615 h 21600"/>
              <a:gd name="connsiteX20" fmla="*/ 4627 w 21600"/>
              <a:gd name="connsiteY20" fmla="*/ 7617 h 21600"/>
              <a:gd name="connsiteX21" fmla="*/ 4361 w 21600"/>
              <a:gd name="connsiteY21" fmla="*/ 5560 h 21600"/>
              <a:gd name="connsiteX22" fmla="*/ 7312 w 21600"/>
              <a:gd name="connsiteY22" fmla="*/ 6320 h 21600"/>
              <a:gd name="connsiteX23" fmla="*/ 8352 w 21600"/>
              <a:gd name="connsiteY23" fmla="*/ 2295 h 21600"/>
              <a:gd name="connsiteX24" fmla="*/ 10800 w 21600"/>
              <a:gd name="connsiteY24" fmla="*/ 5800 h 21600"/>
              <a:gd name="connsiteX0" fmla="*/ 10800 w 21600"/>
              <a:gd name="connsiteY0" fmla="*/ 5800 h 19737"/>
              <a:gd name="connsiteX1" fmla="*/ 14522 w 21600"/>
              <a:gd name="connsiteY1" fmla="*/ 0 h 19737"/>
              <a:gd name="connsiteX2" fmla="*/ 14155 w 21600"/>
              <a:gd name="connsiteY2" fmla="*/ 5325 h 19737"/>
              <a:gd name="connsiteX3" fmla="*/ 18380 w 21600"/>
              <a:gd name="connsiteY3" fmla="*/ 4457 h 19737"/>
              <a:gd name="connsiteX4" fmla="*/ 16702 w 21600"/>
              <a:gd name="connsiteY4" fmla="*/ 7315 h 19737"/>
              <a:gd name="connsiteX5" fmla="*/ 21097 w 21600"/>
              <a:gd name="connsiteY5" fmla="*/ 8137 h 19737"/>
              <a:gd name="connsiteX6" fmla="*/ 17607 w 21600"/>
              <a:gd name="connsiteY6" fmla="*/ 10475 h 19737"/>
              <a:gd name="connsiteX7" fmla="*/ 21600 w 21600"/>
              <a:gd name="connsiteY7" fmla="*/ 13290 h 19737"/>
              <a:gd name="connsiteX8" fmla="*/ 16837 w 21600"/>
              <a:gd name="connsiteY8" fmla="*/ 12942 h 19737"/>
              <a:gd name="connsiteX9" fmla="*/ 18145 w 21600"/>
              <a:gd name="connsiteY9" fmla="*/ 18095 h 19737"/>
              <a:gd name="connsiteX10" fmla="*/ 14020 w 21600"/>
              <a:gd name="connsiteY10" fmla="*/ 14457 h 19737"/>
              <a:gd name="connsiteX11" fmla="*/ 13247 w 21600"/>
              <a:gd name="connsiteY11" fmla="*/ 19737 h 19737"/>
              <a:gd name="connsiteX12" fmla="*/ 10532 w 21600"/>
              <a:gd name="connsiteY12" fmla="*/ 14935 h 19737"/>
              <a:gd name="connsiteX13" fmla="*/ 8727 w 21600"/>
              <a:gd name="connsiteY13" fmla="*/ 16702 h 19737"/>
              <a:gd name="connsiteX14" fmla="*/ 7715 w 21600"/>
              <a:gd name="connsiteY14" fmla="*/ 15627 h 19737"/>
              <a:gd name="connsiteX15" fmla="*/ 4762 w 21600"/>
              <a:gd name="connsiteY15" fmla="*/ 17617 h 19737"/>
              <a:gd name="connsiteX16" fmla="*/ 5667 w 21600"/>
              <a:gd name="connsiteY16" fmla="*/ 13937 h 19737"/>
              <a:gd name="connsiteX17" fmla="*/ 135 w 21600"/>
              <a:gd name="connsiteY17" fmla="*/ 14587 h 19737"/>
              <a:gd name="connsiteX18" fmla="*/ 3722 w 21600"/>
              <a:gd name="connsiteY18" fmla="*/ 11775 h 19737"/>
              <a:gd name="connsiteX19" fmla="*/ 0 w 21600"/>
              <a:gd name="connsiteY19" fmla="*/ 8615 h 19737"/>
              <a:gd name="connsiteX20" fmla="*/ 4627 w 21600"/>
              <a:gd name="connsiteY20" fmla="*/ 7617 h 19737"/>
              <a:gd name="connsiteX21" fmla="*/ 4361 w 21600"/>
              <a:gd name="connsiteY21" fmla="*/ 5560 h 19737"/>
              <a:gd name="connsiteX22" fmla="*/ 7312 w 21600"/>
              <a:gd name="connsiteY22" fmla="*/ 6320 h 19737"/>
              <a:gd name="connsiteX23" fmla="*/ 8352 w 21600"/>
              <a:gd name="connsiteY23" fmla="*/ 2295 h 19737"/>
              <a:gd name="connsiteX24" fmla="*/ 10800 w 21600"/>
              <a:gd name="connsiteY24" fmla="*/ 5800 h 19737"/>
              <a:gd name="connsiteX0" fmla="*/ 10800 w 21600"/>
              <a:gd name="connsiteY0" fmla="*/ 5800 h 18095"/>
              <a:gd name="connsiteX1" fmla="*/ 14522 w 21600"/>
              <a:gd name="connsiteY1" fmla="*/ 0 h 18095"/>
              <a:gd name="connsiteX2" fmla="*/ 14155 w 21600"/>
              <a:gd name="connsiteY2" fmla="*/ 5325 h 18095"/>
              <a:gd name="connsiteX3" fmla="*/ 18380 w 21600"/>
              <a:gd name="connsiteY3" fmla="*/ 4457 h 18095"/>
              <a:gd name="connsiteX4" fmla="*/ 16702 w 21600"/>
              <a:gd name="connsiteY4" fmla="*/ 7315 h 18095"/>
              <a:gd name="connsiteX5" fmla="*/ 21097 w 21600"/>
              <a:gd name="connsiteY5" fmla="*/ 8137 h 18095"/>
              <a:gd name="connsiteX6" fmla="*/ 17607 w 21600"/>
              <a:gd name="connsiteY6" fmla="*/ 10475 h 18095"/>
              <a:gd name="connsiteX7" fmla="*/ 21600 w 21600"/>
              <a:gd name="connsiteY7" fmla="*/ 13290 h 18095"/>
              <a:gd name="connsiteX8" fmla="*/ 16837 w 21600"/>
              <a:gd name="connsiteY8" fmla="*/ 12942 h 18095"/>
              <a:gd name="connsiteX9" fmla="*/ 18145 w 21600"/>
              <a:gd name="connsiteY9" fmla="*/ 18095 h 18095"/>
              <a:gd name="connsiteX10" fmla="*/ 14020 w 21600"/>
              <a:gd name="connsiteY10" fmla="*/ 14457 h 18095"/>
              <a:gd name="connsiteX11" fmla="*/ 12400 w 21600"/>
              <a:gd name="connsiteY11" fmla="*/ 17288 h 18095"/>
              <a:gd name="connsiteX12" fmla="*/ 10532 w 21600"/>
              <a:gd name="connsiteY12" fmla="*/ 14935 h 18095"/>
              <a:gd name="connsiteX13" fmla="*/ 8727 w 21600"/>
              <a:gd name="connsiteY13" fmla="*/ 16702 h 18095"/>
              <a:gd name="connsiteX14" fmla="*/ 7715 w 21600"/>
              <a:gd name="connsiteY14" fmla="*/ 15627 h 18095"/>
              <a:gd name="connsiteX15" fmla="*/ 4762 w 21600"/>
              <a:gd name="connsiteY15" fmla="*/ 17617 h 18095"/>
              <a:gd name="connsiteX16" fmla="*/ 5667 w 21600"/>
              <a:gd name="connsiteY16" fmla="*/ 13937 h 18095"/>
              <a:gd name="connsiteX17" fmla="*/ 135 w 21600"/>
              <a:gd name="connsiteY17" fmla="*/ 14587 h 18095"/>
              <a:gd name="connsiteX18" fmla="*/ 3722 w 21600"/>
              <a:gd name="connsiteY18" fmla="*/ 11775 h 18095"/>
              <a:gd name="connsiteX19" fmla="*/ 0 w 21600"/>
              <a:gd name="connsiteY19" fmla="*/ 8615 h 18095"/>
              <a:gd name="connsiteX20" fmla="*/ 4627 w 21600"/>
              <a:gd name="connsiteY20" fmla="*/ 7617 h 18095"/>
              <a:gd name="connsiteX21" fmla="*/ 4361 w 21600"/>
              <a:gd name="connsiteY21" fmla="*/ 5560 h 18095"/>
              <a:gd name="connsiteX22" fmla="*/ 7312 w 21600"/>
              <a:gd name="connsiteY22" fmla="*/ 6320 h 18095"/>
              <a:gd name="connsiteX23" fmla="*/ 8352 w 21600"/>
              <a:gd name="connsiteY23" fmla="*/ 2295 h 18095"/>
              <a:gd name="connsiteX24" fmla="*/ 10800 w 21600"/>
              <a:gd name="connsiteY24" fmla="*/ 5800 h 18095"/>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8615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617"/>
              <a:gd name="connsiteX1" fmla="*/ 14522 w 21600"/>
              <a:gd name="connsiteY1" fmla="*/ 0 h 17617"/>
              <a:gd name="connsiteX2" fmla="*/ 14155 w 21600"/>
              <a:gd name="connsiteY2" fmla="*/ 5325 h 17617"/>
              <a:gd name="connsiteX3" fmla="*/ 18380 w 21600"/>
              <a:gd name="connsiteY3" fmla="*/ 4457 h 17617"/>
              <a:gd name="connsiteX4" fmla="*/ 16702 w 21600"/>
              <a:gd name="connsiteY4" fmla="*/ 7315 h 17617"/>
              <a:gd name="connsiteX5" fmla="*/ 21097 w 21600"/>
              <a:gd name="connsiteY5" fmla="*/ 8137 h 17617"/>
              <a:gd name="connsiteX6" fmla="*/ 17607 w 21600"/>
              <a:gd name="connsiteY6" fmla="*/ 10475 h 17617"/>
              <a:gd name="connsiteX7" fmla="*/ 21600 w 21600"/>
              <a:gd name="connsiteY7" fmla="*/ 13290 h 17617"/>
              <a:gd name="connsiteX8" fmla="*/ 16837 w 21600"/>
              <a:gd name="connsiteY8" fmla="*/ 12942 h 17617"/>
              <a:gd name="connsiteX9" fmla="*/ 17057 w 21600"/>
              <a:gd name="connsiteY9" fmla="*/ 15918 h 17617"/>
              <a:gd name="connsiteX10" fmla="*/ 14020 w 21600"/>
              <a:gd name="connsiteY10" fmla="*/ 14457 h 17617"/>
              <a:gd name="connsiteX11" fmla="*/ 12400 w 21600"/>
              <a:gd name="connsiteY11" fmla="*/ 17288 h 17617"/>
              <a:gd name="connsiteX12" fmla="*/ 10532 w 21600"/>
              <a:gd name="connsiteY12" fmla="*/ 14935 h 17617"/>
              <a:gd name="connsiteX13" fmla="*/ 8727 w 21600"/>
              <a:gd name="connsiteY13" fmla="*/ 16702 h 17617"/>
              <a:gd name="connsiteX14" fmla="*/ 7715 w 21600"/>
              <a:gd name="connsiteY14" fmla="*/ 15627 h 17617"/>
              <a:gd name="connsiteX15" fmla="*/ 4762 w 21600"/>
              <a:gd name="connsiteY15" fmla="*/ 17617 h 17617"/>
              <a:gd name="connsiteX16" fmla="*/ 5667 w 21600"/>
              <a:gd name="connsiteY16" fmla="*/ 13937 h 17617"/>
              <a:gd name="connsiteX17" fmla="*/ 135 w 21600"/>
              <a:gd name="connsiteY17" fmla="*/ 14587 h 17617"/>
              <a:gd name="connsiteX18" fmla="*/ 3722 w 21600"/>
              <a:gd name="connsiteY18" fmla="*/ 11775 h 17617"/>
              <a:gd name="connsiteX19" fmla="*/ 0 w 21600"/>
              <a:gd name="connsiteY19" fmla="*/ 11336 h 17617"/>
              <a:gd name="connsiteX20" fmla="*/ 4627 w 21600"/>
              <a:gd name="connsiteY20" fmla="*/ 7617 h 17617"/>
              <a:gd name="connsiteX21" fmla="*/ 4361 w 21600"/>
              <a:gd name="connsiteY21" fmla="*/ 5560 h 17617"/>
              <a:gd name="connsiteX22" fmla="*/ 7312 w 21600"/>
              <a:gd name="connsiteY22" fmla="*/ 6320 h 17617"/>
              <a:gd name="connsiteX23" fmla="*/ 8352 w 21600"/>
              <a:gd name="connsiteY23" fmla="*/ 2295 h 17617"/>
              <a:gd name="connsiteX24" fmla="*/ 10800 w 21600"/>
              <a:gd name="connsiteY24" fmla="*/ 5800 h 17617"/>
              <a:gd name="connsiteX0" fmla="*/ 10800 w 21600"/>
              <a:gd name="connsiteY0" fmla="*/ 5800 h 17288"/>
              <a:gd name="connsiteX1" fmla="*/ 14522 w 21600"/>
              <a:gd name="connsiteY1" fmla="*/ 0 h 17288"/>
              <a:gd name="connsiteX2" fmla="*/ 14155 w 21600"/>
              <a:gd name="connsiteY2" fmla="*/ 5325 h 17288"/>
              <a:gd name="connsiteX3" fmla="*/ 18380 w 21600"/>
              <a:gd name="connsiteY3" fmla="*/ 4457 h 17288"/>
              <a:gd name="connsiteX4" fmla="*/ 16702 w 21600"/>
              <a:gd name="connsiteY4" fmla="*/ 7315 h 17288"/>
              <a:gd name="connsiteX5" fmla="*/ 21097 w 21600"/>
              <a:gd name="connsiteY5" fmla="*/ 8137 h 17288"/>
              <a:gd name="connsiteX6" fmla="*/ 17607 w 21600"/>
              <a:gd name="connsiteY6" fmla="*/ 10475 h 17288"/>
              <a:gd name="connsiteX7" fmla="*/ 21600 w 21600"/>
              <a:gd name="connsiteY7" fmla="*/ 13290 h 17288"/>
              <a:gd name="connsiteX8" fmla="*/ 16837 w 21600"/>
              <a:gd name="connsiteY8" fmla="*/ 12942 h 17288"/>
              <a:gd name="connsiteX9" fmla="*/ 17057 w 21600"/>
              <a:gd name="connsiteY9" fmla="*/ 15918 h 17288"/>
              <a:gd name="connsiteX10" fmla="*/ 14020 w 21600"/>
              <a:gd name="connsiteY10" fmla="*/ 14457 h 17288"/>
              <a:gd name="connsiteX11" fmla="*/ 12400 w 21600"/>
              <a:gd name="connsiteY11" fmla="*/ 17288 h 17288"/>
              <a:gd name="connsiteX12" fmla="*/ 10532 w 21600"/>
              <a:gd name="connsiteY12" fmla="*/ 14935 h 17288"/>
              <a:gd name="connsiteX13" fmla="*/ 8727 w 21600"/>
              <a:gd name="connsiteY13" fmla="*/ 16702 h 17288"/>
              <a:gd name="connsiteX14" fmla="*/ 7715 w 21600"/>
              <a:gd name="connsiteY14" fmla="*/ 15627 h 17288"/>
              <a:gd name="connsiteX15" fmla="*/ 2222 w 21600"/>
              <a:gd name="connsiteY15" fmla="*/ 15984 h 17288"/>
              <a:gd name="connsiteX16" fmla="*/ 5667 w 21600"/>
              <a:gd name="connsiteY16" fmla="*/ 13937 h 17288"/>
              <a:gd name="connsiteX17" fmla="*/ 135 w 21600"/>
              <a:gd name="connsiteY17" fmla="*/ 14587 h 17288"/>
              <a:gd name="connsiteX18" fmla="*/ 3722 w 21600"/>
              <a:gd name="connsiteY18" fmla="*/ 11775 h 17288"/>
              <a:gd name="connsiteX19" fmla="*/ 0 w 21600"/>
              <a:gd name="connsiteY19" fmla="*/ 11336 h 17288"/>
              <a:gd name="connsiteX20" fmla="*/ 4627 w 21600"/>
              <a:gd name="connsiteY20" fmla="*/ 7617 h 17288"/>
              <a:gd name="connsiteX21" fmla="*/ 4361 w 21600"/>
              <a:gd name="connsiteY21" fmla="*/ 5560 h 17288"/>
              <a:gd name="connsiteX22" fmla="*/ 7312 w 21600"/>
              <a:gd name="connsiteY22" fmla="*/ 6320 h 17288"/>
              <a:gd name="connsiteX23" fmla="*/ 8352 w 21600"/>
              <a:gd name="connsiteY23" fmla="*/ 2295 h 17288"/>
              <a:gd name="connsiteX24" fmla="*/ 10800 w 21600"/>
              <a:gd name="connsiteY24" fmla="*/ 5800 h 17288"/>
              <a:gd name="connsiteX0" fmla="*/ 10800 w 21600"/>
              <a:gd name="connsiteY0" fmla="*/ 4167 h 15655"/>
              <a:gd name="connsiteX1" fmla="*/ 17304 w 21600"/>
              <a:gd name="connsiteY1" fmla="*/ 0 h 15655"/>
              <a:gd name="connsiteX2" fmla="*/ 14155 w 21600"/>
              <a:gd name="connsiteY2" fmla="*/ 3692 h 15655"/>
              <a:gd name="connsiteX3" fmla="*/ 18380 w 21600"/>
              <a:gd name="connsiteY3" fmla="*/ 2824 h 15655"/>
              <a:gd name="connsiteX4" fmla="*/ 16702 w 21600"/>
              <a:gd name="connsiteY4" fmla="*/ 5682 h 15655"/>
              <a:gd name="connsiteX5" fmla="*/ 21097 w 21600"/>
              <a:gd name="connsiteY5" fmla="*/ 6504 h 15655"/>
              <a:gd name="connsiteX6" fmla="*/ 17607 w 21600"/>
              <a:gd name="connsiteY6" fmla="*/ 8842 h 15655"/>
              <a:gd name="connsiteX7" fmla="*/ 21600 w 21600"/>
              <a:gd name="connsiteY7" fmla="*/ 11657 h 15655"/>
              <a:gd name="connsiteX8" fmla="*/ 16837 w 21600"/>
              <a:gd name="connsiteY8" fmla="*/ 11309 h 15655"/>
              <a:gd name="connsiteX9" fmla="*/ 17057 w 21600"/>
              <a:gd name="connsiteY9" fmla="*/ 14285 h 15655"/>
              <a:gd name="connsiteX10" fmla="*/ 14020 w 21600"/>
              <a:gd name="connsiteY10" fmla="*/ 12824 h 15655"/>
              <a:gd name="connsiteX11" fmla="*/ 12400 w 21600"/>
              <a:gd name="connsiteY11" fmla="*/ 15655 h 15655"/>
              <a:gd name="connsiteX12" fmla="*/ 10532 w 21600"/>
              <a:gd name="connsiteY12" fmla="*/ 13302 h 15655"/>
              <a:gd name="connsiteX13" fmla="*/ 8727 w 21600"/>
              <a:gd name="connsiteY13" fmla="*/ 15069 h 15655"/>
              <a:gd name="connsiteX14" fmla="*/ 7715 w 21600"/>
              <a:gd name="connsiteY14" fmla="*/ 13994 h 15655"/>
              <a:gd name="connsiteX15" fmla="*/ 2222 w 21600"/>
              <a:gd name="connsiteY15" fmla="*/ 14351 h 15655"/>
              <a:gd name="connsiteX16" fmla="*/ 5667 w 21600"/>
              <a:gd name="connsiteY16" fmla="*/ 12304 h 15655"/>
              <a:gd name="connsiteX17" fmla="*/ 135 w 21600"/>
              <a:gd name="connsiteY17" fmla="*/ 12954 h 15655"/>
              <a:gd name="connsiteX18" fmla="*/ 3722 w 21600"/>
              <a:gd name="connsiteY18" fmla="*/ 10142 h 15655"/>
              <a:gd name="connsiteX19" fmla="*/ 0 w 21600"/>
              <a:gd name="connsiteY19" fmla="*/ 9703 h 15655"/>
              <a:gd name="connsiteX20" fmla="*/ 4627 w 21600"/>
              <a:gd name="connsiteY20" fmla="*/ 5984 h 15655"/>
              <a:gd name="connsiteX21" fmla="*/ 4361 w 21600"/>
              <a:gd name="connsiteY21" fmla="*/ 3927 h 15655"/>
              <a:gd name="connsiteX22" fmla="*/ 7312 w 21600"/>
              <a:gd name="connsiteY22" fmla="*/ 4687 h 15655"/>
              <a:gd name="connsiteX23" fmla="*/ 8352 w 21600"/>
              <a:gd name="connsiteY23" fmla="*/ 662 h 15655"/>
              <a:gd name="connsiteX24" fmla="*/ 10800 w 21600"/>
              <a:gd name="connsiteY24" fmla="*/ 4167 h 15655"/>
              <a:gd name="connsiteX0" fmla="*/ 10800 w 21097"/>
              <a:gd name="connsiteY0" fmla="*/ 4167 h 15655"/>
              <a:gd name="connsiteX1" fmla="*/ 17304 w 21097"/>
              <a:gd name="connsiteY1" fmla="*/ 0 h 15655"/>
              <a:gd name="connsiteX2" fmla="*/ 14155 w 21097"/>
              <a:gd name="connsiteY2" fmla="*/ 3692 h 15655"/>
              <a:gd name="connsiteX3" fmla="*/ 18380 w 21097"/>
              <a:gd name="connsiteY3" fmla="*/ 2824 h 15655"/>
              <a:gd name="connsiteX4" fmla="*/ 16702 w 21097"/>
              <a:gd name="connsiteY4" fmla="*/ 5682 h 15655"/>
              <a:gd name="connsiteX5" fmla="*/ 21097 w 21097"/>
              <a:gd name="connsiteY5" fmla="*/ 6504 h 15655"/>
              <a:gd name="connsiteX6" fmla="*/ 17607 w 21097"/>
              <a:gd name="connsiteY6" fmla="*/ 8842 h 15655"/>
              <a:gd name="connsiteX7" fmla="*/ 20632 w 21097"/>
              <a:gd name="connsiteY7" fmla="*/ 9208 h 15655"/>
              <a:gd name="connsiteX8" fmla="*/ 16837 w 21097"/>
              <a:gd name="connsiteY8" fmla="*/ 11309 h 15655"/>
              <a:gd name="connsiteX9" fmla="*/ 17057 w 21097"/>
              <a:gd name="connsiteY9" fmla="*/ 14285 h 15655"/>
              <a:gd name="connsiteX10" fmla="*/ 14020 w 21097"/>
              <a:gd name="connsiteY10" fmla="*/ 12824 h 15655"/>
              <a:gd name="connsiteX11" fmla="*/ 12400 w 21097"/>
              <a:gd name="connsiteY11" fmla="*/ 15655 h 15655"/>
              <a:gd name="connsiteX12" fmla="*/ 10532 w 21097"/>
              <a:gd name="connsiteY12" fmla="*/ 13302 h 15655"/>
              <a:gd name="connsiteX13" fmla="*/ 8727 w 21097"/>
              <a:gd name="connsiteY13" fmla="*/ 15069 h 15655"/>
              <a:gd name="connsiteX14" fmla="*/ 7715 w 21097"/>
              <a:gd name="connsiteY14" fmla="*/ 13994 h 15655"/>
              <a:gd name="connsiteX15" fmla="*/ 2222 w 21097"/>
              <a:gd name="connsiteY15" fmla="*/ 14351 h 15655"/>
              <a:gd name="connsiteX16" fmla="*/ 5667 w 21097"/>
              <a:gd name="connsiteY16" fmla="*/ 12304 h 15655"/>
              <a:gd name="connsiteX17" fmla="*/ 135 w 21097"/>
              <a:gd name="connsiteY17" fmla="*/ 12954 h 15655"/>
              <a:gd name="connsiteX18" fmla="*/ 3722 w 21097"/>
              <a:gd name="connsiteY18" fmla="*/ 10142 h 15655"/>
              <a:gd name="connsiteX19" fmla="*/ 0 w 21097"/>
              <a:gd name="connsiteY19" fmla="*/ 9703 h 15655"/>
              <a:gd name="connsiteX20" fmla="*/ 4627 w 21097"/>
              <a:gd name="connsiteY20" fmla="*/ 5984 h 15655"/>
              <a:gd name="connsiteX21" fmla="*/ 4361 w 21097"/>
              <a:gd name="connsiteY21" fmla="*/ 3927 h 15655"/>
              <a:gd name="connsiteX22" fmla="*/ 7312 w 21097"/>
              <a:gd name="connsiteY22" fmla="*/ 4687 h 15655"/>
              <a:gd name="connsiteX23" fmla="*/ 8352 w 21097"/>
              <a:gd name="connsiteY23" fmla="*/ 662 h 15655"/>
              <a:gd name="connsiteX24" fmla="*/ 10800 w 21097"/>
              <a:gd name="connsiteY24" fmla="*/ 4167 h 15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1097" h="15655">
                <a:moveTo>
                  <a:pt x="10800" y="4167"/>
                </a:moveTo>
                <a:lnTo>
                  <a:pt x="17304" y="0"/>
                </a:lnTo>
                <a:cubicBezTo>
                  <a:pt x="17182" y="1775"/>
                  <a:pt x="14277" y="1917"/>
                  <a:pt x="14155" y="3692"/>
                </a:cubicBezTo>
                <a:lnTo>
                  <a:pt x="18380" y="2824"/>
                </a:lnTo>
                <a:lnTo>
                  <a:pt x="16702" y="5682"/>
                </a:lnTo>
                <a:lnTo>
                  <a:pt x="21097" y="6504"/>
                </a:lnTo>
                <a:lnTo>
                  <a:pt x="17607" y="8842"/>
                </a:lnTo>
                <a:lnTo>
                  <a:pt x="20632" y="9208"/>
                </a:lnTo>
                <a:lnTo>
                  <a:pt x="16837" y="11309"/>
                </a:lnTo>
                <a:cubicBezTo>
                  <a:pt x="16910" y="12301"/>
                  <a:pt x="16984" y="13293"/>
                  <a:pt x="17057" y="14285"/>
                </a:cubicBezTo>
                <a:lnTo>
                  <a:pt x="14020" y="12824"/>
                </a:lnTo>
                <a:lnTo>
                  <a:pt x="12400" y="15655"/>
                </a:lnTo>
                <a:lnTo>
                  <a:pt x="10532" y="13302"/>
                </a:lnTo>
                <a:lnTo>
                  <a:pt x="8727" y="15069"/>
                </a:lnTo>
                <a:cubicBezTo>
                  <a:pt x="8470" y="13078"/>
                  <a:pt x="7972" y="15985"/>
                  <a:pt x="7715" y="13994"/>
                </a:cubicBezTo>
                <a:lnTo>
                  <a:pt x="2222" y="14351"/>
                </a:lnTo>
                <a:lnTo>
                  <a:pt x="5667" y="12304"/>
                </a:lnTo>
                <a:lnTo>
                  <a:pt x="135" y="12954"/>
                </a:lnTo>
                <a:lnTo>
                  <a:pt x="3722" y="10142"/>
                </a:lnTo>
                <a:lnTo>
                  <a:pt x="0" y="9703"/>
                </a:lnTo>
                <a:lnTo>
                  <a:pt x="4627" y="5984"/>
                </a:lnTo>
                <a:cubicBezTo>
                  <a:pt x="4538" y="5298"/>
                  <a:pt x="4450" y="4613"/>
                  <a:pt x="4361" y="3927"/>
                </a:cubicBezTo>
                <a:lnTo>
                  <a:pt x="7312" y="4687"/>
                </a:lnTo>
                <a:lnTo>
                  <a:pt x="8352" y="662"/>
                </a:lnTo>
                <a:lnTo>
                  <a:pt x="10800" y="4167"/>
                </a:lnTo>
                <a:close/>
              </a:path>
            </a:pathLst>
          </a:custGeom>
          <a:gradFill>
            <a:gsLst>
              <a:gs pos="18000">
                <a:schemeClr val="accent6">
                  <a:lumMod val="75000"/>
                </a:schemeClr>
              </a:gs>
              <a:gs pos="50000">
                <a:srgbClr val="C00000"/>
              </a:gs>
              <a:gs pos="2083">
                <a:srgbClr val="FFC000"/>
              </a:gs>
              <a:gs pos="97500">
                <a:srgbClr val="FFC000"/>
              </a:gs>
              <a:gs pos="78000">
                <a:schemeClr val="accent6">
                  <a:lumMod val="75000"/>
                </a:schemeClr>
              </a:gs>
            </a:gsLst>
            <a:lin ang="5400000" scaled="0"/>
          </a:gra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3" name="Explosion, Mortar Shell.wav">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11"/>
          <a:stretch>
            <a:fillRect/>
          </a:stretch>
        </p:blipFill>
        <p:spPr>
          <a:xfrm>
            <a:off x="-828600" y="6335110"/>
            <a:ext cx="609600" cy="609600"/>
          </a:xfrm>
          <a:prstGeom prst="rect">
            <a:avLst/>
          </a:prstGeom>
        </p:spPr>
      </p:pic>
    </p:spTree>
    <p:extLst>
      <p:ext uri="{BB962C8B-B14F-4D97-AF65-F5344CB8AC3E}">
        <p14:creationId xmlns:p14="http://schemas.microsoft.com/office/powerpoint/2010/main" val="100246125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audio>
              <p:cMediaNode vol="80000">
                <p:cTn id="2" fill="hold" display="0">
                  <p:stCondLst>
                    <p:cond delay="indefinite"/>
                  </p:stCondLst>
                  <p:endCondLst>
                    <p:cond evt="onStopAudio" delay="0">
                      <p:tgtEl>
                        <p:sldTgt/>
                      </p:tgtEl>
                    </p:cond>
                  </p:endCondLst>
                </p:cTn>
                <p:tgtEl>
                  <p:spTgt spid="13"/>
                </p:tgtEl>
              </p:cMediaNode>
            </p:audio>
            <p:seq concurrent="1" nextAc="seek">
              <p:cTn id="3" restart="whenNotActive" fill="hold" evtFilter="cancelBubble" nodeType="interactiveSeq">
                <p:stCondLst>
                  <p:cond evt="onClick" delay="0">
                    <p:tgtEl>
                      <p:spTgt spid="32781"/>
                    </p:tgtEl>
                  </p:cond>
                </p:stCondLst>
                <p:endSync evt="end" delay="0">
                  <p:rtn val="all"/>
                </p:endSync>
                <p:childTnLst>
                  <p:par>
                    <p:cTn id="4" fill="hold">
                      <p:stCondLst>
                        <p:cond delay="0"/>
                      </p:stCondLst>
                      <p:childTnLst>
                        <p:par>
                          <p:cTn id="5" fill="hold">
                            <p:stCondLst>
                              <p:cond delay="0"/>
                            </p:stCondLst>
                            <p:childTnLst>
                              <p:par>
                                <p:cTn id="6" presetID="1" presetClass="emph" presetSubtype="2" fill="hold" nodeType="clickEffect">
                                  <p:stCondLst>
                                    <p:cond delay="0"/>
                                  </p:stCondLst>
                                  <p:childTnLst>
                                    <p:animClr clrSpc="rgb" dir="cw">
                                      <p:cBhvr>
                                        <p:cTn id="7" dur="2000" fill="hold"/>
                                        <p:tgtEl>
                                          <p:spTgt spid="32781"/>
                                        </p:tgtEl>
                                        <p:attrNameLst>
                                          <p:attrName>fillcolor</p:attrName>
                                        </p:attrNameLst>
                                      </p:cBhvr>
                                      <p:to>
                                        <a:schemeClr val="accent2"/>
                                      </p:to>
                                    </p:animClr>
                                    <p:set>
                                      <p:cBhvr>
                                        <p:cTn id="8" dur="2000" fill="hold"/>
                                        <p:tgtEl>
                                          <p:spTgt spid="32781"/>
                                        </p:tgtEl>
                                        <p:attrNameLst>
                                          <p:attrName>fill.type</p:attrName>
                                        </p:attrNameLst>
                                      </p:cBhvr>
                                      <p:to>
                                        <p:strVal val="solid"/>
                                      </p:to>
                                    </p:set>
                                    <p:set>
                                      <p:cBhvr>
                                        <p:cTn id="9" dur="2000" fill="hold"/>
                                        <p:tgtEl>
                                          <p:spTgt spid="32781"/>
                                        </p:tgtEl>
                                        <p:attrNameLst>
                                          <p:attrName>fill.on</p:attrName>
                                        </p:attrNameLst>
                                      </p:cBhvr>
                                      <p:to>
                                        <p:strVal val="true"/>
                                      </p:to>
                                    </p:set>
                                  </p:childTnLst>
                                </p:cTn>
                              </p:par>
                            </p:childTnLst>
                          </p:cTn>
                        </p:par>
                      </p:childTnLst>
                    </p:cTn>
                  </p:par>
                </p:childTnLst>
              </p:cTn>
              <p:nextCondLst>
                <p:cond evt="onClick" delay="0">
                  <p:tgtEl>
                    <p:spTgt spid="32781"/>
                  </p:tgtEl>
                </p:cond>
              </p:nextCondLst>
            </p:seq>
            <p:seq concurrent="1" nextAc="seek">
              <p:cTn id="10" restart="whenNotActive" fill="hold" evtFilter="cancelBubble" nodeType="interactiveSeq">
                <p:stCondLst>
                  <p:cond evt="onClick" delay="0">
                    <p:tgtEl>
                      <p:spTgt spid="32782"/>
                    </p:tgtEl>
                  </p:cond>
                </p:stCondLst>
                <p:endSync evt="end" delay="0">
                  <p:rtn val="all"/>
                </p:endSync>
                <p:childTnLst>
                  <p:par>
                    <p:cTn id="11" fill="hold">
                      <p:stCondLst>
                        <p:cond delay="0"/>
                      </p:stCondLst>
                      <p:childTnLst>
                        <p:par>
                          <p:cTn id="12" fill="hold">
                            <p:stCondLst>
                              <p:cond delay="0"/>
                            </p:stCondLst>
                            <p:childTnLst>
                              <p:par>
                                <p:cTn id="13" presetID="1" presetClass="mediacall" presetSubtype="0" fill="hold" nodeType="withEffect">
                                  <p:stCondLst>
                                    <p:cond delay="0"/>
                                  </p:stCondLst>
                                  <p:childTnLst>
                                    <p:cmd type="call" cmd="playFrom(0.0)">
                                      <p:cBhvr>
                                        <p:cTn id="14" dur="1633" fill="hold"/>
                                        <p:tgtEl>
                                          <p:spTgt spid="13"/>
                                        </p:tgtEl>
                                      </p:cBhvr>
                                    </p:cmd>
                                  </p:childTnLst>
                                </p:cTn>
                              </p:par>
                              <p:par>
                                <p:cTn id="15" presetID="63" presetClass="path" presetSubtype="0" accel="50000" decel="50000" fill="hold" grpId="1" nodeType="withEffect">
                                  <p:stCondLst>
                                    <p:cond delay="0"/>
                                  </p:stCondLst>
                                  <p:childTnLst>
                                    <p:animMotion origin="layout" path="M -3.61111E-6 2.22222E-6 L 0.44653 0.01666 " pathEditMode="relative" rAng="0" ptsTypes="AA">
                                      <p:cBhvr>
                                        <p:cTn id="16" dur="750" fill="hold"/>
                                        <p:tgtEl>
                                          <p:spTgt spid="10"/>
                                        </p:tgtEl>
                                        <p:attrNameLst>
                                          <p:attrName>ppt_x</p:attrName>
                                          <p:attrName>ppt_y</p:attrName>
                                        </p:attrNameLst>
                                      </p:cBhvr>
                                      <p:rCtr x="22326" y="833"/>
                                    </p:animMotion>
                                  </p:childTnLst>
                                </p:cTn>
                              </p:par>
                            </p:childTnLst>
                          </p:cTn>
                        </p:par>
                        <p:par>
                          <p:cTn id="17" fill="hold">
                            <p:stCondLst>
                              <p:cond delay="1633"/>
                            </p:stCondLst>
                            <p:childTnLst>
                              <p:par>
                                <p:cTn id="18" presetID="49" presetClass="exit" presetSubtype="0" accel="100000" fill="hold" grpId="0" nodeType="afterEffect">
                                  <p:stCondLst>
                                    <p:cond delay="0"/>
                                  </p:stCondLst>
                                  <p:childTnLst>
                                    <p:anim calcmode="lin" valueType="num">
                                      <p:cBhvr>
                                        <p:cTn id="19" dur="1250"/>
                                        <p:tgtEl>
                                          <p:spTgt spid="32781"/>
                                        </p:tgtEl>
                                        <p:attrNameLst>
                                          <p:attrName>ppt_w</p:attrName>
                                        </p:attrNameLst>
                                      </p:cBhvr>
                                      <p:tavLst>
                                        <p:tav tm="0">
                                          <p:val>
                                            <p:strVal val="ppt_w"/>
                                          </p:val>
                                        </p:tav>
                                        <p:tav tm="100000">
                                          <p:val>
                                            <p:fltVal val="0"/>
                                          </p:val>
                                        </p:tav>
                                      </p:tavLst>
                                    </p:anim>
                                    <p:anim calcmode="lin" valueType="num">
                                      <p:cBhvr>
                                        <p:cTn id="20" dur="1250"/>
                                        <p:tgtEl>
                                          <p:spTgt spid="32781"/>
                                        </p:tgtEl>
                                        <p:attrNameLst>
                                          <p:attrName>ppt_h</p:attrName>
                                        </p:attrNameLst>
                                      </p:cBhvr>
                                      <p:tavLst>
                                        <p:tav tm="0">
                                          <p:val>
                                            <p:strVal val="ppt_h"/>
                                          </p:val>
                                        </p:tav>
                                        <p:tav tm="100000">
                                          <p:val>
                                            <p:fltVal val="0"/>
                                          </p:val>
                                        </p:tav>
                                      </p:tavLst>
                                    </p:anim>
                                    <p:anim calcmode="lin" valueType="num">
                                      <p:cBhvr>
                                        <p:cTn id="21" dur="1250"/>
                                        <p:tgtEl>
                                          <p:spTgt spid="32781"/>
                                        </p:tgtEl>
                                        <p:attrNameLst>
                                          <p:attrName>style.rotation</p:attrName>
                                        </p:attrNameLst>
                                      </p:cBhvr>
                                      <p:tavLst>
                                        <p:tav tm="0">
                                          <p:val>
                                            <p:fltVal val="0"/>
                                          </p:val>
                                        </p:tav>
                                        <p:tav tm="100000">
                                          <p:val>
                                            <p:fltVal val="360"/>
                                          </p:val>
                                        </p:tav>
                                      </p:tavLst>
                                    </p:anim>
                                    <p:animEffect transition="out" filter="fade">
                                      <p:cBhvr>
                                        <p:cTn id="22" dur="1250"/>
                                        <p:tgtEl>
                                          <p:spTgt spid="32781"/>
                                        </p:tgtEl>
                                      </p:cBhvr>
                                    </p:animEffect>
                                    <p:set>
                                      <p:cBhvr>
                                        <p:cTn id="23" dur="1" fill="hold">
                                          <p:stCondLst>
                                            <p:cond delay="1249"/>
                                          </p:stCondLst>
                                        </p:cTn>
                                        <p:tgtEl>
                                          <p:spTgt spid="32781"/>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10"/>
                                        </p:tgtEl>
                                      </p:cBhvr>
                                    </p:animEffect>
                                    <p:set>
                                      <p:cBhvr>
                                        <p:cTn id="26" dur="1" fill="hold">
                                          <p:stCondLst>
                                            <p:cond delay="499"/>
                                          </p:stCondLst>
                                        </p:cTn>
                                        <p:tgtEl>
                                          <p:spTgt spid="10"/>
                                        </p:tgtEl>
                                        <p:attrNameLst>
                                          <p:attrName>style.visibility</p:attrName>
                                        </p:attrNameLst>
                                      </p:cBhvr>
                                      <p:to>
                                        <p:strVal val="hidden"/>
                                      </p:to>
                                    </p:set>
                                  </p:childTnLst>
                                </p:cTn>
                              </p:par>
                            </p:childTnLst>
                          </p:cTn>
                        </p:par>
                        <p:par>
                          <p:cTn id="27" fill="hold">
                            <p:stCondLst>
                              <p:cond delay="2883"/>
                            </p:stCondLst>
                            <p:childTnLst>
                              <p:par>
                                <p:cTn id="28" presetID="10" presetClass="exit" presetSubtype="0" fill="hold" nodeType="afterEffect">
                                  <p:stCondLst>
                                    <p:cond delay="0"/>
                                  </p:stCondLst>
                                  <p:childTnLst>
                                    <p:animEffect transition="out" filter="fade">
                                      <p:cBhvr>
                                        <p:cTn id="29" dur="500"/>
                                        <p:tgtEl>
                                          <p:spTgt spid="12"/>
                                        </p:tgtEl>
                                      </p:cBhvr>
                                    </p:animEffect>
                                    <p:set>
                                      <p:cBhvr>
                                        <p:cTn id="30" dur="1" fill="hold">
                                          <p:stCondLst>
                                            <p:cond delay="499"/>
                                          </p:stCondLst>
                                        </p:cTn>
                                        <p:tgtEl>
                                          <p:spTgt spid="12"/>
                                        </p:tgtEl>
                                        <p:attrNameLst>
                                          <p:attrName>style.visibility</p:attrName>
                                        </p:attrNameLst>
                                      </p:cBhvr>
                                      <p:to>
                                        <p:strVal val="hidden"/>
                                      </p:to>
                                    </p:set>
                                  </p:childTnLst>
                                </p:cTn>
                              </p:par>
                            </p:childTnLst>
                          </p:cTn>
                        </p:par>
                        <p:par>
                          <p:cTn id="31" fill="hold">
                            <p:stCondLst>
                              <p:cond delay="3383"/>
                            </p:stCondLst>
                            <p:childTnLst>
                              <p:par>
                                <p:cTn id="32" presetID="53" presetClass="entr" presetSubtype="16"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 calcmode="lin" valueType="num">
                                      <p:cBhvr>
                                        <p:cTn id="34" dur="500" fill="hold"/>
                                        <p:tgtEl>
                                          <p:spTgt spid="7"/>
                                        </p:tgtEl>
                                        <p:attrNameLst>
                                          <p:attrName>ppt_w</p:attrName>
                                        </p:attrNameLst>
                                      </p:cBhvr>
                                      <p:tavLst>
                                        <p:tav tm="0">
                                          <p:val>
                                            <p:fltVal val="0"/>
                                          </p:val>
                                        </p:tav>
                                        <p:tav tm="100000">
                                          <p:val>
                                            <p:strVal val="#ppt_w"/>
                                          </p:val>
                                        </p:tav>
                                      </p:tavLst>
                                    </p:anim>
                                    <p:anim calcmode="lin" valueType="num">
                                      <p:cBhvr>
                                        <p:cTn id="35" dur="500" fill="hold"/>
                                        <p:tgtEl>
                                          <p:spTgt spid="7"/>
                                        </p:tgtEl>
                                        <p:attrNameLst>
                                          <p:attrName>ppt_h</p:attrName>
                                        </p:attrNameLst>
                                      </p:cBhvr>
                                      <p:tavLst>
                                        <p:tav tm="0">
                                          <p:val>
                                            <p:fltVal val="0"/>
                                          </p:val>
                                        </p:tav>
                                        <p:tav tm="100000">
                                          <p:val>
                                            <p:strVal val="#ppt_h"/>
                                          </p:val>
                                        </p:tav>
                                      </p:tavLst>
                                    </p:anim>
                                    <p:animEffect transition="in" filter="fade">
                                      <p:cBhvr>
                                        <p:cTn id="36" dur="500"/>
                                        <p:tgtEl>
                                          <p:spTgt spid="7"/>
                                        </p:tgtEl>
                                      </p:cBhvr>
                                    </p:animEffect>
                                  </p:childTnLst>
                                </p:cTn>
                              </p:par>
                            </p:childTnLst>
                          </p:cTn>
                        </p:par>
                      </p:childTnLst>
                    </p:cTn>
                  </p:par>
                </p:childTnLst>
              </p:cTn>
              <p:nextCondLst>
                <p:cond evt="onClick" delay="0">
                  <p:tgtEl>
                    <p:spTgt spid="32782"/>
                  </p:tgtEl>
                </p:cond>
              </p:nextCondLst>
            </p:seq>
          </p:childTnLst>
        </p:cTn>
      </p:par>
    </p:tnLst>
    <p:bldLst>
      <p:bldP spid="32781" grpId="0" animBg="1"/>
      <p:bldP spid="7" grpId="0"/>
      <p:bldP spid="10" grpId="0" animBg="1"/>
      <p:bldP spid="10" grpId="1" animBg="1"/>
    </p:bldLst>
  </p:timing>
</p:sld>
</file>

<file path=ppt/theme/theme1.xml><?xml version="1.0" encoding="utf-8"?>
<a:theme xmlns:a="http://schemas.openxmlformats.org/drawingml/2006/main" name="2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1324</TotalTime>
  <Words>5842</Words>
  <Application>Microsoft Office PowerPoint</Application>
  <PresentationFormat>Экран (4:3)</PresentationFormat>
  <Paragraphs>338</Paragraphs>
  <Slides>19</Slides>
  <Notes>19</Notes>
  <HiddenSlides>0</HiddenSlides>
  <MMClips>18</MMClips>
  <ScaleCrop>false</ScaleCrop>
  <HeadingPairs>
    <vt:vector size="4" baseType="variant">
      <vt:variant>
        <vt:lpstr>Тема</vt:lpstr>
      </vt:variant>
      <vt:variant>
        <vt:i4>2</vt:i4>
      </vt:variant>
      <vt:variant>
        <vt:lpstr>Заголовки слайдов</vt:lpstr>
      </vt:variant>
      <vt:variant>
        <vt:i4>19</vt:i4>
      </vt:variant>
    </vt:vector>
  </HeadingPairs>
  <TitlesOfParts>
    <vt:vector size="21" baseType="lpstr">
      <vt:lpstr>2_Тема Office</vt:lpstr>
      <vt:lpstr>1_Тема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Интернат</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Татьяна</dc:creator>
  <cp:lastModifiedBy>Admin</cp:lastModifiedBy>
  <cp:revision>81</cp:revision>
  <dcterms:created xsi:type="dcterms:W3CDTF">2019-10-04T08:19:26Z</dcterms:created>
  <dcterms:modified xsi:type="dcterms:W3CDTF">2020-11-01T14:47:02Z</dcterms:modified>
</cp:coreProperties>
</file>