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media/image11.svg" ContentType="image/svg+xml"/>
  <Override PartName="/ppt/media/image13.svg" ContentType="image/svg+xml"/>
  <Override PartName="/ppt/media/image4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FF9"/>
    <a:srgbClr val="E1C4FC"/>
    <a:srgbClr val="AC67EB"/>
    <a:srgbClr val="CA6AE8"/>
    <a:srgbClr val="EEC3F5"/>
    <a:srgbClr val="F6D0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3F9048-5329-45F0-8C19-DDFF53B0C922}" type="doc">
      <dgm:prSet loTypeId="urn:microsoft.com/office/officeart/2005/8/layout/cycle8" loCatId="cycle" qsTypeId="urn:microsoft.com/office/officeart/2005/8/quickstyle/simple5" qsCatId="simple" csTypeId="urn:microsoft.com/office/officeart/2005/8/colors/accent3_1" csCatId="accent3" phldr="1"/>
      <dgm:spPr/>
    </dgm:pt>
    <dgm:pt modelId="{27F3A58C-420D-48EF-B024-FDF430B7916A}">
      <dgm:prSet phldrT="[Текст]" custT="1"/>
      <dgm:spPr/>
      <dgm:t>
        <a:bodyPr/>
        <a:lstStyle/>
        <a:p>
          <a:r>
            <a:rPr lang="ru-RU" sz="1600" b="0" dirty="0"/>
            <a:t>Религиозные традиции</a:t>
          </a:r>
        </a:p>
      </dgm:t>
    </dgm:pt>
    <dgm:pt modelId="{10902483-D3DF-438C-89F6-8267CD237401}" cxnId="{0BB00A29-1356-4601-9473-9152CA478AAE}" type="parTrans">
      <dgm:prSet/>
      <dgm:spPr/>
      <dgm:t>
        <a:bodyPr/>
        <a:lstStyle/>
        <a:p>
          <a:endParaRPr lang="ru-RU"/>
        </a:p>
      </dgm:t>
    </dgm:pt>
    <dgm:pt modelId="{8C9653D3-54C6-4465-BE18-4FE9CFBF6FF6}" cxnId="{0BB00A29-1356-4601-9473-9152CA478AAE}" type="sibTrans">
      <dgm:prSet/>
      <dgm:spPr/>
      <dgm:t>
        <a:bodyPr/>
        <a:lstStyle/>
        <a:p>
          <a:endParaRPr lang="ru-RU"/>
        </a:p>
      </dgm:t>
    </dgm:pt>
    <dgm:pt modelId="{39D87F5B-2D2F-4A27-91DB-B3CEAE0627F9}">
      <dgm:prSet phldrT="[Текст]" custT="1"/>
      <dgm:spPr/>
      <dgm:t>
        <a:bodyPr/>
        <a:lstStyle/>
        <a:p>
          <a:r>
            <a:rPr lang="ru-RU" sz="1600" b="0" dirty="0"/>
            <a:t>Образовательные традиции</a:t>
          </a:r>
        </a:p>
      </dgm:t>
    </dgm:pt>
    <dgm:pt modelId="{B82DC56A-B933-4349-AC60-EB04AE9D3404}" cxnId="{DE578923-7E57-4F5F-8A29-5BAB1BAB2FA2}" type="parTrans">
      <dgm:prSet/>
      <dgm:spPr/>
      <dgm:t>
        <a:bodyPr/>
        <a:lstStyle/>
        <a:p>
          <a:endParaRPr lang="ru-RU"/>
        </a:p>
      </dgm:t>
    </dgm:pt>
    <dgm:pt modelId="{1B485F86-EB0E-4CCE-AB05-0F5BA475872D}" cxnId="{DE578923-7E57-4F5F-8A29-5BAB1BAB2FA2}" type="sibTrans">
      <dgm:prSet/>
      <dgm:spPr/>
      <dgm:t>
        <a:bodyPr/>
        <a:lstStyle/>
        <a:p>
          <a:endParaRPr lang="ru-RU"/>
        </a:p>
      </dgm:t>
    </dgm:pt>
    <dgm:pt modelId="{3AF28E28-A020-4CBF-9F61-AACC9FD5171D}">
      <dgm:prSet phldrT="[Текст]" custT="1"/>
      <dgm:spPr/>
      <dgm:t>
        <a:bodyPr/>
        <a:lstStyle/>
        <a:p>
          <a:r>
            <a:rPr lang="ru-RU" sz="1600" dirty="0"/>
            <a:t>Семейные традиции</a:t>
          </a:r>
        </a:p>
      </dgm:t>
    </dgm:pt>
    <dgm:pt modelId="{44784371-CD7C-4DBA-A0AF-CCCC4E080F58}" cxnId="{DD944B4E-986A-4490-945E-F73DE42D75D0}" type="parTrans">
      <dgm:prSet/>
      <dgm:spPr/>
      <dgm:t>
        <a:bodyPr/>
        <a:lstStyle/>
        <a:p>
          <a:endParaRPr lang="ru-RU"/>
        </a:p>
      </dgm:t>
    </dgm:pt>
    <dgm:pt modelId="{9A13B89E-A878-40DD-B357-645D9435ED27}" cxnId="{DD944B4E-986A-4490-945E-F73DE42D75D0}" type="sibTrans">
      <dgm:prSet/>
      <dgm:spPr/>
      <dgm:t>
        <a:bodyPr/>
        <a:lstStyle/>
        <a:p>
          <a:endParaRPr lang="ru-RU"/>
        </a:p>
      </dgm:t>
    </dgm:pt>
    <dgm:pt modelId="{356F1E55-546A-4908-9E4B-FA780E727D8F}" type="pres">
      <dgm:prSet presAssocID="{B23F9048-5329-45F0-8C19-DDFF53B0C922}" presName="compositeShape" presStyleCnt="0">
        <dgm:presLayoutVars>
          <dgm:chMax val="7"/>
          <dgm:dir/>
          <dgm:resizeHandles val="exact"/>
        </dgm:presLayoutVars>
      </dgm:prSet>
      <dgm:spPr/>
    </dgm:pt>
    <dgm:pt modelId="{6EFE3F2A-2E41-49E0-B141-920F147B8D7F}" type="pres">
      <dgm:prSet presAssocID="{B23F9048-5329-45F0-8C19-DDFF53B0C922}" presName="wedge1" presStyleLbl="node1" presStyleIdx="0" presStyleCnt="3"/>
      <dgm:spPr/>
    </dgm:pt>
    <dgm:pt modelId="{DECD9852-E144-4C93-9A03-E5CA0B8E57A9}" type="pres">
      <dgm:prSet presAssocID="{B23F9048-5329-45F0-8C19-DDFF53B0C922}" presName="dummy1a" presStyleCnt="0"/>
      <dgm:spPr/>
    </dgm:pt>
    <dgm:pt modelId="{1100CB9B-0AB9-4A72-9762-47034BB86752}" type="pres">
      <dgm:prSet presAssocID="{B23F9048-5329-45F0-8C19-DDFF53B0C922}" presName="dummy1b" presStyleCnt="0"/>
      <dgm:spPr/>
    </dgm:pt>
    <dgm:pt modelId="{2CD62D13-20CF-4812-AB63-C141A59591C5}" type="pres">
      <dgm:prSet presAssocID="{B23F9048-5329-45F0-8C19-DDFF53B0C922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2FEC2AC5-2C2A-4414-9A14-21CFFC1D10B1}" type="pres">
      <dgm:prSet presAssocID="{B23F9048-5329-45F0-8C19-DDFF53B0C922}" presName="wedge2" presStyleLbl="node1" presStyleIdx="1" presStyleCnt="3"/>
      <dgm:spPr/>
    </dgm:pt>
    <dgm:pt modelId="{6FB69F34-BB3D-4964-99F4-ADD96B4C6561}" type="pres">
      <dgm:prSet presAssocID="{B23F9048-5329-45F0-8C19-DDFF53B0C922}" presName="dummy2a" presStyleCnt="0"/>
      <dgm:spPr/>
    </dgm:pt>
    <dgm:pt modelId="{69D360FE-25EA-438A-A338-E89BD1FB7ECC}" type="pres">
      <dgm:prSet presAssocID="{B23F9048-5329-45F0-8C19-DDFF53B0C922}" presName="dummy2b" presStyleCnt="0"/>
      <dgm:spPr/>
    </dgm:pt>
    <dgm:pt modelId="{D04A96E3-E808-4F33-87ED-5C99B1EA283B}" type="pres">
      <dgm:prSet presAssocID="{B23F9048-5329-45F0-8C19-DDFF53B0C922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504FAD7C-96A9-43D5-A44C-8535751BA087}" type="pres">
      <dgm:prSet presAssocID="{B23F9048-5329-45F0-8C19-DDFF53B0C922}" presName="wedge3" presStyleLbl="node1" presStyleIdx="2" presStyleCnt="3"/>
      <dgm:spPr/>
    </dgm:pt>
    <dgm:pt modelId="{763920DB-7562-4709-885C-3B51E3D1C9DB}" type="pres">
      <dgm:prSet presAssocID="{B23F9048-5329-45F0-8C19-DDFF53B0C922}" presName="dummy3a" presStyleCnt="0"/>
      <dgm:spPr/>
    </dgm:pt>
    <dgm:pt modelId="{90DC61A7-09E1-499F-A637-04A5480D3B38}" type="pres">
      <dgm:prSet presAssocID="{B23F9048-5329-45F0-8C19-DDFF53B0C922}" presName="dummy3b" presStyleCnt="0"/>
      <dgm:spPr/>
    </dgm:pt>
    <dgm:pt modelId="{A7AA13DE-9AFE-43FB-8229-E3C4EB26A7BF}" type="pres">
      <dgm:prSet presAssocID="{B23F9048-5329-45F0-8C19-DDFF53B0C922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F27DB516-E54A-4023-97B9-3EC088853CDB}" type="pres">
      <dgm:prSet presAssocID="{8C9653D3-54C6-4465-BE18-4FE9CFBF6FF6}" presName="arrowWedge1" presStyleLbl="fgSibTrans2D1" presStyleIdx="0" presStyleCnt="3"/>
      <dgm:spPr/>
    </dgm:pt>
    <dgm:pt modelId="{D759E2C4-B4F6-40F9-B9E6-22B3CA889954}" type="pres">
      <dgm:prSet presAssocID="{1B485F86-EB0E-4CCE-AB05-0F5BA475872D}" presName="arrowWedge2" presStyleLbl="fgSibTrans2D1" presStyleIdx="1" presStyleCnt="3"/>
      <dgm:spPr/>
    </dgm:pt>
    <dgm:pt modelId="{6B9ADA58-CB13-4563-B5F3-BC20FE5B41E1}" type="pres">
      <dgm:prSet presAssocID="{9A13B89E-A878-40DD-B357-645D9435ED27}" presName="arrowWedge3" presStyleLbl="fgSibTrans2D1" presStyleIdx="2" presStyleCnt="3"/>
      <dgm:spPr/>
    </dgm:pt>
  </dgm:ptLst>
  <dgm:cxnLst>
    <dgm:cxn modelId="{67026514-B895-4F6C-A9A6-71348790A208}" type="presOf" srcId="{3AF28E28-A020-4CBF-9F61-AACC9FD5171D}" destId="{504FAD7C-96A9-43D5-A44C-8535751BA087}" srcOrd="0" destOrd="0" presId="urn:microsoft.com/office/officeart/2005/8/layout/cycle8"/>
    <dgm:cxn modelId="{B7D41D17-9C8B-4D05-A4B3-FD1CD5E4E1E4}" type="presOf" srcId="{27F3A58C-420D-48EF-B024-FDF430B7916A}" destId="{6EFE3F2A-2E41-49E0-B141-920F147B8D7F}" srcOrd="0" destOrd="0" presId="urn:microsoft.com/office/officeart/2005/8/layout/cycle8"/>
    <dgm:cxn modelId="{DE578923-7E57-4F5F-8A29-5BAB1BAB2FA2}" srcId="{B23F9048-5329-45F0-8C19-DDFF53B0C922}" destId="{39D87F5B-2D2F-4A27-91DB-B3CEAE0627F9}" srcOrd="1" destOrd="0" parTransId="{B82DC56A-B933-4349-AC60-EB04AE9D3404}" sibTransId="{1B485F86-EB0E-4CCE-AB05-0F5BA475872D}"/>
    <dgm:cxn modelId="{0BB00A29-1356-4601-9473-9152CA478AAE}" srcId="{B23F9048-5329-45F0-8C19-DDFF53B0C922}" destId="{27F3A58C-420D-48EF-B024-FDF430B7916A}" srcOrd="0" destOrd="0" parTransId="{10902483-D3DF-438C-89F6-8267CD237401}" sibTransId="{8C9653D3-54C6-4465-BE18-4FE9CFBF6FF6}"/>
    <dgm:cxn modelId="{DD944B4E-986A-4490-945E-F73DE42D75D0}" srcId="{B23F9048-5329-45F0-8C19-DDFF53B0C922}" destId="{3AF28E28-A020-4CBF-9F61-AACC9FD5171D}" srcOrd="2" destOrd="0" parTransId="{44784371-CD7C-4DBA-A0AF-CCCC4E080F58}" sibTransId="{9A13B89E-A878-40DD-B357-645D9435ED27}"/>
    <dgm:cxn modelId="{10928173-5321-4473-AC8C-DF5A2105565E}" type="presOf" srcId="{B23F9048-5329-45F0-8C19-DDFF53B0C922}" destId="{356F1E55-546A-4908-9E4B-FA780E727D8F}" srcOrd="0" destOrd="0" presId="urn:microsoft.com/office/officeart/2005/8/layout/cycle8"/>
    <dgm:cxn modelId="{C02D4F57-7AA0-49F2-B2C4-662321536840}" type="presOf" srcId="{27F3A58C-420D-48EF-B024-FDF430B7916A}" destId="{2CD62D13-20CF-4812-AB63-C141A59591C5}" srcOrd="1" destOrd="0" presId="urn:microsoft.com/office/officeart/2005/8/layout/cycle8"/>
    <dgm:cxn modelId="{98DAFF57-84D3-4F74-8ECB-E88E73D94D81}" type="presOf" srcId="{3AF28E28-A020-4CBF-9F61-AACC9FD5171D}" destId="{A7AA13DE-9AFE-43FB-8229-E3C4EB26A7BF}" srcOrd="1" destOrd="0" presId="urn:microsoft.com/office/officeart/2005/8/layout/cycle8"/>
    <dgm:cxn modelId="{9369E89C-4654-456E-A2C4-320541153A4E}" type="presOf" srcId="{39D87F5B-2D2F-4A27-91DB-B3CEAE0627F9}" destId="{D04A96E3-E808-4F33-87ED-5C99B1EA283B}" srcOrd="1" destOrd="0" presId="urn:microsoft.com/office/officeart/2005/8/layout/cycle8"/>
    <dgm:cxn modelId="{14E1C9CA-4576-45ED-A663-538664C631D2}" type="presOf" srcId="{39D87F5B-2D2F-4A27-91DB-B3CEAE0627F9}" destId="{2FEC2AC5-2C2A-4414-9A14-21CFFC1D10B1}" srcOrd="0" destOrd="0" presId="urn:microsoft.com/office/officeart/2005/8/layout/cycle8"/>
    <dgm:cxn modelId="{F5320522-4225-45DB-8986-0F5A045D46E2}" type="presParOf" srcId="{356F1E55-546A-4908-9E4B-FA780E727D8F}" destId="{6EFE3F2A-2E41-49E0-B141-920F147B8D7F}" srcOrd="0" destOrd="0" presId="urn:microsoft.com/office/officeart/2005/8/layout/cycle8"/>
    <dgm:cxn modelId="{A8151085-6D64-4B87-9682-0B50D7C0C0CD}" type="presParOf" srcId="{356F1E55-546A-4908-9E4B-FA780E727D8F}" destId="{DECD9852-E144-4C93-9A03-E5CA0B8E57A9}" srcOrd="1" destOrd="0" presId="urn:microsoft.com/office/officeart/2005/8/layout/cycle8"/>
    <dgm:cxn modelId="{EE96786F-FE01-4B5E-B690-601630FC174A}" type="presParOf" srcId="{356F1E55-546A-4908-9E4B-FA780E727D8F}" destId="{1100CB9B-0AB9-4A72-9762-47034BB86752}" srcOrd="2" destOrd="0" presId="urn:microsoft.com/office/officeart/2005/8/layout/cycle8"/>
    <dgm:cxn modelId="{D21840CB-7072-4FDA-A9B8-D1FD6EDFF295}" type="presParOf" srcId="{356F1E55-546A-4908-9E4B-FA780E727D8F}" destId="{2CD62D13-20CF-4812-AB63-C141A59591C5}" srcOrd="3" destOrd="0" presId="urn:microsoft.com/office/officeart/2005/8/layout/cycle8"/>
    <dgm:cxn modelId="{1CB8D810-4DA0-47EC-BFDA-F523E2AFE413}" type="presParOf" srcId="{356F1E55-546A-4908-9E4B-FA780E727D8F}" destId="{2FEC2AC5-2C2A-4414-9A14-21CFFC1D10B1}" srcOrd="4" destOrd="0" presId="urn:microsoft.com/office/officeart/2005/8/layout/cycle8"/>
    <dgm:cxn modelId="{1DA0FAB1-19DD-455C-8583-FC16929E2A8C}" type="presParOf" srcId="{356F1E55-546A-4908-9E4B-FA780E727D8F}" destId="{6FB69F34-BB3D-4964-99F4-ADD96B4C6561}" srcOrd="5" destOrd="0" presId="urn:microsoft.com/office/officeart/2005/8/layout/cycle8"/>
    <dgm:cxn modelId="{03CE9764-1D11-4489-99F9-627F76506D04}" type="presParOf" srcId="{356F1E55-546A-4908-9E4B-FA780E727D8F}" destId="{69D360FE-25EA-438A-A338-E89BD1FB7ECC}" srcOrd="6" destOrd="0" presId="urn:microsoft.com/office/officeart/2005/8/layout/cycle8"/>
    <dgm:cxn modelId="{26CAC758-0569-4D59-B5EF-2B3420F90341}" type="presParOf" srcId="{356F1E55-546A-4908-9E4B-FA780E727D8F}" destId="{D04A96E3-E808-4F33-87ED-5C99B1EA283B}" srcOrd="7" destOrd="0" presId="urn:microsoft.com/office/officeart/2005/8/layout/cycle8"/>
    <dgm:cxn modelId="{1D847475-49CF-470F-9FD3-605C2E18C572}" type="presParOf" srcId="{356F1E55-546A-4908-9E4B-FA780E727D8F}" destId="{504FAD7C-96A9-43D5-A44C-8535751BA087}" srcOrd="8" destOrd="0" presId="urn:microsoft.com/office/officeart/2005/8/layout/cycle8"/>
    <dgm:cxn modelId="{C0569D1B-11ED-4F9F-8580-B919B32032D8}" type="presParOf" srcId="{356F1E55-546A-4908-9E4B-FA780E727D8F}" destId="{763920DB-7562-4709-885C-3B51E3D1C9DB}" srcOrd="9" destOrd="0" presId="urn:microsoft.com/office/officeart/2005/8/layout/cycle8"/>
    <dgm:cxn modelId="{A0CF6806-AE55-45EB-AAE6-32A544EFC92A}" type="presParOf" srcId="{356F1E55-546A-4908-9E4B-FA780E727D8F}" destId="{90DC61A7-09E1-499F-A637-04A5480D3B38}" srcOrd="10" destOrd="0" presId="urn:microsoft.com/office/officeart/2005/8/layout/cycle8"/>
    <dgm:cxn modelId="{248BAEFD-C159-4F90-8E97-31054EC5B367}" type="presParOf" srcId="{356F1E55-546A-4908-9E4B-FA780E727D8F}" destId="{A7AA13DE-9AFE-43FB-8229-E3C4EB26A7BF}" srcOrd="11" destOrd="0" presId="urn:microsoft.com/office/officeart/2005/8/layout/cycle8"/>
    <dgm:cxn modelId="{07EC2DCC-1B7E-40DA-BCBE-64ECB0587AE8}" type="presParOf" srcId="{356F1E55-546A-4908-9E4B-FA780E727D8F}" destId="{F27DB516-E54A-4023-97B9-3EC088853CDB}" srcOrd="12" destOrd="0" presId="urn:microsoft.com/office/officeart/2005/8/layout/cycle8"/>
    <dgm:cxn modelId="{D3FBABAF-6141-4F28-BB03-980FDC8B5586}" type="presParOf" srcId="{356F1E55-546A-4908-9E4B-FA780E727D8F}" destId="{D759E2C4-B4F6-40F9-B9E6-22B3CA889954}" srcOrd="13" destOrd="0" presId="urn:microsoft.com/office/officeart/2005/8/layout/cycle8"/>
    <dgm:cxn modelId="{64DC9577-9B6F-49D2-9631-0928E8F797D7}" type="presParOf" srcId="{356F1E55-546A-4908-9E4B-FA780E727D8F}" destId="{6B9ADA58-CB13-4563-B5F3-BC20FE5B41E1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485552-579D-4CBA-A095-8BA54B889651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155ED583-1096-4D39-8107-C5C2F93E2459}">
      <dgm:prSet phldrT="[Текст]" phldr="0" custT="1"/>
      <dgm:spPr>
        <a:solidFill>
          <a:schemeClr val="bg1">
            <a:lumMod val="75000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dirty="0">
              <a:latin typeface="Times New Roman" panose="02020603050405020304" charset="0"/>
              <a:cs typeface="Times New Roman" panose="02020603050405020304" charset="0"/>
            </a:rPr>
            <a:t>Позитивные</a:t>
          </a:r>
          <a:r>
            <a:rPr lang="ru-RU" sz="2800" b="1" dirty="0">
              <a:latin typeface="Times New Roman" panose="02020603050405020304" charset="0"/>
              <a:cs typeface="Times New Roman" panose="02020603050405020304" charset="0"/>
            </a:rPr>
            <a:t/>
          </a:r>
          <a:endParaRPr lang="ru-RU" sz="2800" b="1" dirty="0">
            <a:latin typeface="Times New Roman" panose="02020603050405020304" charset="0"/>
            <a:cs typeface="Times New Roman" panose="02020603050405020304" charset="0"/>
          </a:endParaRPr>
        </a:p>
      </dgm:t>
    </dgm:pt>
    <dgm:pt modelId="{0A3C6E74-15D4-4AF0-89B3-B769C7F19EBE}" cxnId="{F40DA8AD-E6D9-47F1-9CDE-F81694A284E4}" type="parTrans">
      <dgm:prSet/>
      <dgm:spPr/>
      <dgm:t>
        <a:bodyPr/>
        <a:lstStyle/>
        <a:p>
          <a:endParaRPr lang="ru-RU"/>
        </a:p>
      </dgm:t>
    </dgm:pt>
    <dgm:pt modelId="{B855BF72-E87D-46C3-A195-7359C47736B0}" cxnId="{F40DA8AD-E6D9-47F1-9CDE-F81694A284E4}" type="sibTrans">
      <dgm:prSet/>
      <dgm:spPr/>
      <dgm:t>
        <a:bodyPr/>
        <a:lstStyle/>
        <a:p>
          <a:endParaRPr lang="ru-RU"/>
        </a:p>
      </dgm:t>
    </dgm:pt>
    <dgm:pt modelId="{FD7428FF-30D3-4124-9468-2CBB6E1AB627}">
      <dgm:prSet phldrT="[Текст]" phldr="0" custT="1"/>
      <dgm:spPr>
        <a:solidFill>
          <a:schemeClr val="bg1">
            <a:lumMod val="75000"/>
          </a:schemeClr>
        </a:solidFill>
      </dgm:spPr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dirty="0">
              <a:latin typeface="Times New Roman" panose="02020603050405020304" charset="0"/>
              <a:cs typeface="Times New Roman" panose="02020603050405020304" charset="0"/>
            </a:rPr>
            <a:t>Негативные</a:t>
          </a:r>
          <a:r>
            <a:rPr lang="ru-RU" sz="4000" b="1" dirty="0">
              <a:latin typeface="Times New Roman" panose="02020603050405020304" charset="0"/>
              <a:cs typeface="Times New Roman" panose="02020603050405020304" charset="0"/>
            </a:rPr>
            <a:t/>
          </a:r>
          <a:endParaRPr lang="ru-RU" sz="4000" b="1" dirty="0">
            <a:latin typeface="Times New Roman" panose="02020603050405020304" charset="0"/>
            <a:cs typeface="Times New Roman" panose="02020603050405020304" charset="0"/>
          </a:endParaRPr>
        </a:p>
      </dgm:t>
    </dgm:pt>
    <dgm:pt modelId="{24680892-7E43-479E-B9E3-B2D92D4B47F3}" cxnId="{85C51238-8657-4738-A524-4919B99892DA}" type="parTrans">
      <dgm:prSet/>
      <dgm:spPr/>
      <dgm:t>
        <a:bodyPr/>
        <a:lstStyle/>
        <a:p>
          <a:endParaRPr lang="ru-RU"/>
        </a:p>
      </dgm:t>
    </dgm:pt>
    <dgm:pt modelId="{933AF45A-2C16-464F-AB26-BBDCC1FC3640}" cxnId="{85C51238-8657-4738-A524-4919B99892DA}" type="sibTrans">
      <dgm:prSet/>
      <dgm:spPr/>
      <dgm:t>
        <a:bodyPr/>
        <a:lstStyle/>
        <a:p>
          <a:endParaRPr lang="ru-RU"/>
        </a:p>
      </dgm:t>
    </dgm:pt>
    <dgm:pt modelId="{A6169979-4053-4D47-9C08-6E60EE739327}" type="pres">
      <dgm:prSet presAssocID="{FE485552-579D-4CBA-A095-8BA54B889651}" presName="Name0" presStyleCnt="0">
        <dgm:presLayoutVars>
          <dgm:dir/>
          <dgm:animLvl val="lvl"/>
          <dgm:resizeHandles val="exact"/>
        </dgm:presLayoutVars>
      </dgm:prSet>
      <dgm:spPr/>
    </dgm:pt>
    <dgm:pt modelId="{78DBAD14-2F7C-43E5-A91D-9C6D32EFA8BB}" type="pres">
      <dgm:prSet presAssocID="{155ED583-1096-4D39-8107-C5C2F93E2459}" presName="Name8" presStyleCnt="0"/>
      <dgm:spPr/>
    </dgm:pt>
    <dgm:pt modelId="{D5B784D1-140A-4F27-8639-7238B1D3DF6D}" type="pres">
      <dgm:prSet presAssocID="{155ED583-1096-4D39-8107-C5C2F93E2459}" presName="level" presStyleLbl="node1" presStyleIdx="0" presStyleCnt="2">
        <dgm:presLayoutVars>
          <dgm:chMax val="1"/>
          <dgm:bulletEnabled val="1"/>
        </dgm:presLayoutVars>
      </dgm:prSet>
      <dgm:spPr/>
    </dgm:pt>
    <dgm:pt modelId="{13B209AE-4D9C-481B-8104-32D58BCB08D2}" type="pres">
      <dgm:prSet presAssocID="{155ED583-1096-4D39-8107-C5C2F93E2459}" presName="levelTx" presStyleCnt="0">
        <dgm:presLayoutVars>
          <dgm:chMax val="1"/>
          <dgm:bulletEnabled val="1"/>
        </dgm:presLayoutVars>
      </dgm:prSet>
      <dgm:spPr/>
    </dgm:pt>
    <dgm:pt modelId="{1591A7C3-3ED9-41F4-83A6-B3DFE02B4467}" type="pres">
      <dgm:prSet presAssocID="{FD7428FF-30D3-4124-9468-2CBB6E1AB627}" presName="Name8" presStyleCnt="0"/>
      <dgm:spPr/>
    </dgm:pt>
    <dgm:pt modelId="{6F501644-1FE8-4E4C-BF51-27901E23F1F2}" type="pres">
      <dgm:prSet presAssocID="{FD7428FF-30D3-4124-9468-2CBB6E1AB627}" presName="level" presStyleLbl="node1" presStyleIdx="1" presStyleCnt="2">
        <dgm:presLayoutVars>
          <dgm:chMax val="1"/>
          <dgm:bulletEnabled val="1"/>
        </dgm:presLayoutVars>
      </dgm:prSet>
      <dgm:spPr/>
    </dgm:pt>
    <dgm:pt modelId="{54BC0A03-EEF3-4E13-91C9-7E0F50966A2D}" type="pres">
      <dgm:prSet presAssocID="{FD7428FF-30D3-4124-9468-2CBB6E1AB627}" presName="levelTx" presStyleCnt="0">
        <dgm:presLayoutVars>
          <dgm:chMax val="1"/>
          <dgm:bulletEnabled val="1"/>
        </dgm:presLayoutVars>
      </dgm:prSet>
      <dgm:spPr/>
    </dgm:pt>
  </dgm:ptLst>
  <dgm:cxnLst>
    <dgm:cxn modelId="{F40DA8AD-E6D9-47F1-9CDE-F81694A284E4}" srcId="{FE485552-579D-4CBA-A095-8BA54B889651}" destId="{155ED583-1096-4D39-8107-C5C2F93E2459}" srcOrd="0" destOrd="0" parTransId="{0A3C6E74-15D4-4AF0-89B3-B769C7F19EBE}" sibTransId="{B855BF72-E87D-46C3-A195-7359C47736B0}"/>
    <dgm:cxn modelId="{85C51238-8657-4738-A524-4919B99892DA}" srcId="{FE485552-579D-4CBA-A095-8BA54B889651}" destId="{FD7428FF-30D3-4124-9468-2CBB6E1AB627}" srcOrd="1" destOrd="0" parTransId="{24680892-7E43-479E-B9E3-B2D92D4B47F3}" sibTransId="{933AF45A-2C16-464F-AB26-BBDCC1FC3640}"/>
    <dgm:cxn modelId="{275EA6A0-720C-47D0-8CF9-707C877E5FA1}" type="presOf" srcId="{FE485552-579D-4CBA-A095-8BA54B889651}" destId="{A6169979-4053-4D47-9C08-6E60EE739327}" srcOrd="0" destOrd="0" presId="urn:microsoft.com/office/officeart/2005/8/layout/pyramid1"/>
    <dgm:cxn modelId="{C0FF637C-FF7F-4AC0-8749-9022456237D9}" type="presParOf" srcId="{A6169979-4053-4D47-9C08-6E60EE739327}" destId="{78DBAD14-2F7C-43E5-A91D-9C6D32EFA8BB}" srcOrd="0" destOrd="0" presId="urn:microsoft.com/office/officeart/2005/8/layout/pyramid1"/>
    <dgm:cxn modelId="{BF1665B1-778D-4189-999A-E7F858253B71}" type="presParOf" srcId="{78DBAD14-2F7C-43E5-A91D-9C6D32EFA8BB}" destId="{D5B784D1-140A-4F27-8639-7238B1D3DF6D}" srcOrd="0" destOrd="0" presId="urn:microsoft.com/office/officeart/2005/8/layout/pyramid1"/>
    <dgm:cxn modelId="{DEA2F270-94E1-46E8-B725-35AB9F305A7B}" type="presOf" srcId="{155ED583-1096-4D39-8107-C5C2F93E2459}" destId="{D5B784D1-140A-4F27-8639-7238B1D3DF6D}" srcOrd="0" destOrd="0" presId="urn:microsoft.com/office/officeart/2005/8/layout/pyramid1"/>
    <dgm:cxn modelId="{FB6EA4DD-3407-4EC0-97A1-173A792BCFCC}" type="presParOf" srcId="{78DBAD14-2F7C-43E5-A91D-9C6D32EFA8BB}" destId="{13B209AE-4D9C-481B-8104-32D58BCB08D2}" srcOrd="1" destOrd="0" presId="urn:microsoft.com/office/officeart/2005/8/layout/pyramid1"/>
    <dgm:cxn modelId="{DE251381-CC02-4396-817F-2900F4E2E298}" type="presOf" srcId="{155ED583-1096-4D39-8107-C5C2F93E2459}" destId="{13B209AE-4D9C-481B-8104-32D58BCB08D2}" srcOrd="1" destOrd="0" presId="urn:microsoft.com/office/officeart/2005/8/layout/pyramid1"/>
    <dgm:cxn modelId="{1F21CB63-DC1A-4233-B662-69F1D5BC8066}" type="presParOf" srcId="{A6169979-4053-4D47-9C08-6E60EE739327}" destId="{1591A7C3-3ED9-41F4-83A6-B3DFE02B4467}" srcOrd="1" destOrd="0" presId="urn:microsoft.com/office/officeart/2005/8/layout/pyramid1"/>
    <dgm:cxn modelId="{D63BD635-C1E5-4D93-80A8-AB4F5387C228}" type="presParOf" srcId="{1591A7C3-3ED9-41F4-83A6-B3DFE02B4467}" destId="{6F501644-1FE8-4E4C-BF51-27901E23F1F2}" srcOrd="0" destOrd="1" presId="urn:microsoft.com/office/officeart/2005/8/layout/pyramid1"/>
    <dgm:cxn modelId="{985AB57F-2807-4B50-A569-BF3888379A68}" type="presOf" srcId="{FD7428FF-30D3-4124-9468-2CBB6E1AB627}" destId="{6F501644-1FE8-4E4C-BF51-27901E23F1F2}" srcOrd="0" destOrd="0" presId="urn:microsoft.com/office/officeart/2005/8/layout/pyramid1"/>
    <dgm:cxn modelId="{AF8FAFCF-FE78-409C-8A14-4F79A3A21684}" type="presParOf" srcId="{1591A7C3-3ED9-41F4-83A6-B3DFE02B4467}" destId="{54BC0A03-EEF3-4E13-91C9-7E0F50966A2D}" srcOrd="1" destOrd="1" presId="urn:microsoft.com/office/officeart/2005/8/layout/pyramid1"/>
    <dgm:cxn modelId="{2FB1FF34-EBD0-4FE3-AFF0-B2A1145529E9}" type="presOf" srcId="{FD7428FF-30D3-4124-9468-2CBB6E1AB627}" destId="{54BC0A03-EEF3-4E13-91C9-7E0F50966A2D}" srcOrd="1" destOrd="0" presId="urn:microsoft.com/office/officeart/2005/8/layout/pyramid1"/>
  </dgm:cxnLst>
  <dgm:bg>
    <a:noFill/>
  </dgm:bg>
  <dgm:whole>
    <a:ln w="9525" cap="flat" cmpd="sng" algn="ctr">
      <a:solidFill>
        <a:schemeClr val="lt1">
          <a:hueOff val="0"/>
          <a:satOff val="0"/>
          <a:lumOff val="0"/>
        </a:schemeClr>
      </a:solidFill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4124569" cy="4124569"/>
        <a:chOff x="0" y="0"/>
        <a:chExt cx="4124569" cy="4124569"/>
      </a:xfrm>
    </dsp:grpSpPr>
    <dsp:sp modelId="{6EFE3F2A-2E41-49E0-B141-920F147B8D7F}">
      <dsp:nvSpPr>
        <dsp:cNvPr id="3" name="Круговая 2"/>
        <dsp:cNvSpPr/>
      </dsp:nvSpPr>
      <dsp:spPr bwMode="white">
        <a:xfrm>
          <a:off x="2473057" y="268097"/>
          <a:ext cx="3464638" cy="3464638"/>
        </a:xfrm>
        <a:prstGeom prst="pie">
          <a:avLst>
            <a:gd name="adj1" fmla="val 16200000"/>
            <a:gd name="adj2" fmla="val 1800000"/>
          </a:avLst>
        </a:prstGeom>
      </dsp:spPr>
      <dsp:style>
        <a:lnRef idx="0">
          <a:schemeClr val="accent3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dirty="0">
              <a:solidFill>
                <a:schemeClr val="dk1"/>
              </a:solidFill>
            </a:rPr>
            <a:t>Религиозные традиции</a:t>
          </a:r>
          <a:endParaRPr>
            <a:solidFill>
              <a:schemeClr val="dk1"/>
            </a:solidFill>
          </a:endParaRPr>
        </a:p>
      </dsp:txBody>
      <dsp:txXfrm>
        <a:off x="2473057" y="268097"/>
        <a:ext cx="3464638" cy="3464638"/>
      </dsp:txXfrm>
    </dsp:sp>
    <dsp:sp modelId="{2FEC2AC5-2C2A-4414-9A14-21CFFC1D10B1}">
      <dsp:nvSpPr>
        <dsp:cNvPr id="4" name="Круговая 3"/>
        <dsp:cNvSpPr/>
      </dsp:nvSpPr>
      <dsp:spPr bwMode="white">
        <a:xfrm>
          <a:off x="2401702" y="391834"/>
          <a:ext cx="3464638" cy="3464638"/>
        </a:xfrm>
        <a:prstGeom prst="pie">
          <a:avLst>
            <a:gd name="adj1" fmla="val 1800000"/>
            <a:gd name="adj2" fmla="val 9000000"/>
          </a:avLst>
        </a:prstGeom>
      </dsp:spPr>
      <dsp:style>
        <a:lnRef idx="0">
          <a:schemeClr val="accent3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dirty="0">
              <a:solidFill>
                <a:schemeClr val="dk1"/>
              </a:solidFill>
            </a:rPr>
            <a:t>Образовательные традиции</a:t>
          </a:r>
          <a:endParaRPr>
            <a:solidFill>
              <a:schemeClr val="dk1"/>
            </a:solidFill>
          </a:endParaRPr>
        </a:p>
      </dsp:txBody>
      <dsp:txXfrm>
        <a:off x="2401702" y="391834"/>
        <a:ext cx="3464638" cy="3464638"/>
      </dsp:txXfrm>
    </dsp:sp>
    <dsp:sp modelId="{504FAD7C-96A9-43D5-A44C-8535751BA087}">
      <dsp:nvSpPr>
        <dsp:cNvPr id="5" name="Круговая 4"/>
        <dsp:cNvSpPr/>
      </dsp:nvSpPr>
      <dsp:spPr bwMode="white">
        <a:xfrm>
          <a:off x="2330346" y="268097"/>
          <a:ext cx="3464638" cy="3464638"/>
        </a:xfrm>
        <a:prstGeom prst="pie">
          <a:avLst>
            <a:gd name="adj1" fmla="val 9000000"/>
            <a:gd name="adj2" fmla="val 16200000"/>
          </a:avLst>
        </a:prstGeom>
      </dsp:spPr>
      <dsp:style>
        <a:lnRef idx="0">
          <a:schemeClr val="accent3">
            <a:shade val="80000"/>
          </a:schemeClr>
        </a:lnRef>
        <a:fillRef idx="3">
          <a:schemeClr val="lt1"/>
        </a:fillRef>
        <a:effectRef idx="3">
          <a:scrgbClr r="0" g="0" b="0"/>
        </a:effectRef>
        <a:fontRef idx="minor">
          <a:schemeClr val="lt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dirty="0">
              <a:solidFill>
                <a:schemeClr val="dk1"/>
              </a:solidFill>
            </a:rPr>
            <a:t>Семейные традиции</a:t>
          </a:r>
          <a:endParaRPr>
            <a:solidFill>
              <a:schemeClr val="dk1"/>
            </a:solidFill>
          </a:endParaRPr>
        </a:p>
      </dsp:txBody>
      <dsp:txXfrm>
        <a:off x="2330346" y="268097"/>
        <a:ext cx="3464638" cy="3464638"/>
      </dsp:txXfrm>
    </dsp:sp>
    <dsp:sp modelId="{F27DB516-E54A-4023-97B9-3EC088853CDB}">
      <dsp:nvSpPr>
        <dsp:cNvPr id="6" name="Круговая стрелка 5"/>
        <dsp:cNvSpPr/>
      </dsp:nvSpPr>
      <dsp:spPr bwMode="white">
        <a:xfrm>
          <a:off x="2282787" y="77542"/>
          <a:ext cx="3845748" cy="3845748"/>
        </a:xfrm>
        <a:prstGeom prst="circularArrow">
          <a:avLst>
            <a:gd name="adj1" fmla="val 5000"/>
            <a:gd name="adj2" fmla="val 360000"/>
            <a:gd name="adj3" fmla="val 1440000"/>
            <a:gd name="adj4" fmla="val 16199432"/>
            <a:gd name="adj5" fmla="val 5500"/>
          </a:avLst>
        </a:prstGeom>
      </dsp:spPr>
      <dsp:style>
        <a:lnRef idx="0">
          <a:schemeClr val="accent3">
            <a:tint val="60000"/>
          </a:schemeClr>
        </a:lnRef>
        <a:fillRef idx="3">
          <a:schemeClr val="accent3">
            <a:tint val="60000"/>
          </a:schemeClr>
        </a:fillRef>
        <a:effectRef idx="3">
          <a:scrgbClr r="0" g="0" b="0"/>
        </a:effectRef>
        <a:fontRef idx="minor">
          <a:schemeClr val="lt1"/>
        </a:fontRef>
      </dsp:style>
      <dsp:txXfrm>
        <a:off x="2282787" y="77542"/>
        <a:ext cx="3845748" cy="3845748"/>
      </dsp:txXfrm>
    </dsp:sp>
    <dsp:sp modelId="{D759E2C4-B4F6-40F9-B9E6-22B3CA889954}">
      <dsp:nvSpPr>
        <dsp:cNvPr id="7" name="Круговая стрелка 6"/>
        <dsp:cNvSpPr/>
      </dsp:nvSpPr>
      <dsp:spPr bwMode="white">
        <a:xfrm>
          <a:off x="2211146" y="201060"/>
          <a:ext cx="3845748" cy="3845748"/>
        </a:xfrm>
        <a:prstGeom prst="circularArrow">
          <a:avLst>
            <a:gd name="adj1" fmla="val 5000"/>
            <a:gd name="adj2" fmla="val 360000"/>
            <a:gd name="adj3" fmla="val 8639497"/>
            <a:gd name="adj4" fmla="val 1800502"/>
            <a:gd name="adj5" fmla="val 5500"/>
          </a:avLst>
        </a:prstGeom>
      </dsp:spPr>
      <dsp:style>
        <a:lnRef idx="0">
          <a:schemeClr val="accent3">
            <a:tint val="60000"/>
          </a:schemeClr>
        </a:lnRef>
        <a:fillRef idx="3">
          <a:schemeClr val="accent3">
            <a:tint val="60000"/>
          </a:schemeClr>
        </a:fillRef>
        <a:effectRef idx="3">
          <a:scrgbClr r="0" g="0" b="0"/>
        </a:effectRef>
        <a:fontRef idx="minor">
          <a:schemeClr val="lt1"/>
        </a:fontRef>
      </dsp:style>
      <dsp:txXfrm>
        <a:off x="2211146" y="201060"/>
        <a:ext cx="3845748" cy="3845748"/>
      </dsp:txXfrm>
    </dsp:sp>
    <dsp:sp modelId="{6B9ADA58-CB13-4563-B5F3-BC20FE5B41E1}">
      <dsp:nvSpPr>
        <dsp:cNvPr id="8" name="Круговая стрелка 7"/>
        <dsp:cNvSpPr/>
      </dsp:nvSpPr>
      <dsp:spPr bwMode="white">
        <a:xfrm>
          <a:off x="2139505" y="77542"/>
          <a:ext cx="3845748" cy="3845748"/>
        </a:xfrm>
        <a:prstGeom prst="circularArrow">
          <a:avLst>
            <a:gd name="adj1" fmla="val 5000"/>
            <a:gd name="adj2" fmla="val 360000"/>
            <a:gd name="adj3" fmla="val 15840567"/>
            <a:gd name="adj4" fmla="val 8999999"/>
            <a:gd name="adj5" fmla="val 5500"/>
          </a:avLst>
        </a:prstGeom>
      </dsp:spPr>
      <dsp:style>
        <a:lnRef idx="0">
          <a:schemeClr val="accent3">
            <a:tint val="60000"/>
          </a:schemeClr>
        </a:lnRef>
        <a:fillRef idx="3">
          <a:schemeClr val="accent3">
            <a:tint val="60000"/>
          </a:schemeClr>
        </a:fillRef>
        <a:effectRef idx="3">
          <a:scrgbClr r="0" g="0" b="0"/>
        </a:effectRef>
        <a:fontRef idx="minor">
          <a:schemeClr val="lt1"/>
        </a:fontRef>
      </dsp:style>
      <dsp:txXfrm>
        <a:off x="2139505" y="77542"/>
        <a:ext cx="3845748" cy="38457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Группа 1"/>
      <dsp:cNvGrpSpPr/>
    </dsp:nvGrpSpPr>
    <dsp:grpSpPr>
      <a:xfrm>
        <a:off x="0" y="0"/>
        <a:ext cx="9343136" cy="3252216"/>
        <a:chOff x="0" y="0"/>
        <a:chExt cx="9343136" cy="3252216"/>
      </a:xfrm>
    </dsp:grpSpPr>
    <dsp:sp modelId="{D5B784D1-140A-4F27-8639-7238B1D3DF6D}">
      <dsp:nvSpPr>
        <dsp:cNvPr id="3" name="Трапеция 2"/>
        <dsp:cNvSpPr/>
      </dsp:nvSpPr>
      <dsp:spPr bwMode="white">
        <a:xfrm>
          <a:off x="2335784" y="0"/>
          <a:ext cx="4671568" cy="1626108"/>
        </a:xfrm>
        <a:prstGeom prst="trapezoid">
          <a:avLst>
            <a:gd name="adj" fmla="val 143642"/>
          </a:avLst>
        </a:prstGeom>
        <a:solidFill>
          <a:schemeClr val="bg1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35560" tIns="35560" rIns="35560" bIns="355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rPr>
            <a:t>Позитивные</a:t>
          </a:r>
          <a:endParaRPr lang="ru-RU" sz="2800" b="1" dirty="0">
            <a:solidFill>
              <a:schemeClr val="tx1"/>
            </a:solidFill>
            <a:latin typeface="Times New Roman" panose="02020603050405020304" charset="0"/>
            <a:cs typeface="Times New Roman" panose="02020603050405020304" charset="0"/>
          </a:endParaRPr>
        </a:p>
      </dsp:txBody>
      <dsp:txXfrm>
        <a:off x="2335784" y="0"/>
        <a:ext cx="4671568" cy="1626108"/>
      </dsp:txXfrm>
    </dsp:sp>
    <dsp:sp modelId="{6F501644-1FE8-4E4C-BF51-27901E23F1F2}">
      <dsp:nvSpPr>
        <dsp:cNvPr id="4" name="Трапеция 3"/>
        <dsp:cNvSpPr/>
      </dsp:nvSpPr>
      <dsp:spPr bwMode="white">
        <a:xfrm>
          <a:off x="0" y="1626108"/>
          <a:ext cx="9343136" cy="1626108"/>
        </a:xfrm>
        <a:prstGeom prst="trapezoid">
          <a:avLst>
            <a:gd name="adj" fmla="val 143642"/>
          </a:avLst>
        </a:prstGeom>
        <a:solidFill>
          <a:schemeClr val="bg1">
            <a:lumMod val="75000"/>
          </a:schemeClr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50800" tIns="50800" rIns="50800" bIns="508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rPr>
            <a:t>Негативные</a:t>
          </a:r>
          <a:endParaRPr lang="ru-RU" sz="4000" b="1" dirty="0">
            <a:solidFill>
              <a:schemeClr val="tx1"/>
            </a:solidFill>
            <a:latin typeface="Times New Roman" panose="02020603050405020304" charset="0"/>
            <a:cs typeface="Times New Roman" panose="02020603050405020304" charset="0"/>
          </a:endParaRPr>
        </a:p>
      </dsp:txBody>
      <dsp:txXfrm>
        <a:off x="0" y="1626108"/>
        <a:ext cx="9343136" cy="1626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ar" val="1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srcNode" val="dummy1a"/>
                  <dgm:param type="dstNode" val="dummy1b"/>
                  <dgm:param type="begSty" val="arr"/>
                  <dgm:param type="endSty" val="noArr"/>
                  <dgm:param type="connRout" val="longCurve"/>
                  <dgm:param type="begPts" val="tL"/>
                  <dgm:param type="endPts" val="tR"/>
                </dgm:alg>
              </dgm:if>
              <dgm:else name="Name175">
                <dgm:alg type="conn">
                  <dgm:param type="srcNode" val="dummy1a"/>
                  <dgm:param type="dstNode" val="dummy1b"/>
                  <dgm:param type="begSty" val="noArr"/>
                  <dgm:param type="endSty" val="arr"/>
                  <dgm:param type="connRout" val="longCurve"/>
                  <dgm:param type="begPts" val="tL"/>
                  <dgm:param type="endPts" val="t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srcNode" val="dummy1a"/>
                  <dgm:param type="dstNode" val="dummy1b"/>
                  <dgm:param type="begSty" val="noArr"/>
                  <dgm:param type="endSty" val="arr"/>
                  <dgm:param type="connRout" val="curve"/>
                  <dgm:param type="begPts" val="tL"/>
                  <dgm:param type="endPts" val="tL"/>
                </dgm:alg>
              </dgm:if>
              <dgm:else name="Name180">
                <dgm:alg type="conn">
                  <dgm:param type="srcNode" val="dummy1a"/>
                  <dgm:param type="dstNode" val="dummy1b"/>
                  <dgm:param type="begSty" val="arr"/>
                  <dgm:param type="endSty" val="noArr"/>
                  <dgm:param type="connRout" val="curve"/>
                  <dgm:param type="begPts" val="tL"/>
                  <dgm:param type="endPts" val="tL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srcNode" val="dummy2a"/>
              <dgm:param type="dstNode" val="dummy2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85">
            <dgm:alg type="conn">
              <dgm:param type="srcNode" val="dummy2a"/>
              <dgm:param type="dstNode" val="dummy2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srcNode" val="dummy3a"/>
              <dgm:param type="dstNode" val="dummy3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89">
            <dgm:alg type="conn">
              <dgm:param type="srcNode" val="dummy3a"/>
              <dgm:param type="dstNode" val="dummy3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srcNode" val="dummy4a"/>
              <dgm:param type="dstNode" val="dummy4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93">
            <dgm:alg type="conn">
              <dgm:param type="srcNode" val="dummy4a"/>
              <dgm:param type="dstNode" val="dummy4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srcNode" val="dummy5a"/>
              <dgm:param type="dstNode" val="dummy5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97">
            <dgm:alg type="conn">
              <dgm:param type="srcNode" val="dummy5a"/>
              <dgm:param type="dstNode" val="dummy5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srcNode" val="dummy6a"/>
              <dgm:param type="dstNode" val="dummy6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201">
            <dgm:alg type="conn">
              <dgm:param type="srcNode" val="dummy6a"/>
              <dgm:param type="dstNode" val="dummy6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srcNode" val="dummy7a"/>
              <dgm:param type="dstNode" val="dummy7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205">
            <dgm:alg type="conn">
              <dgm:param type="srcNode" val="dummy7a"/>
              <dgm:param type="dstNode" val="dummy7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aft"/>
          <dgm:param type="pyraAcctTxMar" val="step"/>
        </dgm:alg>
      </dgm:if>
      <dgm:else name="Name3">
        <dgm:alg type="pyra">
          <dgm:param type="pyraLvlNode" val="level"/>
          <dgm:param type="pyraAcctTxNode" val="acctTx"/>
          <dgm:param type="pyraAcctBkgdNode" val="acctBkgd"/>
          <dgm:param type="linDir" val="fromB"/>
          <dgm:param type="txDir" val="fromT"/>
          <dgm:param type="pyraAcctPos" val="bef"/>
          <dgm:param type="pyraAcctTxMar" val="step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9359B-743F-4CFC-BF28-B83A8C023466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92ACD-AFF0-4D96-A359-A91437552FCF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diagramDrawing" Target="../diagrams/drawing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3" Type="http://schemas.openxmlformats.org/officeDocument/2006/relationships/diagramData" Target="../diagrams/data2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diagramDrawing" Target="../diagrams/drawing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3" Type="http://schemas.openxmlformats.org/officeDocument/2006/relationships/diagramData" Target="../diagrams/data1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svg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40000"/>
                <a:lumOff val="6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43866"/>
            <a:ext cx="6982428" cy="2387600"/>
          </a:xfrm>
        </p:spPr>
        <p:txBody>
          <a:bodyPr>
            <a:normAutofit fontScale="90000"/>
          </a:bodyPr>
          <a:lstStyle/>
          <a:p>
            <a:r>
              <a:rPr lang="ru-RU" sz="4800" dirty="0"/>
              <a:t> </a:t>
            </a:r>
            <a:r>
              <a:rPr lang="ru-RU" sz="4800" dirty="0">
                <a:latin typeface="Times New Roman" panose="02020603050405020304" charset="0"/>
                <a:cs typeface="Times New Roman" panose="02020603050405020304" charset="0"/>
              </a:rPr>
              <a:t>Социальные нормы и санкции: обычаи и традиции</a:t>
            </a:r>
            <a:br>
              <a:rPr lang="ru-RU" sz="4800" dirty="0"/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2940" y="4944702"/>
            <a:ext cx="6516548" cy="1655762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Автор: Даркина Анна Владимировна, преп. ВКК</a:t>
            </a:r>
            <a:br>
              <a:rPr lang="ru-RU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ГБПОУ ВО «Воронежский юридический техникум», к.и.н.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82428" y="0"/>
            <a:ext cx="533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2590" y="272415"/>
            <a:ext cx="718756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Санкции: механизмы контроля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0832" y="2072931"/>
            <a:ext cx="10655808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Санкция – это мера воздействия за нарушение норм. Они бывают позитивными и негативными. Позитивные санкции — это поощрения за позитивное действие. Негативные санкции — это наказания за проступок. Санкции помогают поддерживать порядок в обществе.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Рисунок 5" descr="Квадратная академическая шапочка со сплошной заливкой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2128" y="1595973"/>
            <a:ext cx="713232" cy="713232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/>
        </p:nvGraphicFramePr>
        <p:xfrm>
          <a:off x="1217168" y="3333250"/>
          <a:ext cx="9343136" cy="3252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0"/>
            <a:ext cx="533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1856" y="174998"/>
            <a:ext cx="6333744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Формальные санкции: юридическая ответственность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856" y="2266664"/>
            <a:ext cx="6486144" cy="163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Формальные санкции применяются официальными организациями. Это, как правило, государство или специфические социальные институты. За нарушение правовых норм могут применяться штрафы, арест или увольнение (исключение). 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Прямоугольник: скругленные углы 8"/>
          <p:cNvSpPr/>
          <p:nvPr/>
        </p:nvSpPr>
        <p:spPr>
          <a:xfrm>
            <a:off x="371856" y="4486656"/>
            <a:ext cx="5724144" cy="81686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Штрафы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1" name="Прямая соединительная линия 10"/>
          <p:cNvCxnSpPr>
            <a:stCxn id="9" idx="0"/>
            <a:endCxn id="9" idx="2"/>
          </p:cNvCxnSpPr>
          <p:nvPr/>
        </p:nvCxnSpPr>
        <p:spPr>
          <a:xfrm>
            <a:off x="3233928" y="4486656"/>
            <a:ext cx="0" cy="816864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608832" y="4632960"/>
            <a:ext cx="2182368" cy="560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122605" y="4710422"/>
            <a:ext cx="7702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Арест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Прямоугольник: скругленные углы 13"/>
          <p:cNvSpPr/>
          <p:nvPr/>
        </p:nvSpPr>
        <p:spPr>
          <a:xfrm>
            <a:off x="368077" y="5216392"/>
            <a:ext cx="5729265" cy="903992"/>
          </a:xfrm>
          <a:custGeom>
            <a:avLst/>
            <a:gdLst>
              <a:gd name="connsiteX0" fmla="*/ 0 w 5724144"/>
              <a:gd name="connsiteY0" fmla="*/ 136147 h 816864"/>
              <a:gd name="connsiteX1" fmla="*/ 136147 w 5724144"/>
              <a:gd name="connsiteY1" fmla="*/ 0 h 816864"/>
              <a:gd name="connsiteX2" fmla="*/ 5587997 w 5724144"/>
              <a:gd name="connsiteY2" fmla="*/ 0 h 816864"/>
              <a:gd name="connsiteX3" fmla="*/ 5724144 w 5724144"/>
              <a:gd name="connsiteY3" fmla="*/ 136147 h 816864"/>
              <a:gd name="connsiteX4" fmla="*/ 5724144 w 5724144"/>
              <a:gd name="connsiteY4" fmla="*/ 680717 h 816864"/>
              <a:gd name="connsiteX5" fmla="*/ 5587997 w 5724144"/>
              <a:gd name="connsiteY5" fmla="*/ 816864 h 816864"/>
              <a:gd name="connsiteX6" fmla="*/ 136147 w 5724144"/>
              <a:gd name="connsiteY6" fmla="*/ 816864 h 816864"/>
              <a:gd name="connsiteX7" fmla="*/ 0 w 5724144"/>
              <a:gd name="connsiteY7" fmla="*/ 680717 h 816864"/>
              <a:gd name="connsiteX8" fmla="*/ 0 w 5724144"/>
              <a:gd name="connsiteY8" fmla="*/ 136147 h 816864"/>
              <a:gd name="connsiteX0-1" fmla="*/ 3775 w 5727919"/>
              <a:gd name="connsiteY0-2" fmla="*/ 270259 h 950976"/>
              <a:gd name="connsiteX1-3" fmla="*/ 54578 w 5727919"/>
              <a:gd name="connsiteY1-4" fmla="*/ 0 h 950976"/>
              <a:gd name="connsiteX2-5" fmla="*/ 5591772 w 5727919"/>
              <a:gd name="connsiteY2-6" fmla="*/ 134112 h 950976"/>
              <a:gd name="connsiteX3-7" fmla="*/ 5727919 w 5727919"/>
              <a:gd name="connsiteY3-8" fmla="*/ 270259 h 950976"/>
              <a:gd name="connsiteX4-9" fmla="*/ 5727919 w 5727919"/>
              <a:gd name="connsiteY4-10" fmla="*/ 814829 h 950976"/>
              <a:gd name="connsiteX5-11" fmla="*/ 5591772 w 5727919"/>
              <a:gd name="connsiteY5-12" fmla="*/ 950976 h 950976"/>
              <a:gd name="connsiteX6-13" fmla="*/ 139922 w 5727919"/>
              <a:gd name="connsiteY6-14" fmla="*/ 950976 h 950976"/>
              <a:gd name="connsiteX7-15" fmla="*/ 3775 w 5727919"/>
              <a:gd name="connsiteY7-16" fmla="*/ 814829 h 950976"/>
              <a:gd name="connsiteX8-17" fmla="*/ 3775 w 5727919"/>
              <a:gd name="connsiteY8-18" fmla="*/ 270259 h 950976"/>
              <a:gd name="connsiteX0-19" fmla="*/ 3775 w 5731694"/>
              <a:gd name="connsiteY0-20" fmla="*/ 319027 h 999744"/>
              <a:gd name="connsiteX1-21" fmla="*/ 54578 w 5731694"/>
              <a:gd name="connsiteY1-22" fmla="*/ 48768 h 999744"/>
              <a:gd name="connsiteX2-23" fmla="*/ 5677116 w 5731694"/>
              <a:gd name="connsiteY2-24" fmla="*/ 0 h 999744"/>
              <a:gd name="connsiteX3-25" fmla="*/ 5727919 w 5731694"/>
              <a:gd name="connsiteY3-26" fmla="*/ 319027 h 999744"/>
              <a:gd name="connsiteX4-27" fmla="*/ 5727919 w 5731694"/>
              <a:gd name="connsiteY4-28" fmla="*/ 863597 h 999744"/>
              <a:gd name="connsiteX5-29" fmla="*/ 5591772 w 5731694"/>
              <a:gd name="connsiteY5-30" fmla="*/ 999744 h 999744"/>
              <a:gd name="connsiteX6-31" fmla="*/ 139922 w 5731694"/>
              <a:gd name="connsiteY6-32" fmla="*/ 999744 h 999744"/>
              <a:gd name="connsiteX7-33" fmla="*/ 3775 w 5731694"/>
              <a:gd name="connsiteY7-34" fmla="*/ 863597 h 999744"/>
              <a:gd name="connsiteX8-35" fmla="*/ 3775 w 5731694"/>
              <a:gd name="connsiteY8-36" fmla="*/ 319027 h 999744"/>
              <a:gd name="connsiteX0-37" fmla="*/ 3775 w 5736823"/>
              <a:gd name="connsiteY0-38" fmla="*/ 270259 h 950976"/>
              <a:gd name="connsiteX1-39" fmla="*/ 54578 w 5736823"/>
              <a:gd name="connsiteY1-40" fmla="*/ 0 h 950976"/>
              <a:gd name="connsiteX2-41" fmla="*/ 5689324 w 5736823"/>
              <a:gd name="connsiteY2-42" fmla="*/ 14507 h 950976"/>
              <a:gd name="connsiteX3-43" fmla="*/ 5727919 w 5736823"/>
              <a:gd name="connsiteY3-44" fmla="*/ 270259 h 950976"/>
              <a:gd name="connsiteX4-45" fmla="*/ 5727919 w 5736823"/>
              <a:gd name="connsiteY4-46" fmla="*/ 814829 h 950976"/>
              <a:gd name="connsiteX5-47" fmla="*/ 5591772 w 5736823"/>
              <a:gd name="connsiteY5-48" fmla="*/ 950976 h 950976"/>
              <a:gd name="connsiteX6-49" fmla="*/ 139922 w 5736823"/>
              <a:gd name="connsiteY6-50" fmla="*/ 950976 h 950976"/>
              <a:gd name="connsiteX7-51" fmla="*/ 3775 w 5736823"/>
              <a:gd name="connsiteY7-52" fmla="*/ 814829 h 950976"/>
              <a:gd name="connsiteX8-53" fmla="*/ 3775 w 5736823"/>
              <a:gd name="connsiteY8-54" fmla="*/ 270259 h 950976"/>
              <a:gd name="connsiteX0-55" fmla="*/ 3775 w 5736823"/>
              <a:gd name="connsiteY0-56" fmla="*/ 257604 h 938321"/>
              <a:gd name="connsiteX1-57" fmla="*/ 54578 w 5736823"/>
              <a:gd name="connsiteY1-58" fmla="*/ 0 h 938321"/>
              <a:gd name="connsiteX2-59" fmla="*/ 5689324 w 5736823"/>
              <a:gd name="connsiteY2-60" fmla="*/ 1852 h 938321"/>
              <a:gd name="connsiteX3-61" fmla="*/ 5727919 w 5736823"/>
              <a:gd name="connsiteY3-62" fmla="*/ 257604 h 938321"/>
              <a:gd name="connsiteX4-63" fmla="*/ 5727919 w 5736823"/>
              <a:gd name="connsiteY4-64" fmla="*/ 802174 h 938321"/>
              <a:gd name="connsiteX5-65" fmla="*/ 5591772 w 5736823"/>
              <a:gd name="connsiteY5-66" fmla="*/ 938321 h 938321"/>
              <a:gd name="connsiteX6-67" fmla="*/ 139922 w 5736823"/>
              <a:gd name="connsiteY6-68" fmla="*/ 938321 h 938321"/>
              <a:gd name="connsiteX7-69" fmla="*/ 3775 w 5736823"/>
              <a:gd name="connsiteY7-70" fmla="*/ 802174 h 938321"/>
              <a:gd name="connsiteX8-71" fmla="*/ 3775 w 5736823"/>
              <a:gd name="connsiteY8-72" fmla="*/ 257604 h 93832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5736823" h="938321">
                <a:moveTo>
                  <a:pt x="3775" y="257604"/>
                </a:moveTo>
                <a:cubicBezTo>
                  <a:pt x="3775" y="182412"/>
                  <a:pt x="-20614" y="0"/>
                  <a:pt x="54578" y="0"/>
                </a:cubicBezTo>
                <a:lnTo>
                  <a:pt x="5689324" y="1852"/>
                </a:lnTo>
                <a:cubicBezTo>
                  <a:pt x="5764516" y="1852"/>
                  <a:pt x="5727919" y="182412"/>
                  <a:pt x="5727919" y="257604"/>
                </a:cubicBezTo>
                <a:lnTo>
                  <a:pt x="5727919" y="802174"/>
                </a:lnTo>
                <a:cubicBezTo>
                  <a:pt x="5727919" y="877366"/>
                  <a:pt x="5666964" y="938321"/>
                  <a:pt x="5591772" y="938321"/>
                </a:cubicBezTo>
                <a:lnTo>
                  <a:pt x="139922" y="938321"/>
                </a:lnTo>
                <a:cubicBezTo>
                  <a:pt x="64730" y="938321"/>
                  <a:pt x="3775" y="877366"/>
                  <a:pt x="3775" y="802174"/>
                </a:cubicBezTo>
                <a:lnTo>
                  <a:pt x="3775" y="25760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233928" y="5216392"/>
            <a:ext cx="0" cy="90399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68077" y="5440158"/>
            <a:ext cx="13776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Увольнение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8848" y="5440158"/>
            <a:ext cx="148559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Исключение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0360" y="272415"/>
            <a:ext cx="8522335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Неформальные санкции: общественное осуждение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776" y="3955892"/>
            <a:ext cx="3828288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Определение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ctr">
              <a:buNone/>
            </a:pP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Меры, применяемые неофициально за нарушение норм.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0603" y="2476378"/>
            <a:ext cx="3791712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Примеры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Осуждение, бойкот, игнорирование</a:t>
            </a:r>
            <a:r>
              <a:rPr lang="ru-RU" dirty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541716" y="3955893"/>
            <a:ext cx="4309872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Общественное мнение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Роль в применении неформальных санкций.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1"/>
          <a:srcRect l="60323" t="6810" b="48873"/>
          <a:stretch>
            <a:fillRect/>
          </a:stretch>
        </p:blipFill>
        <p:spPr>
          <a:xfrm>
            <a:off x="6280378" y="4463723"/>
            <a:ext cx="2212784" cy="24716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994698">
            <a:off x="4357583" y="3553718"/>
            <a:ext cx="2213040" cy="24751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402976">
            <a:off x="2643253" y="4802751"/>
            <a:ext cx="2213040" cy="247519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98930" y="58556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44773" y="460222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90873" y="57687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3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9"/>
          <p:cNvSpPr/>
          <p:nvPr/>
        </p:nvSpPr>
        <p:spPr>
          <a:xfrm>
            <a:off x="1250266" y="5565273"/>
            <a:ext cx="6521410" cy="807958"/>
          </a:xfrm>
          <a:prstGeom prst="roundRect">
            <a:avLst>
              <a:gd name="adj" fmla="val 4211"/>
            </a:avLst>
          </a:prstGeom>
          <a:solidFill>
            <a:schemeClr val="bg1">
              <a:lumMod val="75000"/>
            </a:schemeClr>
          </a:solidFill>
        </p:spPr>
      </p:sp>
      <p:sp>
        <p:nvSpPr>
          <p:cNvPr id="3" name="TextBox 2"/>
          <p:cNvSpPr txBox="1"/>
          <p:nvPr/>
        </p:nvSpPr>
        <p:spPr>
          <a:xfrm>
            <a:off x="477520" y="411480"/>
            <a:ext cx="10925175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Взаимосвязь норм и санкций: общественный баланс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Shape 1"/>
          <p:cNvSpPr/>
          <p:nvPr/>
        </p:nvSpPr>
        <p:spPr>
          <a:xfrm>
            <a:off x="1250326" y="3112461"/>
            <a:ext cx="2173724" cy="807958"/>
          </a:xfrm>
          <a:prstGeom prst="roundRect">
            <a:avLst>
              <a:gd name="adj" fmla="val 4211"/>
            </a:avLst>
          </a:prstGeom>
          <a:solidFill>
            <a:schemeClr val="bg1">
              <a:lumMod val="75000"/>
            </a:schemeClr>
          </a:solidFill>
        </p:spPr>
      </p:sp>
      <p:sp>
        <p:nvSpPr>
          <p:cNvPr id="8" name="TextBox 7"/>
          <p:cNvSpPr txBox="1"/>
          <p:nvPr/>
        </p:nvSpPr>
        <p:spPr>
          <a:xfrm>
            <a:off x="3645408" y="3285608"/>
            <a:ext cx="609600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Социальный порядок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8906" y="333177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Shape 5"/>
          <p:cNvSpPr/>
          <p:nvPr/>
        </p:nvSpPr>
        <p:spPr>
          <a:xfrm>
            <a:off x="1250266" y="4315174"/>
            <a:ext cx="4347567" cy="807958"/>
          </a:xfrm>
          <a:prstGeom prst="roundRect">
            <a:avLst>
              <a:gd name="adj" fmla="val 4211"/>
            </a:avLst>
          </a:prstGeom>
          <a:solidFill>
            <a:schemeClr val="bg1">
              <a:lumMod val="75000"/>
            </a:schemeClr>
          </a:solidFill>
        </p:spPr>
      </p:sp>
      <p:sp>
        <p:nvSpPr>
          <p:cNvPr id="12" name="TextBox 11"/>
          <p:cNvSpPr txBox="1"/>
          <p:nvPr/>
        </p:nvSpPr>
        <p:spPr>
          <a:xfrm>
            <a:off x="3273206" y="453448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61065" y="5737493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3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3424049" y="3920419"/>
            <a:ext cx="7743823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597833" y="5146825"/>
            <a:ext cx="5570039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773551" y="6373231"/>
            <a:ext cx="3394321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974853" y="4488320"/>
            <a:ext cx="209702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Культура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51648" y="5691326"/>
            <a:ext cx="3779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Социальные изменения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608" y="216393"/>
            <a:ext cx="7059168" cy="802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550"/>
              </a:lnSpc>
            </a:pPr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Заключение</a:t>
            </a:r>
            <a:endParaRPr lang="en-US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9999" y="0"/>
            <a:ext cx="4572001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30224" y="1946779"/>
            <a:ext cx="4303776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Повторение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Краткое закрепление основных моментов.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Прямоугольник: скругленные углы 7"/>
          <p:cNvSpPr/>
          <p:nvPr/>
        </p:nvSpPr>
        <p:spPr>
          <a:xfrm>
            <a:off x="414528" y="2047887"/>
            <a:ext cx="524256" cy="5364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  <a:endParaRPr lang="ru-RU" dirty="0"/>
          </a:p>
        </p:txBody>
      </p:sp>
      <p:sp>
        <p:nvSpPr>
          <p:cNvPr id="9" name="Прямоугольник: скругленные углы 8"/>
          <p:cNvSpPr/>
          <p:nvPr/>
        </p:nvSpPr>
        <p:spPr>
          <a:xfrm>
            <a:off x="414528" y="3425583"/>
            <a:ext cx="524256" cy="5364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  <a:endParaRPr lang="ru-RU" dirty="0"/>
          </a:p>
        </p:txBody>
      </p:sp>
      <p:sp>
        <p:nvSpPr>
          <p:cNvPr id="10" name="Прямоугольник: скругленные углы 9"/>
          <p:cNvSpPr/>
          <p:nvPr/>
        </p:nvSpPr>
        <p:spPr>
          <a:xfrm>
            <a:off x="414528" y="4803279"/>
            <a:ext cx="524256" cy="536448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030224" y="3324475"/>
            <a:ext cx="4303776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Актуализация</a:t>
            </a:r>
            <a:endParaRPr lang="ru-RU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ru-RU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Вопросы для</a:t>
            </a:r>
            <a:r>
              <a:rPr lang="ru-RU" sz="2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обсуждения и исследования.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30224" y="4702171"/>
            <a:ext cx="4303776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Итоговая рефлексия.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Домашнее задание.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585" y="312516"/>
            <a:ext cx="2230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Введение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"/>
          <a:srcRect l="16806" r="31136"/>
          <a:stretch>
            <a:fillRect/>
          </a:stretch>
        </p:blipFill>
        <p:spPr>
          <a:xfrm>
            <a:off x="6973824" y="0"/>
            <a:ext cx="521817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8049" y="1264346"/>
            <a:ext cx="6093994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Социальные нормы представляют собой набор установленных правил поведения, которые определяют, как людям следует себя вести в различных ситуациях. Данные нормы формируются под воздействием культуры, традиций, общественного мнения и исторического контекста. Они играют ключевую роль в регулировании взаимодействия между людьми, обеспечивая предсказуемость и порядок в обществе. 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5625" y="312420"/>
            <a:ext cx="79533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Обычаи: историческое наследие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5585" y="2318564"/>
            <a:ext cx="10802112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Обычай — это устоявшийся способ поведения. Он передается из поколения в поколение. Обычаи формируют идентичность и сохраняют культурное наследие. Например, в России Масленица — это не просто проводы зимы, это празднование наступления весны. Данный обычай существенно влияет на народную культуру.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Рисунок 5" descr="Квадратная академическая шапочка со сплошной заливкой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8969" y="1788212"/>
            <a:ext cx="713232" cy="7132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5585" y="4175450"/>
            <a:ext cx="4608576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Свадьбы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Свадебные обряды - важная часть культуры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98017" y="4178081"/>
            <a:ext cx="5059680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Похороны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Похоронные ритуалы демонстрируют уважение к ушедшим.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1200" y="223766"/>
            <a:ext cx="5876544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Типы социальных норм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3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25160" y="1115733"/>
            <a:ext cx="6096000" cy="163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Социальные нормы бывают формальными и неформальными. Формальные нормы зафиксированы в официальных документах. Неформальные - это общепринятые правила. Знание этих норм помогает без проблем адаптироваться в обществе.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Стрелка: шеврон 7"/>
          <p:cNvSpPr/>
          <p:nvPr/>
        </p:nvSpPr>
        <p:spPr>
          <a:xfrm rot="5400000">
            <a:off x="5554218" y="3281172"/>
            <a:ext cx="1083564" cy="742188"/>
          </a:xfrm>
          <a:prstGeom prst="chevron">
            <a:avLst/>
          </a:prstGeom>
          <a:solidFill>
            <a:srgbClr val="D4BFF9"/>
          </a:solidFill>
          <a:ln>
            <a:solidFill>
              <a:srgbClr val="D4BFF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5157" y="3467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Стрелка: шеврон 9"/>
          <p:cNvSpPr/>
          <p:nvPr/>
        </p:nvSpPr>
        <p:spPr>
          <a:xfrm rot="5400000">
            <a:off x="5554218" y="4110425"/>
            <a:ext cx="1083564" cy="742188"/>
          </a:xfrm>
          <a:prstGeom prst="chevron">
            <a:avLst/>
          </a:prstGeom>
          <a:solidFill>
            <a:srgbClr val="D4BFF9"/>
          </a:solidFill>
          <a:ln>
            <a:solidFill>
              <a:srgbClr val="D4BFF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5157" y="436649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Стрелка: шеврон 12"/>
          <p:cNvSpPr/>
          <p:nvPr/>
        </p:nvSpPr>
        <p:spPr>
          <a:xfrm rot="5400000">
            <a:off x="5554218" y="4939678"/>
            <a:ext cx="1083564" cy="742188"/>
          </a:xfrm>
          <a:prstGeom prst="chevron">
            <a:avLst/>
          </a:prstGeom>
          <a:solidFill>
            <a:srgbClr val="D4BFF9"/>
          </a:solidFill>
          <a:ln>
            <a:solidFill>
              <a:srgbClr val="D4BFF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5157" y="51423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3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87345" y="3421433"/>
            <a:ext cx="188976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Формальные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87345" y="4250686"/>
            <a:ext cx="2506251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Неформальные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87345" y="5096149"/>
            <a:ext cx="2330262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Смешанные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4528" y="382262"/>
            <a:ext cx="6096000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Обычаи как социальная норма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0"/>
            <a:ext cx="533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14528" y="1978444"/>
            <a:ext cx="6096000" cy="163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Обычаи формируют поведение общества. Они определяют, что считается приемлемым, а что - нет. Соблюдение обычаев поддерживает социальный порядок, а их нарушение может привести к осуждению.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240" y="3844925"/>
            <a:ext cx="4495165" cy="1076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Уважение старших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Проявление уважения к пожилым людям.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8240" y="5086985"/>
            <a:ext cx="6096000" cy="4552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Почитание традиций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Поддержание культурных ценностей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97408" y="3952362"/>
            <a:ext cx="560832" cy="55429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7408" y="4879989"/>
            <a:ext cx="560832" cy="55429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3568" y="260342"/>
            <a:ext cx="60960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Традиции: связь времен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9153" y="1800404"/>
            <a:ext cx="9034272" cy="132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Традиция – это формализованный обычай. Традиции передаются через социальные институты. Это могут быть семья, школа или религия. Они играют важную роль в сохранении культурного наследия. Традиции обеспечивают связь между поколениями.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Рисунок 5" descr="Квадратная академическая шапочка со сплошной заливкой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89012" y="1174167"/>
            <a:ext cx="713232" cy="713232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/>
        </p:nvGraphicFramePr>
        <p:xfrm>
          <a:off x="1961979" y="2733431"/>
          <a:ext cx="8268041" cy="4124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rcRect t="26489" b="19644"/>
          <a:stretch>
            <a:fillRect/>
          </a:stretch>
        </p:blipFill>
        <p:spPr>
          <a:xfrm>
            <a:off x="0" y="0"/>
            <a:ext cx="12192000" cy="36941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9728" y="3808214"/>
            <a:ext cx="9229344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Социальные нормы: правила поведения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4968" y="4545544"/>
            <a:ext cx="11847576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Социальные нормы — это правила и ожидания людей в связи с ними. Они определяют поведение в обществе. Существуют предписания, запреты и дозволения. Так, нормы вежливости важны для поддержания правил этикета. Согласно опросам, россияне уделяют много внимания нормам приличия.</a:t>
            </a:r>
            <a:endParaRPr lang="ru-RU" sz="2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0312" y="6114388"/>
            <a:ext cx="3861816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Предписания: что следует делать</a:t>
            </a:r>
            <a:r>
              <a:rPr lang="ru-RU" dirty="0"/>
              <a:t>.</a:t>
            </a:r>
            <a:endParaRPr lang="ru-RU" dirty="0"/>
          </a:p>
        </p:txBody>
      </p:sp>
      <p:pic>
        <p:nvPicPr>
          <p:cNvPr id="10" name="Рисунок 9" descr="Флажок со сплошной заливкой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277" y="5590651"/>
            <a:ext cx="549390" cy="54939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00937" y="6114388"/>
            <a:ext cx="375209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Запреты: чего не следует делать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4" name="Рисунок 13" descr="Знак запрета со сплошной заливкой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52152" y="5641921"/>
            <a:ext cx="549390" cy="54939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618998" y="6114388"/>
            <a:ext cx="3353546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Дозволения: что допустимо</a:t>
            </a:r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8" name="Рисунок 17" descr="Рукопожатие со сплошной заливкой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01812" y="5641921"/>
            <a:ext cx="631167" cy="63116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81472" y="114038"/>
            <a:ext cx="60960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charset="0"/>
                <a:cs typeface="Times New Roman" panose="02020603050405020304" charset="0"/>
              </a:rPr>
              <a:t>Виды социальных норм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33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81345" y="962025"/>
            <a:ext cx="6096000" cy="23444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/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Существуют различные виды социальных норм. Моральные нормы определяют, что такое добро и зло. Правовые нормы закреплены в законах и иных постановлениях. Эстетические нормы связаны с гармонией и красотой. Религиозные нормы устанавливаются последовтелями вероучений. Корпоративные нормы действуют в фирмах и крупных организациях</a:t>
            </a:r>
            <a:r>
              <a:rPr lang="ru-RU" sz="2000" dirty="0"/>
              <a:t>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217920" y="3568700"/>
            <a:ext cx="4243070" cy="431165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no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Моральные нормы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7920" y="4133088"/>
            <a:ext cx="4242816" cy="510243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>
                <a:latin typeface="Times New Roman" panose="02020603050405020304" charset="0"/>
                <a:cs typeface="Times New Roman" panose="02020603050405020304" charset="0"/>
              </a:rPr>
              <a:t>Правовые нормы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7920" y="4837176"/>
            <a:ext cx="4242816" cy="510243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Эстетические нормы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17920" y="5541264"/>
            <a:ext cx="4242816" cy="510243"/>
          </a:xfrm>
          <a:prstGeom prst="round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charset="0"/>
                <a:cs typeface="Times New Roman" panose="02020603050405020304" charset="0"/>
              </a:rPr>
              <a:t>Религиозные нормы</a:t>
            </a:r>
            <a:endParaRPr lang="ru-RU" sz="2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35000">
              <a:schemeClr val="accent3">
                <a:lumMod val="60000"/>
                <a:lumOff val="40000"/>
                <a:alpha val="70000"/>
              </a:schemeClr>
            </a:gs>
            <a:gs pos="100000">
              <a:schemeClr val="bg2">
                <a:lumMod val="75000"/>
                <a:alpha val="5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1"/>
          <a:srcRect t="24000" b="25156"/>
          <a:stretch>
            <a:fillRect/>
          </a:stretch>
        </p:blipFill>
        <p:spPr>
          <a:xfrm>
            <a:off x="0" y="0"/>
            <a:ext cx="12192000" cy="34869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5072" y="3600950"/>
            <a:ext cx="60960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>
                <a:latin typeface="Times New Roman" panose="02020603050405020304" charset="0"/>
                <a:cs typeface="Times New Roman" panose="02020603050405020304" charset="0"/>
              </a:rPr>
              <a:t>Глобализация и традиции</a:t>
            </a:r>
            <a:endParaRPr lang="ru-RU" sz="4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5072" y="4308836"/>
            <a:ext cx="11746992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Глобализация влияет на соблюдение традиций, способствуя изменению или прекращению действия существующих норм. Необходимо адаптироваться к новым условиям, сохраняя культурное </a:t>
            </a:r>
            <a:r>
              <a:rPr lang="ru-RU" sz="2000" dirty="0">
                <a:latin typeface="Times New Roman" panose="02020603050405020304" charset="0"/>
                <a:cs typeface="Times New Roman" panose="02020603050405020304" charset="0"/>
              </a:rPr>
              <a:t>наследие.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280160" y="6181344"/>
            <a:ext cx="9497568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2225040" y="5925312"/>
            <a:ext cx="524256" cy="5120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1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370576" y="5925312"/>
            <a:ext cx="524256" cy="5120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2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516112" y="5925312"/>
            <a:ext cx="524256" cy="51206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3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4604" y="5395823"/>
            <a:ext cx="1405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Сохранение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965192" y="5395823"/>
            <a:ext cx="13350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Изменение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165592" y="5371356"/>
            <a:ext cx="12252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Адаптация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3860</Words>
  <Application>WPS Presentation</Application>
  <PresentationFormat>Широкоэкранный</PresentationFormat>
  <Paragraphs>156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SimSun</vt:lpstr>
      <vt:lpstr>Wingdings</vt:lpstr>
      <vt:lpstr>Times New Roman</vt:lpstr>
      <vt:lpstr>Calibri Light</vt:lpstr>
      <vt:lpstr>Microsoft YaHei</vt:lpstr>
      <vt:lpstr>Arial Unicode MS</vt:lpstr>
      <vt:lpstr>Calibri</vt:lpstr>
      <vt:lpstr>Тема Office</vt:lpstr>
      <vt:lpstr> Социальные нормы и санкции: обычаи и традиции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Карась Карасевич</dc:creator>
  <cp:lastModifiedBy>Пользователь</cp:lastModifiedBy>
  <cp:revision>12</cp:revision>
  <dcterms:created xsi:type="dcterms:W3CDTF">2025-03-14T17:08:00Z</dcterms:created>
  <dcterms:modified xsi:type="dcterms:W3CDTF">2025-03-18T11:54:55Z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E2EFE7B67EB9429A80AF48CAA1C9FDBD_12</vt:lpwstr>
  </property>
  <property fmtid="{D5CDD505-2E9C-101B-9397-08002B2CF9AE}" pid="3" name="KSOProductBuildVer">
    <vt:lpwstr>1049-12.2.0.20323</vt:lpwstr>
  </property>
</Properties>
</file>