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7" r:id="rId5"/>
    <p:sldId id="268" r:id="rId6"/>
    <p:sldId id="264" r:id="rId7"/>
    <p:sldId id="260" r:id="rId8"/>
    <p:sldId id="261" r:id="rId9"/>
    <p:sldId id="262" r:id="rId10"/>
    <p:sldId id="266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icassolive.ru/blog/category/katalog-rabot/paboty-pikasso-po-zhanram/" TargetMode="External"/><Relationship Id="rId2" Type="http://schemas.openxmlformats.org/officeDocument/2006/relationships/hyperlink" Target="http://impressionnisme.narod.ru/collection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lovari.yandex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789040"/>
            <a:ext cx="3686944" cy="2232248"/>
          </a:xfrm>
        </p:spPr>
        <p:txBody>
          <a:bodyPr/>
          <a:lstStyle/>
          <a:p>
            <a:pPr algn="r"/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Преподаватель МОУДОД «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Сланцевская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детская художественная школа» Прокофьева С. Г. 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764704"/>
            <a:ext cx="8305800" cy="1656184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Натюрморт в одноцветном колорите 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Рисунок 3" descr="DSCN53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689648"/>
            <a:ext cx="3168352" cy="237626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52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1821657" cy="2428876"/>
          </a:xfrm>
          <a:ln>
            <a:solidFill>
              <a:schemeClr val="bg2">
                <a:lumMod val="50000"/>
              </a:schemeClr>
            </a:solidFill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52400"/>
            <a:ext cx="7128792" cy="12192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Больших творческих успехов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Рисунок 5" descr="DSCN52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293096"/>
            <a:ext cx="2819805" cy="211485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7" name="Рисунок 6" descr="P108008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1556792"/>
            <a:ext cx="4860032" cy="364502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dirty="0">
                <a:ea typeface="Calibri"/>
                <a:cs typeface="Times New Roman"/>
              </a:rPr>
              <a:t> 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FFFF00"/>
                </a:solidFill>
                <a:ea typeface="Calibri"/>
                <a:cs typeface="Times New Roman"/>
              </a:rPr>
              <a:t>http://art-exercises.ru/uroki_zhivopisi/odin_cvet/</a:t>
            </a:r>
            <a:endParaRPr lang="ru-RU" sz="28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FFFF00"/>
                </a:solidFill>
                <a:ea typeface="Times New Roman"/>
                <a:cs typeface="Times New Roman"/>
              </a:rPr>
              <a:t>http://scraphouse.ru/beginners-scrapbooking/color-theory.html</a:t>
            </a:r>
            <a:endParaRPr lang="ru-RU" sz="28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>
                <a:solidFill>
                  <a:schemeClr val="bg2"/>
                </a:solidFill>
                <a:ea typeface="Times New Roman"/>
                <a:cs typeface="Times New Roman"/>
                <a:hlinkClick r:id="rId2"/>
              </a:rPr>
              <a:t>http://impressionnisme.narod.ru/collection.htm</a:t>
            </a:r>
            <a:endParaRPr lang="ru-RU" sz="2800" dirty="0">
              <a:solidFill>
                <a:schemeClr val="bg2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>
                <a:solidFill>
                  <a:schemeClr val="bg2"/>
                </a:solidFill>
                <a:ea typeface="Times New Roman"/>
                <a:cs typeface="Times New Roman"/>
                <a:hlinkClick r:id="rId3"/>
              </a:rPr>
              <a:t>http://picassolive.ru/blog/category/katalog-rabot/paboty-pikasso-po-zhanram/</a:t>
            </a:r>
            <a:endParaRPr lang="ru-RU" sz="2800" dirty="0">
              <a:solidFill>
                <a:schemeClr val="bg2"/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2800" u="sng" dirty="0">
                <a:solidFill>
                  <a:schemeClr val="bg2"/>
                </a:solidFill>
                <a:ea typeface="Times New Roman"/>
                <a:hlinkClick r:id="rId4"/>
              </a:rPr>
              <a:t>http://slovari.yandex.ru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n w="3200">
                  <a:solidFill>
                    <a:srgbClr val="04617B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4617B">
                    <a:lumMod val="75000"/>
                  </a:srgbClr>
                </a:solidFill>
              </a:rPr>
              <a:t>И</a:t>
            </a:r>
            <a:r>
              <a:rPr lang="ru-RU" dirty="0" smtClean="0">
                <a:ln w="3200">
                  <a:solidFill>
                    <a:srgbClr val="04617B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4617B">
                    <a:lumMod val="75000"/>
                  </a:srgbClr>
                </a:solidFill>
              </a:rPr>
              <a:t>нформационные ресурсы: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33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2400"/>
            <a:ext cx="8136904" cy="12192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Материалы для работы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322712" cy="4572000"/>
          </a:xfrm>
        </p:spPr>
        <p:txBody>
          <a:bodyPr/>
          <a:lstStyle/>
          <a:p>
            <a:pPr lvl="0"/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Акварельные краски,</a:t>
            </a:r>
          </a:p>
          <a:p>
            <a:pPr lvl="0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бумага для акварели А3,</a:t>
            </a:r>
          </a:p>
          <a:p>
            <a:pPr lvl="0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кисти, </a:t>
            </a:r>
          </a:p>
          <a:p>
            <a:pPr lvl="0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баночка с водой, </a:t>
            </a:r>
          </a:p>
          <a:p>
            <a:pPr lvl="0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палитра.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DSCN538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6" y="1524000"/>
            <a:ext cx="4036343" cy="4572000"/>
          </a:xfr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52400"/>
            <a:ext cx="5904656" cy="12192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Анализ натюрморта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682752" cy="45720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100" dirty="0" smtClean="0">
                <a:solidFill>
                  <a:schemeClr val="bg2">
                    <a:lumMod val="75000"/>
                  </a:schemeClr>
                </a:solidFill>
              </a:rPr>
              <a:t>Определите цветовую характеристику предметов и  драпировки натюрморта.</a:t>
            </a:r>
          </a:p>
          <a:p>
            <a:pPr algn="just"/>
            <a:r>
              <a:rPr lang="ru-RU" sz="3100" i="1" dirty="0" smtClean="0"/>
              <a:t> </a:t>
            </a:r>
            <a:r>
              <a:rPr lang="ru-RU" sz="3100" dirty="0" smtClean="0">
                <a:solidFill>
                  <a:schemeClr val="bg2">
                    <a:lumMod val="75000"/>
                  </a:schemeClr>
                </a:solidFill>
              </a:rPr>
              <a:t>выявите оттенки цвета каждого предмета.</a:t>
            </a:r>
          </a:p>
          <a:p>
            <a:pPr algn="just"/>
            <a:r>
              <a:rPr lang="ru-RU" sz="3100" dirty="0" smtClean="0">
                <a:solidFill>
                  <a:schemeClr val="bg2">
                    <a:lumMod val="75000"/>
                  </a:schemeClr>
                </a:solidFill>
              </a:rPr>
              <a:t>В нашем натюрморте оттенок цвета  помогает нам отличить  один предмет от другого. При помощи оттенков один и тот же цвет может выглядеть по разному –может быть теплым и холодным. </a:t>
            </a:r>
          </a:p>
        </p:txBody>
      </p:sp>
      <p:pic>
        <p:nvPicPr>
          <p:cNvPr id="5" name="Содержимое 4" descr="DSCN538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4048" y="2276872"/>
            <a:ext cx="3271342" cy="2453507"/>
          </a:xfr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52400"/>
            <a:ext cx="5472608" cy="12192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Анализ натюрморта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754760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 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а) определяем самый светлый предмет натюрморта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б) затем переходим к предметам более насыщенным по цвету и светлоте (средней тональности)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в) определяем предмет самый насыщенный по тону и цвету </a:t>
            </a:r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выявите изменение цвета в зависимости от освещения.</a:t>
            </a:r>
          </a:p>
          <a:p>
            <a:endParaRPr lang="ru-RU" dirty="0"/>
          </a:p>
        </p:txBody>
      </p:sp>
      <p:pic>
        <p:nvPicPr>
          <p:cNvPr id="5" name="Содержимое 4" descr="DSCN538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412776"/>
            <a:ext cx="3096344" cy="2322258"/>
          </a:xfr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6" name="Рисунок 5" descr="DSCN53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4221088"/>
            <a:ext cx="3059832" cy="2294874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Поиск дополнительных цветов для локальных цветов предметов и драпировки</a:t>
            </a:r>
            <a:endParaRPr lang="ru-RU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2458616" cy="4572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Составление теней и полутеней: берем основной цвет и добавляем к нему дополнительно противоположный цвет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323525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6" y="1556792"/>
            <a:ext cx="3289583" cy="2655168"/>
          </a:xfrm>
        </p:spPr>
      </p:pic>
      <p:sp>
        <p:nvSpPr>
          <p:cNvPr id="8" name="TextBox 7"/>
          <p:cNvSpPr txBox="1"/>
          <p:nvPr/>
        </p:nvSpPr>
        <p:spPr>
          <a:xfrm>
            <a:off x="3995936" y="458112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Желто-зеленый  -  фиолетовый</a:t>
            </a:r>
          </a:p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Голубовато – зеленый -  красный</a:t>
            </a:r>
          </a:p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Зеленый - пурпурный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Упражнения по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</a:rPr>
              <a:t>цветоведению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754760" cy="45720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чтобы понять, как взаимодействуют цвета, какие оттенки появляются при смешивании красок, полезно делать простое упражнение - цветовую растяжку (вначале закрашиваете первый и последний фрагменты те, цвета, между которыми вы будете делать переход, затем в первый добавляем понемногу окончательный цвет -  и так пока не перейдете с одного цвета в другой).</a:t>
            </a:r>
          </a:p>
          <a:p>
            <a:endParaRPr lang="ru-RU" dirty="0"/>
          </a:p>
        </p:txBody>
      </p:sp>
      <p:pic>
        <p:nvPicPr>
          <p:cNvPr id="5" name="Содержимое 4" descr="DSCN538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7291" b="5215"/>
          <a:stretch>
            <a:fillRect/>
          </a:stretch>
        </p:blipFill>
        <p:spPr>
          <a:xfrm rot="16200000">
            <a:off x="4263298" y="1937503"/>
            <a:ext cx="2633629" cy="1728192"/>
          </a:xfr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6" name="Рисунок 5" descr="DSCN5386.jpg"/>
          <p:cNvPicPr>
            <a:picLocks noChangeAspect="1"/>
          </p:cNvPicPr>
          <p:nvPr/>
        </p:nvPicPr>
        <p:blipFill>
          <a:blip r:embed="rId3" cstate="print"/>
          <a:srcRect t="6951" r="4326" b="3801"/>
          <a:stretch>
            <a:fillRect/>
          </a:stretch>
        </p:blipFill>
        <p:spPr>
          <a:xfrm rot="16200000">
            <a:off x="6465036" y="1874108"/>
            <a:ext cx="2592288" cy="181364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7" name="Рисунок 6" descr="DSCN5388.jpg"/>
          <p:cNvPicPr>
            <a:picLocks noChangeAspect="1"/>
          </p:cNvPicPr>
          <p:nvPr/>
        </p:nvPicPr>
        <p:blipFill>
          <a:blip r:embed="rId4" cstate="print"/>
          <a:srcRect t="11925" b="8075"/>
          <a:stretch>
            <a:fillRect/>
          </a:stretch>
        </p:blipFill>
        <p:spPr>
          <a:xfrm>
            <a:off x="5508104" y="4437112"/>
            <a:ext cx="2520280" cy="151216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Последовательность выполнение работ в цвете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618856" cy="45720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1. Свет на предмете (фоне)</a:t>
            </a:r>
          </a:p>
          <a:p>
            <a:pPr algn="just"/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2. Полутень на предмете  (фоне)</a:t>
            </a:r>
          </a:p>
          <a:p>
            <a:pPr algn="just"/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3. Собственная тень на предмете (фоне)</a:t>
            </a:r>
          </a:p>
          <a:p>
            <a:pPr algn="just"/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4. Падающая тень от предмета на плоскости </a:t>
            </a:r>
          </a:p>
          <a:p>
            <a:pPr algn="just"/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5. Рефлекс на предмете + касание с фоном 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    (мазки  накладываем по форме предметов, если предмет напоминает нам форму шара, то по окружности (по форме овала), если цилиндрическую или коническую поверхность – то по вертикали, или горизонтали (под углом) и т.д</a:t>
            </a:r>
            <a:r>
              <a:rPr lang="ru-RU" sz="3200" i="1" dirty="0" smtClean="0">
                <a:solidFill>
                  <a:schemeClr val="bg2">
                    <a:lumMod val="75000"/>
                  </a:schemeClr>
                </a:solidFill>
              </a:rPr>
              <a:t>.)</a:t>
            </a:r>
            <a:endParaRPr lang="en-US" sz="3200" i="1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Содержимое 4" descr="DSCN537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64088" y="2708920"/>
            <a:ext cx="3343350" cy="2623294"/>
          </a:xfr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52400"/>
            <a:ext cx="4752528" cy="12192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Работа в цвете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556792"/>
            <a:ext cx="3744416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Обозначаем свет на предмете и постепенно цвет предмета уводим в полутень и тень (выполнить предметы и плоскости натюрморта).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Добавляем рефлексы.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Корректируем работу, уточняем детали объемных форм и наносим окончательные мазки на нашем рисунке.</a:t>
            </a:r>
          </a:p>
          <a:p>
            <a:pPr algn="just"/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Содержимое 4" descr="DSCN538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287785"/>
            <a:ext cx="4059238" cy="3044429"/>
          </a:xfr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152400"/>
            <a:ext cx="4176464" cy="121920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Работа в цвете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3610744" cy="4572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Таким образом, ваше внимание должно быть обращено на то, чтобы выявить разницу в тоне, и оттенках цвета, с учетом плавности натюрморта: чем предметы ближе к нам – тем они контрастнее по цвету и по тону; чем дальше, тем больше смягчается их цвет и форма, теряется насыщенность и контрастность цвета.</a:t>
            </a:r>
          </a:p>
          <a:p>
            <a:endParaRPr lang="ru-RU" dirty="0"/>
          </a:p>
        </p:txBody>
      </p:sp>
      <p:pic>
        <p:nvPicPr>
          <p:cNvPr id="5" name="Содержимое 4" descr="DSCN527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63319" y="1524000"/>
            <a:ext cx="3429000" cy="4572000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100</TotalTime>
  <Words>382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Натюрморт в одноцветном колорите </vt:lpstr>
      <vt:lpstr>Материалы для работы</vt:lpstr>
      <vt:lpstr>Анализ натюрморта </vt:lpstr>
      <vt:lpstr>Анализ натюрморта </vt:lpstr>
      <vt:lpstr>Поиск дополнительных цветов для локальных цветов предметов и драпировки</vt:lpstr>
      <vt:lpstr>Упражнения по цветоведению</vt:lpstr>
      <vt:lpstr>Последовательность выполнение работ в цвете</vt:lpstr>
      <vt:lpstr>Работа в цвете</vt:lpstr>
      <vt:lpstr>Работа в цвете</vt:lpstr>
      <vt:lpstr>Больших творческих успехов </vt:lpstr>
      <vt:lpstr>Информационные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</cp:lastModifiedBy>
  <cp:revision>15</cp:revision>
  <dcterms:modified xsi:type="dcterms:W3CDTF">2018-03-10T14:13:54Z</dcterms:modified>
</cp:coreProperties>
</file>