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5" r:id="rId12"/>
    <p:sldId id="264" r:id="rId13"/>
    <p:sldId id="268" r:id="rId14"/>
    <p:sldId id="269" r:id="rId15"/>
    <p:sldId id="270" r:id="rId16"/>
    <p:sldId id="271" r:id="rId17"/>
  </p:sldIdLst>
  <p:sldSz cx="9144000" cy="6858000" type="screen4x3"/>
  <p:notesSz cx="6797675" cy="9926638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01" cy="496574"/>
          </a:xfrm>
          <a:prstGeom prst="rect">
            <a:avLst/>
          </a:prstGeom>
        </p:spPr>
        <p:txBody>
          <a:bodyPr vert="horz" lIns="92684" tIns="46342" rIns="92684" bIns="4634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770" y="0"/>
            <a:ext cx="2946301" cy="496574"/>
          </a:xfrm>
          <a:prstGeom prst="rect">
            <a:avLst/>
          </a:prstGeom>
        </p:spPr>
        <p:txBody>
          <a:bodyPr vert="horz" lIns="92684" tIns="46342" rIns="92684" bIns="46342" rtlCol="0"/>
          <a:lstStyle>
            <a:lvl1pPr algn="r">
              <a:defRPr sz="1200"/>
            </a:lvl1pPr>
          </a:lstStyle>
          <a:p>
            <a:fld id="{86C22800-183E-4175-8B9F-6F2FBBB66204}" type="datetimeFigureOut">
              <a:rPr lang="ru-RU" smtClean="0"/>
              <a:t>10.04.2016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451"/>
            <a:ext cx="2946301" cy="496574"/>
          </a:xfrm>
          <a:prstGeom prst="rect">
            <a:avLst/>
          </a:prstGeom>
        </p:spPr>
        <p:txBody>
          <a:bodyPr vert="horz" lIns="92684" tIns="46342" rIns="92684" bIns="4634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770" y="9428451"/>
            <a:ext cx="2946301" cy="496574"/>
          </a:xfrm>
          <a:prstGeom prst="rect">
            <a:avLst/>
          </a:prstGeom>
        </p:spPr>
        <p:txBody>
          <a:bodyPr vert="horz" lIns="92684" tIns="46342" rIns="92684" bIns="46342" rtlCol="0" anchor="b"/>
          <a:lstStyle>
            <a:lvl1pPr algn="r">
              <a:defRPr sz="1200"/>
            </a:lvl1pPr>
          </a:lstStyle>
          <a:p>
            <a:fld id="{CB159A84-F25C-484C-9DA7-668CAF2CDEC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2684" tIns="46342" rIns="92684" bIns="4634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2684" tIns="46342" rIns="92684" bIns="46342" rtlCol="0"/>
          <a:lstStyle>
            <a:lvl1pPr algn="r">
              <a:defRPr sz="1200"/>
            </a:lvl1pPr>
          </a:lstStyle>
          <a:p>
            <a:fld id="{CB732C6B-74E5-4DD1-98D5-560F82D54975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84" tIns="46342" rIns="92684" bIns="4634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2684" tIns="46342" rIns="92684" bIns="463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2684" tIns="46342" rIns="92684" bIns="4634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2684" tIns="46342" rIns="92684" bIns="46342" rtlCol="0" anchor="b"/>
          <a:lstStyle>
            <a:lvl1pPr algn="r">
              <a:defRPr sz="1200"/>
            </a:lvl1pPr>
          </a:lstStyle>
          <a:p>
            <a:fld id="{CE61526A-3459-44FB-8968-14FEDE62D1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4F66-F5B4-4C8C-AF4C-117EF89CF2C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897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4F66-F5B4-4C8C-AF4C-117EF89CF2C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897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808038"/>
          </a:xfrm>
        </p:spPr>
        <p:txBody>
          <a:bodyPr/>
          <a:lstStyle/>
          <a:p>
            <a:r>
              <a:rPr lang="ru-RU" dirty="0" smtClean="0"/>
              <a:t>Как прекрасен этот мир…</a:t>
            </a:r>
            <a:endParaRPr lang="ru-RU" dirty="0"/>
          </a:p>
        </p:txBody>
      </p:sp>
      <p:pic>
        <p:nvPicPr>
          <p:cNvPr id="4" name="Содержимое 3" descr="карт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990600"/>
            <a:ext cx="7772400" cy="5314950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467600" cy="8683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Плюсы и минусы возобновляемых источников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19199"/>
          <a:ext cx="8229600" cy="4770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968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Минусы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Перспективы</a:t>
                      </a:r>
                      <a:endParaRPr lang="ru-RU" sz="2400" dirty="0"/>
                    </a:p>
                  </a:txBody>
                  <a:tcPr/>
                </a:tc>
              </a:tr>
              <a:tr h="4273233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Нельзя полностью обеспечить электричеством крупные города;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Неравномерно вырабатывают энергию;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Требуют немалых территорий.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800" dirty="0" smtClean="0"/>
                        <a:t>Экологическая чистота;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dirty="0" smtClean="0"/>
                        <a:t>Низкая стоимость эксплуатации;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dirty="0" smtClean="0"/>
                        <a:t>Не зависит от топливного дефицита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объединяет картофель и ноутбук</a:t>
            </a:r>
            <a:endParaRPr lang="ru-RU" dirty="0"/>
          </a:p>
        </p:txBody>
      </p:sp>
      <p:pic>
        <p:nvPicPr>
          <p:cNvPr id="4" name="Содержимое 3" descr="картофел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2057400"/>
            <a:ext cx="2694214" cy="1676400"/>
          </a:xfrm>
        </p:spPr>
      </p:pic>
      <p:pic>
        <p:nvPicPr>
          <p:cNvPr id="3074" name="Picture 2" descr="C:\Documents and Settings\марина\Рабочий стол\ноутбу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981200"/>
            <a:ext cx="2514600" cy="1883760"/>
          </a:xfrm>
          <a:prstGeom prst="rect">
            <a:avLst/>
          </a:prstGeom>
          <a:noFill/>
        </p:spPr>
      </p:pic>
      <p:sp>
        <p:nvSpPr>
          <p:cNvPr id="6" name="Плюс 5"/>
          <p:cNvSpPr/>
          <p:nvPr/>
        </p:nvSpPr>
        <p:spPr>
          <a:xfrm>
            <a:off x="3733800" y="2362200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 6"/>
          <p:cNvSpPr/>
          <p:nvPr/>
        </p:nvSpPr>
        <p:spPr>
          <a:xfrm>
            <a:off x="3810000" y="3962400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экспериментариума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«Фруктовая батарейка»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1447800"/>
            <a:ext cx="838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Шаг 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Воткнуть в лимон скрепку, а к ней подсоединить проволоку.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Шаг 2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Еще одну проволоку просто воткнуть в лимон.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Шаг 3.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Свободные концы проводов соединить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вольтметром.  Он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зарегистрирует определенное напряжение.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Шаг 4.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Затем последовательно соединить 6 лимонов и подключить светодиод.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810000"/>
            <a:ext cx="2271917" cy="2822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31" y="0"/>
            <a:ext cx="9111738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04883-B426-4850-BC67-035AB031276F}" type="slidenum">
              <a:rPr lang="ru-RU" smtClean="0">
                <a:latin typeface="LetoSans Regular" pitchFamily="50" charset="0"/>
              </a:rPr>
              <a:pPr/>
              <a:t>13</a:t>
            </a:fld>
            <a:endParaRPr lang="ru-RU">
              <a:latin typeface="LetoSans Regular" pitchFamily="50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5112568" cy="264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837544"/>
            <a:ext cx="3569618" cy="28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05064"/>
            <a:ext cx="3557814" cy="236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3508" y="3558640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Компьютер на батарейках из картошки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92080" y="3558640"/>
            <a:ext cx="3713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Часы на «фруктовых» батарейках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5684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31" y="0"/>
            <a:ext cx="9111738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1558" y="980728"/>
            <a:ext cx="5832648" cy="328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7056" y="4447367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Выяснилось, что для зарядки </a:t>
            </a:r>
            <a:r>
              <a:rPr lang="ru-RU" sz="2400" dirty="0" err="1"/>
              <a:t>iPhone</a:t>
            </a:r>
            <a:r>
              <a:rPr lang="ru-RU" sz="2400" dirty="0"/>
              <a:t> требуется 2380 апельсинов!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47982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Сколько </a:t>
            </a:r>
            <a:r>
              <a:rPr lang="ru-RU" sz="2400" dirty="0"/>
              <a:t>нужно апельсинов для зарядки аккумулятора </a:t>
            </a:r>
            <a:r>
              <a:rPr lang="en-US" sz="2400" dirty="0"/>
              <a:t>i</a:t>
            </a:r>
            <a:r>
              <a:rPr lang="ru-RU" sz="2400" dirty="0" err="1" smtClean="0"/>
              <a:t>Phone</a:t>
            </a:r>
            <a:r>
              <a:rPr lang="ru-RU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58670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У ВАС всё получилось! </a:t>
            </a:r>
          </a:p>
          <a:p>
            <a:pPr algn="ctr">
              <a:buNone/>
            </a:pPr>
            <a:r>
              <a:rPr lang="ru-RU" dirty="0" smtClean="0"/>
              <a:t>МОЛОДЦЫ!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6" name="Picture 2" descr="C:\Documents and Settings\марина\Рабочий стол\будущеее рука робо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76400"/>
            <a:ext cx="7116762" cy="355838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600200" y="5257800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Будущее за нами!</a:t>
            </a:r>
            <a:endParaRPr lang="ru-RU" sz="2800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Вас всё получиться!</a:t>
            </a:r>
            <a:endParaRPr lang="ru-RU" dirty="0"/>
          </a:p>
        </p:txBody>
      </p:sp>
      <p:pic>
        <p:nvPicPr>
          <p:cNvPr id="4" name="Содержимое 3" descr="эйнш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28800"/>
            <a:ext cx="4648200" cy="3810734"/>
          </a:xfrm>
        </p:spPr>
      </p:pic>
      <p:pic>
        <p:nvPicPr>
          <p:cNvPr id="2051" name="Picture 3" descr="C:\Documents and Settings\марина\Рабочий стол\Альтер. источ. энергии\Гинзбург В.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1" y="1752599"/>
            <a:ext cx="3317912" cy="455250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" y="57150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Эйнштейн А.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3600" y="1295400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Гинзбург В.Л.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8395"/>
            <a:ext cx="9147234" cy="688471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04883-B426-4850-BC67-035AB031276F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81000" y="5638800"/>
            <a:ext cx="8007804" cy="7386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</a:rPr>
              <a:t> 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</a:rPr>
              <a:t>В повседневной жизни мы часто сталкиваемся с таким понятием как «электричество».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7420328" cy="421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4000" y="228600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объединяет все эти предметы?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479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объединяет картофель и ноутбук</a:t>
            </a:r>
            <a:endParaRPr lang="ru-RU" dirty="0"/>
          </a:p>
        </p:txBody>
      </p:sp>
      <p:pic>
        <p:nvPicPr>
          <p:cNvPr id="4" name="Содержимое 3" descr="картофел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2057400"/>
            <a:ext cx="2694214" cy="1676400"/>
          </a:xfrm>
        </p:spPr>
      </p:pic>
      <p:pic>
        <p:nvPicPr>
          <p:cNvPr id="3074" name="Picture 2" descr="C:\Documents and Settings\марина\Рабочий стол\ноутбу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981200"/>
            <a:ext cx="2514600" cy="1883760"/>
          </a:xfrm>
          <a:prstGeom prst="rect">
            <a:avLst/>
          </a:prstGeom>
          <a:noFill/>
        </p:spPr>
      </p:pic>
      <p:sp>
        <p:nvSpPr>
          <p:cNvPr id="6" name="Плюс 5"/>
          <p:cNvSpPr/>
          <p:nvPr/>
        </p:nvSpPr>
        <p:spPr>
          <a:xfrm>
            <a:off x="3733800" y="2362200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 6"/>
          <p:cNvSpPr/>
          <p:nvPr/>
        </p:nvSpPr>
        <p:spPr>
          <a:xfrm>
            <a:off x="3810000" y="3962400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Альтернативные источники энергии: плюсы и минусы</a:t>
            </a:r>
            <a:endParaRPr lang="ru-RU" dirty="0"/>
          </a:p>
        </p:txBody>
      </p:sp>
      <p:pic>
        <p:nvPicPr>
          <p:cNvPr id="7" name="Picture 8" descr="C:\Documents and Settings\Admin\Рабочий стол\alternative-energy-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99142"/>
            <a:ext cx="8077200" cy="486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457200"/>
            <a:ext cx="8229600" cy="58213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Источники энергии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— «встречающиеся в природе вещества и процессы, которые позволяют человеку получить необходимую для существования энергию»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19400"/>
            <a:ext cx="2743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600" y="5791200"/>
            <a:ext cx="24644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Атомные электростанции</a:t>
            </a:r>
            <a:endParaRPr lang="ru-RU" sz="1600" b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971800"/>
            <a:ext cx="2976432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09800"/>
            <a:ext cx="3067418" cy="2902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867400" y="5791200"/>
            <a:ext cx="31038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/>
              <a:t>Гидравлические электростанции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0" y="5181600"/>
            <a:ext cx="25112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Тепловые электростанции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Сравнительная характеристика энергетических комплексов по используемым ресурсам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8"/>
          <p:cNvGrpSpPr>
            <a:grpSpLocks noGrp="1"/>
          </p:cNvGrpSpPr>
          <p:nvPr>
            <p:ph idx="1"/>
          </p:nvPr>
        </p:nvGrpSpPr>
        <p:grpSpPr bwMode="auto">
          <a:xfrm>
            <a:off x="304800" y="1554163"/>
            <a:ext cx="8686800" cy="4525962"/>
            <a:chOff x="249" y="1207"/>
            <a:chExt cx="5216" cy="2767"/>
          </a:xfrm>
        </p:grpSpPr>
        <p:sp>
          <p:nvSpPr>
            <p:cNvPr id="5" name="Oval 20"/>
            <p:cNvSpPr>
              <a:spLocks noChangeArrowheads="1"/>
            </p:cNvSpPr>
            <p:nvPr/>
          </p:nvSpPr>
          <p:spPr bwMode="auto">
            <a:xfrm>
              <a:off x="249" y="1797"/>
              <a:ext cx="1589" cy="409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600" dirty="0">
                  <a:solidFill>
                    <a:srgbClr val="FFCC00"/>
                  </a:solidFill>
                </a:rPr>
                <a:t>Теплоэнергетика</a:t>
              </a:r>
            </a:p>
          </p:txBody>
        </p:sp>
        <p:sp>
          <p:nvSpPr>
            <p:cNvPr id="6" name="Oval 25"/>
            <p:cNvSpPr>
              <a:spLocks noChangeArrowheads="1"/>
            </p:cNvSpPr>
            <p:nvPr/>
          </p:nvSpPr>
          <p:spPr bwMode="auto">
            <a:xfrm>
              <a:off x="249" y="2387"/>
              <a:ext cx="1588" cy="408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600" dirty="0">
                  <a:solidFill>
                    <a:srgbClr val="FFCC00"/>
                  </a:solidFill>
                </a:rPr>
                <a:t>Гидроэнергетика</a:t>
              </a:r>
            </a:p>
          </p:txBody>
        </p:sp>
        <p:sp>
          <p:nvSpPr>
            <p:cNvPr id="7" name="Oval 27"/>
            <p:cNvSpPr>
              <a:spLocks noChangeArrowheads="1"/>
            </p:cNvSpPr>
            <p:nvPr/>
          </p:nvSpPr>
          <p:spPr bwMode="auto">
            <a:xfrm>
              <a:off x="249" y="2976"/>
              <a:ext cx="1633" cy="409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600" dirty="0">
                  <a:solidFill>
                    <a:srgbClr val="FFCC00"/>
                  </a:solidFill>
                </a:rPr>
                <a:t>Ядерная энергетика</a:t>
              </a:r>
            </a:p>
          </p:txBody>
        </p:sp>
        <p:sp>
          <p:nvSpPr>
            <p:cNvPr id="8" name="Oval 28"/>
            <p:cNvSpPr>
              <a:spLocks noChangeArrowheads="1"/>
            </p:cNvSpPr>
            <p:nvPr/>
          </p:nvSpPr>
          <p:spPr bwMode="auto">
            <a:xfrm>
              <a:off x="295" y="3566"/>
              <a:ext cx="1588" cy="408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600" dirty="0">
                  <a:solidFill>
                    <a:srgbClr val="FFCC00"/>
                  </a:solidFill>
                </a:rPr>
                <a:t>Тепловые двигатели</a:t>
              </a:r>
            </a:p>
          </p:txBody>
        </p:sp>
        <p:sp>
          <p:nvSpPr>
            <p:cNvPr id="9" name="Oval 29"/>
            <p:cNvSpPr>
              <a:spLocks noChangeArrowheads="1"/>
            </p:cNvSpPr>
            <p:nvPr/>
          </p:nvSpPr>
          <p:spPr bwMode="auto">
            <a:xfrm>
              <a:off x="3696" y="1752"/>
              <a:ext cx="1679" cy="409"/>
            </a:xfrm>
            <a:prstGeom prst="ellipse">
              <a:avLst/>
            </a:prstGeom>
            <a:solidFill>
              <a:srgbClr val="33CCFF"/>
            </a:solidFill>
            <a:ln w="9525">
              <a:round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800">
                  <a:solidFill>
                    <a:srgbClr val="E9FA10"/>
                  </a:solidFill>
                </a:rPr>
                <a:t>Гелиоэнергетика</a:t>
              </a:r>
            </a:p>
          </p:txBody>
        </p:sp>
        <p:sp>
          <p:nvSpPr>
            <p:cNvPr id="10" name="Oval 30"/>
            <p:cNvSpPr>
              <a:spLocks noChangeArrowheads="1"/>
            </p:cNvSpPr>
            <p:nvPr/>
          </p:nvSpPr>
          <p:spPr bwMode="auto">
            <a:xfrm>
              <a:off x="3742" y="2341"/>
              <a:ext cx="1678" cy="408"/>
            </a:xfrm>
            <a:prstGeom prst="ellipse">
              <a:avLst/>
            </a:prstGeom>
            <a:solidFill>
              <a:srgbClr val="33CCFF"/>
            </a:solidFill>
            <a:ln w="9525">
              <a:round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800">
                  <a:solidFill>
                    <a:srgbClr val="E9FA10"/>
                  </a:solidFill>
                </a:rPr>
                <a:t>Ветроэнергетика</a:t>
              </a:r>
            </a:p>
          </p:txBody>
        </p:sp>
        <p:sp>
          <p:nvSpPr>
            <p:cNvPr id="11" name="Oval 31"/>
            <p:cNvSpPr>
              <a:spLocks noChangeArrowheads="1"/>
            </p:cNvSpPr>
            <p:nvPr/>
          </p:nvSpPr>
          <p:spPr bwMode="auto">
            <a:xfrm>
              <a:off x="3742" y="2931"/>
              <a:ext cx="1679" cy="409"/>
            </a:xfrm>
            <a:prstGeom prst="ellipse">
              <a:avLst/>
            </a:prstGeom>
            <a:solidFill>
              <a:srgbClr val="33CCFF"/>
            </a:solidFill>
            <a:ln w="9525">
              <a:round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600" dirty="0">
                  <a:solidFill>
                    <a:srgbClr val="E9FA10"/>
                  </a:solidFill>
                </a:rPr>
                <a:t>Приливная</a:t>
              </a:r>
              <a:r>
                <a:rPr lang="ru-RU" altLang="ru-RU" sz="1600" dirty="0"/>
                <a:t> </a:t>
              </a:r>
              <a:r>
                <a:rPr lang="ru-RU" altLang="ru-RU" sz="1600" dirty="0">
                  <a:solidFill>
                    <a:srgbClr val="E9FA10"/>
                  </a:solidFill>
                </a:rPr>
                <a:t>энергетика</a:t>
              </a:r>
            </a:p>
          </p:txBody>
        </p:sp>
        <p:sp>
          <p:nvSpPr>
            <p:cNvPr id="12" name="Oval 32"/>
            <p:cNvSpPr>
              <a:spLocks noChangeArrowheads="1"/>
            </p:cNvSpPr>
            <p:nvPr/>
          </p:nvSpPr>
          <p:spPr bwMode="auto">
            <a:xfrm>
              <a:off x="3787" y="3566"/>
              <a:ext cx="1678" cy="408"/>
            </a:xfrm>
            <a:prstGeom prst="ellipse">
              <a:avLst/>
            </a:prstGeom>
            <a:solidFill>
              <a:srgbClr val="33CCFF"/>
            </a:solidFill>
            <a:ln w="9525">
              <a:round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800" dirty="0">
                  <a:solidFill>
                    <a:srgbClr val="E9FA10"/>
                  </a:solidFill>
                </a:rPr>
                <a:t>Геотермальная</a:t>
              </a:r>
            </a:p>
          </p:txBody>
        </p:sp>
        <p:sp>
          <p:nvSpPr>
            <p:cNvPr id="13" name="Rectangle 33"/>
            <p:cNvSpPr>
              <a:spLocks noChangeArrowheads="1"/>
            </p:cNvSpPr>
            <p:nvPr/>
          </p:nvSpPr>
          <p:spPr bwMode="auto">
            <a:xfrm>
              <a:off x="975" y="1207"/>
              <a:ext cx="1633" cy="363"/>
            </a:xfrm>
            <a:prstGeom prst="rect">
              <a:avLst/>
            </a:prstGeom>
            <a:solidFill>
              <a:srgbClr val="9966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FF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600" dirty="0" err="1">
                  <a:solidFill>
                    <a:schemeClr val="bg1"/>
                  </a:solidFill>
                </a:rPr>
                <a:t>Невозобновляемые</a:t>
              </a:r>
              <a:endParaRPr lang="ru-RU" altLang="ru-RU" sz="1800" dirty="0">
                <a:solidFill>
                  <a:schemeClr val="bg1"/>
                </a:solidFill>
              </a:endParaRPr>
            </a:p>
          </p:txBody>
        </p:sp>
        <p:sp>
          <p:nvSpPr>
            <p:cNvPr id="14" name="Rectangle 34"/>
            <p:cNvSpPr>
              <a:spLocks noChangeArrowheads="1"/>
            </p:cNvSpPr>
            <p:nvPr/>
          </p:nvSpPr>
          <p:spPr bwMode="auto">
            <a:xfrm>
              <a:off x="2925" y="1207"/>
              <a:ext cx="1679" cy="363"/>
            </a:xfrm>
            <a:prstGeom prst="rect">
              <a:avLst/>
            </a:prstGeom>
            <a:solidFill>
              <a:srgbClr val="9966FF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FF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1600" dirty="0">
                  <a:solidFill>
                    <a:schemeClr val="bg1"/>
                  </a:solidFill>
                </a:rPr>
                <a:t>Возобновляемые</a:t>
              </a:r>
              <a:endParaRPr lang="ru-RU" altLang="ru-RU" sz="1800" dirty="0">
                <a:solidFill>
                  <a:schemeClr val="bg1"/>
                </a:solidFill>
              </a:endParaRPr>
            </a:p>
          </p:txBody>
        </p:sp>
        <p:sp>
          <p:nvSpPr>
            <p:cNvPr id="15" name="Line 36"/>
            <p:cNvSpPr>
              <a:spLocks noChangeShapeType="1"/>
            </p:cNvSpPr>
            <p:nvPr/>
          </p:nvSpPr>
          <p:spPr bwMode="auto">
            <a:xfrm>
              <a:off x="2200" y="1616"/>
              <a:ext cx="45" cy="208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16" name="Line 37"/>
            <p:cNvSpPr>
              <a:spLocks noChangeShapeType="1"/>
            </p:cNvSpPr>
            <p:nvPr/>
          </p:nvSpPr>
          <p:spPr bwMode="auto">
            <a:xfrm>
              <a:off x="1973" y="3702"/>
              <a:ext cx="272" cy="0"/>
            </a:xfrm>
            <a:prstGeom prst="line">
              <a:avLst/>
            </a:prstGeom>
            <a:noFill/>
            <a:ln w="28575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38"/>
            <p:cNvSpPr>
              <a:spLocks noChangeShapeType="1"/>
            </p:cNvSpPr>
            <p:nvPr/>
          </p:nvSpPr>
          <p:spPr bwMode="auto">
            <a:xfrm flipH="1">
              <a:off x="1882" y="1933"/>
              <a:ext cx="363" cy="0"/>
            </a:xfrm>
            <a:prstGeom prst="line">
              <a:avLst/>
            </a:prstGeom>
            <a:noFill/>
            <a:ln w="28575">
              <a:solidFill>
                <a:srgbClr val="00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40"/>
            <p:cNvSpPr>
              <a:spLocks noChangeShapeType="1"/>
            </p:cNvSpPr>
            <p:nvPr/>
          </p:nvSpPr>
          <p:spPr bwMode="auto">
            <a:xfrm flipH="1">
              <a:off x="1837" y="2478"/>
              <a:ext cx="363" cy="0"/>
            </a:xfrm>
            <a:prstGeom prst="line">
              <a:avLst/>
            </a:prstGeom>
            <a:noFill/>
            <a:ln w="28575">
              <a:solidFill>
                <a:srgbClr val="00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41"/>
            <p:cNvSpPr>
              <a:spLocks noChangeShapeType="1"/>
            </p:cNvSpPr>
            <p:nvPr/>
          </p:nvSpPr>
          <p:spPr bwMode="auto">
            <a:xfrm flipH="1">
              <a:off x="1837" y="3067"/>
              <a:ext cx="363" cy="0"/>
            </a:xfrm>
            <a:prstGeom prst="line">
              <a:avLst/>
            </a:prstGeom>
            <a:noFill/>
            <a:ln w="28575">
              <a:solidFill>
                <a:srgbClr val="00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>
              <a:off x="3288" y="1616"/>
              <a:ext cx="45" cy="2132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21" name="Line 43"/>
            <p:cNvSpPr>
              <a:spLocks noChangeShapeType="1"/>
            </p:cNvSpPr>
            <p:nvPr/>
          </p:nvSpPr>
          <p:spPr bwMode="auto">
            <a:xfrm>
              <a:off x="3288" y="1933"/>
              <a:ext cx="363" cy="0"/>
            </a:xfrm>
            <a:prstGeom prst="line">
              <a:avLst/>
            </a:prstGeom>
            <a:noFill/>
            <a:ln w="28575">
              <a:solidFill>
                <a:srgbClr val="00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44"/>
            <p:cNvSpPr>
              <a:spLocks noChangeShapeType="1"/>
            </p:cNvSpPr>
            <p:nvPr/>
          </p:nvSpPr>
          <p:spPr bwMode="auto">
            <a:xfrm>
              <a:off x="3334" y="2478"/>
              <a:ext cx="362" cy="0"/>
            </a:xfrm>
            <a:prstGeom prst="line">
              <a:avLst/>
            </a:prstGeom>
            <a:noFill/>
            <a:ln w="28575">
              <a:solidFill>
                <a:srgbClr val="00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46"/>
            <p:cNvSpPr>
              <a:spLocks noChangeShapeType="1"/>
            </p:cNvSpPr>
            <p:nvPr/>
          </p:nvSpPr>
          <p:spPr bwMode="auto">
            <a:xfrm>
              <a:off x="3334" y="3067"/>
              <a:ext cx="408" cy="0"/>
            </a:xfrm>
            <a:prstGeom prst="line">
              <a:avLst/>
            </a:prstGeom>
            <a:noFill/>
            <a:ln w="28575">
              <a:solidFill>
                <a:srgbClr val="00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47"/>
            <p:cNvSpPr>
              <a:spLocks noChangeShapeType="1"/>
            </p:cNvSpPr>
            <p:nvPr/>
          </p:nvSpPr>
          <p:spPr bwMode="auto">
            <a:xfrm>
              <a:off x="3334" y="3748"/>
              <a:ext cx="408" cy="0"/>
            </a:xfrm>
            <a:prstGeom prst="line">
              <a:avLst/>
            </a:prstGeom>
            <a:noFill/>
            <a:ln w="28575">
              <a:solidFill>
                <a:srgbClr val="00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3175"/>
            <a:ext cx="91138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04883-B426-4850-BC67-035AB031276F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444" y="2989013"/>
            <a:ext cx="3886298" cy="3035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345"/>
          <a:stretch/>
        </p:blipFill>
        <p:spPr bwMode="auto">
          <a:xfrm>
            <a:off x="4716016" y="2909454"/>
            <a:ext cx="2926179" cy="3689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678" y="476672"/>
            <a:ext cx="4104456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6365" y="476672"/>
            <a:ext cx="3280268" cy="18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9678" y="116632"/>
            <a:ext cx="3886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Энергия ветра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156365" y="116632"/>
            <a:ext cx="316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Энергия воды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435444" y="2450939"/>
            <a:ext cx="3886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Ветряная мельница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4639464" y="2450939"/>
            <a:ext cx="316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Водяная мельница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079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33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3175"/>
            <a:ext cx="91138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04883-B426-4850-BC67-035AB031276F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5912"/>
            <a:ext cx="3312368" cy="219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4829" y="793401"/>
            <a:ext cx="293175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17032"/>
            <a:ext cx="3384376" cy="224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523"/>
          <a:stretch/>
        </p:blipFill>
        <p:spPr bwMode="auto">
          <a:xfrm>
            <a:off x="51844" y="3490345"/>
            <a:ext cx="4570931" cy="323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16632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Солнечные электростанции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450613" y="25392"/>
            <a:ext cx="3100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Вогнутые зеркала</a:t>
            </a:r>
          </a:p>
          <a:p>
            <a:pPr algn="ctr"/>
            <a:r>
              <a:rPr lang="ru-RU" dirty="0" smtClean="0"/>
              <a:t>солнечных электростанций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3140968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Принцип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1627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</TotalTime>
  <Words>220</Words>
  <Application>Microsoft Office PowerPoint</Application>
  <PresentationFormat>Экран (4:3)</PresentationFormat>
  <Paragraphs>62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Трек</vt:lpstr>
      <vt:lpstr>Тема Office</vt:lpstr>
      <vt:lpstr>Как прекрасен этот мир…</vt:lpstr>
      <vt:lpstr>У Вас всё получиться!</vt:lpstr>
      <vt:lpstr>Слайд 3</vt:lpstr>
      <vt:lpstr>Что объединяет картофель и ноутбук</vt:lpstr>
      <vt:lpstr>Альтернативные источники энергии: плюсы и минусы</vt:lpstr>
      <vt:lpstr>Слайд 6</vt:lpstr>
      <vt:lpstr>Сравнительная характеристика энергетических комплексов по используемым ресурсам</vt:lpstr>
      <vt:lpstr>Слайд 8</vt:lpstr>
      <vt:lpstr>Слайд 9</vt:lpstr>
      <vt:lpstr>Плюсы и минусы возобновляемых источников</vt:lpstr>
      <vt:lpstr>Что объединяет картофель и ноутбук</vt:lpstr>
      <vt:lpstr>Проведение экспериментариума «Фруктовая батарейка»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прекрасен этот мир…</dc:title>
  <cp:lastModifiedBy>Марина</cp:lastModifiedBy>
  <cp:revision>29</cp:revision>
  <dcterms:modified xsi:type="dcterms:W3CDTF">2016-04-10T19:04:52Z</dcterms:modified>
</cp:coreProperties>
</file>