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Rg st="1" end="10"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04A8324-6706-413A-A0FF-695878681896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02241E2-AD17-40DD-A161-51D99D330E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4A8324-6706-413A-A0FF-695878681896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02241E2-AD17-40DD-A161-51D99D330E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4A8324-6706-413A-A0FF-695878681896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02241E2-AD17-40DD-A161-51D99D330E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4A8324-6706-413A-A0FF-695878681896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02241E2-AD17-40DD-A161-51D99D330E0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4A8324-6706-413A-A0FF-695878681896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02241E2-AD17-40DD-A161-51D99D330E0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4A8324-6706-413A-A0FF-695878681896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02241E2-AD17-40DD-A161-51D99D330E0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4A8324-6706-413A-A0FF-695878681896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02241E2-AD17-40DD-A161-51D99D330E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4A8324-6706-413A-A0FF-695878681896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02241E2-AD17-40DD-A161-51D99D330E0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4A8324-6706-413A-A0FF-695878681896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02241E2-AD17-40DD-A161-51D99D330E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04A8324-6706-413A-A0FF-695878681896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02241E2-AD17-40DD-A161-51D99D330E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04A8324-6706-413A-A0FF-695878681896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02241E2-AD17-40DD-A161-51D99D330E0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04A8324-6706-413A-A0FF-695878681896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602241E2-AD17-40DD-A161-51D99D330E0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new_Psy\Downloads\Recording_3.m4a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docs.google.com/forms/d/1jCJGWbbchqkWKriQR5k7O1CpOAbuW92MZokvA_jRjJg/edit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forms/d/1x9znpQI31BSsG9MS3ABb9AaYlWfr17ajdauFaspWltY/edit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cording_3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532440" y="5373216"/>
            <a:ext cx="304800" cy="3048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2708920"/>
            <a:ext cx="7772400" cy="144950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Представление и обзор работы педагога-психолога  в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онлайн-формате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 Групповая консультация: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«Как найти гармонию в использовании смартфонов, планшетов и компьютеров?»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4077072"/>
            <a:ext cx="7772400" cy="1199704"/>
          </a:xfrm>
        </p:spPr>
        <p:txBody>
          <a:bodyPr>
            <a:noAutofit/>
          </a:bodyPr>
          <a:lstStyle/>
          <a:p>
            <a:r>
              <a:rPr lang="ru-RU" sz="1300" i="1" dirty="0" smtClean="0"/>
              <a:t>Татьяна Николаевна Нарыкова</a:t>
            </a:r>
            <a:endParaRPr lang="ru-RU" sz="1300" dirty="0" smtClean="0"/>
          </a:p>
          <a:p>
            <a:r>
              <a:rPr lang="ru-RU" sz="1300" i="1" dirty="0" smtClean="0"/>
              <a:t>Педагог-психолог, 1 квалификационная категория</a:t>
            </a:r>
            <a:endParaRPr lang="ru-RU" sz="1300" dirty="0" smtClean="0"/>
          </a:p>
          <a:p>
            <a:r>
              <a:rPr lang="ru-RU" sz="1300" i="1" dirty="0" smtClean="0"/>
              <a:t>МБДОУ «Детский сад №9 «Одуванчик»</a:t>
            </a:r>
            <a:endParaRPr lang="ru-RU" sz="1300" dirty="0" smtClean="0"/>
          </a:p>
          <a:p>
            <a:r>
              <a:rPr lang="ru-RU" sz="1300" i="1" dirty="0" smtClean="0"/>
              <a:t>г. Ханты-Мансийск, ХМАО-Югра</a:t>
            </a:r>
            <a:endParaRPr lang="ru-RU" sz="1300" dirty="0"/>
          </a:p>
        </p:txBody>
      </p:sp>
      <p:pic>
        <p:nvPicPr>
          <p:cNvPr id="4" name="Рисунок 3" descr="Нарыкова_Татьяна_Николаевн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63888" y="188640"/>
            <a:ext cx="1784533" cy="2374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одув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956376" y="188640"/>
            <a:ext cx="864096" cy="940125"/>
          </a:xfrm>
          <a:prstGeom prst="rect">
            <a:avLst/>
          </a:prstGeom>
        </p:spPr>
      </p:pic>
    </p:spTree>
  </p:cSld>
  <p:clrMapOvr>
    <a:masterClrMapping/>
  </p:clrMapOvr>
  <p:transition advTm="1326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b="1" i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одув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56376" y="188640"/>
            <a:ext cx="864096" cy="940125"/>
          </a:xfrm>
          <a:prstGeom prst="rect">
            <a:avLst/>
          </a:prstGeom>
        </p:spPr>
      </p:pic>
    </p:spTree>
  </p:cSld>
  <p:clrMapOvr>
    <a:masterClrMapping/>
  </p:clrMapOvr>
  <p:transition advTm="9376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810539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Большое количество участников. 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Вебинар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через zoom предполагает активное взаимодействие с широкой публикой. Уже на бесплатной версии можно организовать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онлайн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мероприятие с участием до 100 пользователей.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Мультиплатформа. На конференцию по пригласительной ссылке легко попасть через свой браузер с любого устройства, даже со смартфона. При этом не нужно специально устанавливать программу\приложение.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Высокое качество видео и звука. Важный показатель оценки zoom как платформы для вебинаров!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Никаких задержек и отставаний. Многофункциональность не влияет на работу программы. Помехи со связью обычно связаны с плохим интернет соединением пользователей, а не с проблемами площадки и пр.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8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Достоинства Zoom:</a:t>
            </a:r>
            <a:endParaRPr lang="ru-RU" sz="2800" b="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одув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56376" y="188640"/>
            <a:ext cx="864096" cy="940125"/>
          </a:xfrm>
          <a:prstGeom prst="rect">
            <a:avLst/>
          </a:prstGeom>
        </p:spPr>
      </p:pic>
    </p:spTree>
  </p:cSld>
  <p:clrMapOvr>
    <a:masterClrMapping/>
  </p:clrMapOvr>
  <p:transition advTm="28689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17057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Цель: 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выявить особенности работы педагога-психолога в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онлайн-формате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: индивидуальная, групповая работа с обучающимися, родителями, педагогами;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Задачи: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систематизировать знания родителей о полезности и важности грамотного и дозированного использования гаджетов в обучающем пространстве ребенка.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-закрепить знания родителей о пользе и вреде гаджетов в жизни детей;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Участники: аудитория родителей воспитанников. </a:t>
            </a:r>
          </a:p>
          <a:p>
            <a:endParaRPr lang="ru-RU" dirty="0"/>
          </a:p>
        </p:txBody>
      </p:sp>
      <p:pic>
        <p:nvPicPr>
          <p:cNvPr id="3" name="Рисунок 2" descr="одув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56376" y="188640"/>
            <a:ext cx="864096" cy="940125"/>
          </a:xfrm>
          <a:prstGeom prst="rect">
            <a:avLst/>
          </a:prstGeom>
        </p:spPr>
      </p:pic>
    </p:spTree>
  </p:cSld>
  <p:clrMapOvr>
    <a:masterClrMapping/>
  </p:clrMapOvr>
  <p:transition advTm="10515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810539"/>
          </a:xfrm>
        </p:spPr>
        <p:txBody>
          <a:bodyPr/>
          <a:lstStyle/>
          <a:p>
            <a:pPr algn="ctr">
              <a:buNone/>
            </a:pPr>
            <a:r>
              <a:rPr lang="ru-RU" sz="2800" i="1" dirty="0" smtClean="0"/>
              <a:t>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«Нужно осознать, что зависимость детей от гаджетов — это не проблема детей, это проблема родителей. </a:t>
            </a:r>
          </a:p>
          <a:p>
            <a:pPr algn="ctr">
              <a:buNone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Ребенок общается с тем, что ему доступно, что ему в руки дали мама и папа».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3" name="Рисунок 2" descr="со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39752" y="3140968"/>
            <a:ext cx="4320480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одув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56376" y="188640"/>
            <a:ext cx="864096" cy="940125"/>
          </a:xfrm>
          <a:prstGeom prst="rect">
            <a:avLst/>
          </a:prstGeom>
        </p:spPr>
      </p:pic>
    </p:spTree>
  </p:cSld>
  <p:clrMapOvr>
    <a:masterClrMapping/>
  </p:clrMapOvr>
  <p:transition advTm="14055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309634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Сколько времени школьнику рекомендуется «сидеть в смартфоне»?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Варианты ответов:</a:t>
            </a:r>
          </a:p>
          <a:p>
            <a:pPr lvl="0"/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3–4 часа в день</a:t>
            </a:r>
          </a:p>
          <a:p>
            <a:pPr lvl="0"/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Важно не время, а содержание</a:t>
            </a:r>
          </a:p>
          <a:p>
            <a:pPr lvl="0"/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Сколько угодно, за этим вообще не нужно следить</a:t>
            </a:r>
          </a:p>
          <a:p>
            <a:pPr lvl="0"/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>
              <a:buNone/>
            </a:pP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(Для анкетирования перейдите по ссылке внизу)</a:t>
            </a:r>
          </a:p>
          <a:p>
            <a:pPr lvl="0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96950"/>
          </a:xfrm>
        </p:spPr>
        <p:txBody>
          <a:bodyPr>
            <a:normAutofit/>
          </a:bodyPr>
          <a:lstStyle/>
          <a:p>
            <a:pPr algn="ctr"/>
            <a:r>
              <a:rPr lang="ru-RU" sz="24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Анкета для родителей:</a:t>
            </a:r>
            <a:endParaRPr lang="ru-RU" sz="2400" b="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5301208"/>
            <a:ext cx="81369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https://docs.google.com/forms/d/1jCJGWbbchqkWKriQR5k7O1CpOAbuW92MZokvA_jRjJg/edit</a:t>
            </a:r>
            <a:endParaRPr lang="ru-RU" sz="1600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4499992" y="4293096"/>
            <a:ext cx="216024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одув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56376" y="188640"/>
            <a:ext cx="864096" cy="940125"/>
          </a:xfrm>
          <a:prstGeom prst="rect">
            <a:avLst/>
          </a:prstGeom>
        </p:spPr>
      </p:pic>
    </p:spTree>
  </p:cSld>
  <p:clrMapOvr>
    <a:masterClrMapping/>
  </p:clrMapOvr>
  <p:transition advTm="28346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115616" y="2564904"/>
            <a:ext cx="7571184" cy="3442387"/>
          </a:xfrm>
        </p:spPr>
        <p:txBody>
          <a:bodyPr/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Для дошкольника:</a:t>
            </a:r>
          </a:p>
          <a:p>
            <a:pPr lvl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7-10 минут!!!</a:t>
            </a:r>
          </a:p>
          <a:p>
            <a:pPr lvl="0"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Для школьника:</a:t>
            </a:r>
          </a:p>
          <a:p>
            <a:pPr lvl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45 минут   (дети 8-10 лет)</a:t>
            </a:r>
          </a:p>
          <a:p>
            <a:pPr lvl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 час 30 минут  (дети 11-13 лет)</a:t>
            </a:r>
          </a:p>
          <a:p>
            <a:pPr lvl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2 часа 15 минут  (дети 14-16 лет)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692696"/>
            <a:ext cx="7272808" cy="1498178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Согласно Санитарно-эпидемиологическим требованиям к устройству, содержанию и организации режима работы в дошкольных организациях общая продолжительность работы за компьютером должна составлять</a:t>
            </a:r>
            <a: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ре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60032" y="3645024"/>
            <a:ext cx="3724016" cy="25298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одув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56376" y="188640"/>
            <a:ext cx="864096" cy="940125"/>
          </a:xfrm>
          <a:prstGeom prst="rect">
            <a:avLst/>
          </a:prstGeom>
        </p:spPr>
      </p:pic>
    </p:spTree>
  </p:cSld>
  <p:clrMapOvr>
    <a:masterClrMapping/>
  </p:clrMapOvr>
  <p:transition advTm="23166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от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43608" y="1628800"/>
            <a:ext cx="7310259" cy="3384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683568" y="5949280"/>
            <a:ext cx="83529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https://docs.google.com/forms/d/1x9znpQI31BSsG9MS3ABb9AaYlWfr17ajdauFaspWltY/edit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одув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956376" y="188640"/>
            <a:ext cx="864096" cy="9401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79512" y="476672"/>
            <a:ext cx="806489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Напишите, пожалуйста, как вы проводите время дома со своими детьми? Быть может у вас есть какие-то семейные традиции, игры? Поделитесь с нами своими идеями. </a:t>
            </a:r>
          </a:p>
          <a:p>
            <a:endParaRPr lang="ru-RU" dirty="0"/>
          </a:p>
        </p:txBody>
      </p:sp>
      <p:sp>
        <p:nvSpPr>
          <p:cNvPr id="8" name="Стрелка вниз 7"/>
          <p:cNvSpPr/>
          <p:nvPr/>
        </p:nvSpPr>
        <p:spPr>
          <a:xfrm>
            <a:off x="4716016" y="5373216"/>
            <a:ext cx="144016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971600" y="4941169"/>
            <a:ext cx="70567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(для размещения своих идей перейдите по ссылке ниже )</a:t>
            </a:r>
            <a:endParaRPr lang="ru-RU" sz="1600" dirty="0"/>
          </a:p>
        </p:txBody>
      </p:sp>
    </p:spTree>
  </p:cSld>
  <p:clrMapOvr>
    <a:masterClrMapping/>
  </p:clrMapOvr>
  <p:transition advTm="81745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908720"/>
            <a:ext cx="7787208" cy="5098571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Гаджеты могут быть источником музыки, успокаивающих аудиокниг и просто познавательных мультиков. Например, у вас хорошее настроение, вы включаете музыку и танцуете вместе с ребенком либо поете караоке. Вы получаете удовольствие сами и делаете счастливым ребенка. Или вместе с ним смотрите мультфильм, а после придумываете для него альтернативную концовку, тем самым развивая фантазию ребенка. </a:t>
            </a:r>
          </a:p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Все в меру и при правильном использовании полез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но.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реб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6056" y="3861048"/>
            <a:ext cx="2785492" cy="27854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одув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56376" y="188640"/>
            <a:ext cx="864096" cy="940125"/>
          </a:xfrm>
          <a:prstGeom prst="rect">
            <a:avLst/>
          </a:prstGeom>
        </p:spPr>
      </p:pic>
    </p:spTree>
  </p:cSld>
  <p:clrMapOvr>
    <a:masterClrMapping/>
  </p:clrMapOvr>
  <p:transition advTm="46504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755576" y="404664"/>
            <a:ext cx="8229600" cy="5976664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ru-RU" b="1" dirty="0" smtClean="0"/>
              <a:t> </a:t>
            </a:r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Памятка для родителей</a:t>
            </a: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6400" u="sng" dirty="0" smtClean="0">
                <a:latin typeface="Times New Roman" pitchFamily="18" charset="0"/>
                <a:cs typeface="Times New Roman" pitchFamily="18" charset="0"/>
              </a:rPr>
              <a:t>1. Для малышей лучше подойдут игрушки, а не гаджеты.</a:t>
            </a: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6400" i="1" dirty="0" smtClean="0">
                <a:latin typeface="Times New Roman" pitchFamily="18" charset="0"/>
                <a:cs typeface="Times New Roman" pitchFamily="18" charset="0"/>
              </a:rPr>
              <a:t>       Хорошие игрушки задействуют чувства ребенка, пробуждают его воображение. По мере взросления младенцы могут использовать игрушки, чтобы исследовать постоянство объектов и причинно-следственные связи. Например, кубики помогают развить моторику и координацию рук и глаз.</a:t>
            </a: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6400" u="sng" dirty="0" smtClean="0">
                <a:latin typeface="Times New Roman" pitchFamily="18" charset="0"/>
                <a:cs typeface="Times New Roman" pitchFamily="18" charset="0"/>
              </a:rPr>
              <a:t>2. Родители должны убрать свои устройства и показать хороший пример</a:t>
            </a:r>
            <a:r>
              <a:rPr lang="ru-RU" sz="64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6400" i="1" dirty="0" smtClean="0">
                <a:latin typeface="Times New Roman" pitchFamily="18" charset="0"/>
                <a:cs typeface="Times New Roman" pitchFamily="18" charset="0"/>
              </a:rPr>
              <a:t>      Требования общества могут быть жесткими, но маме и папе нужно держаться подальше от своих устройств и разговаривать со своими детьми. Например, поговорить за семейным ужином или после него. Взаимодействуйте со своими детьми, играя в настольные игры и другие мероприятия, которые стимулируют разговор. На сообщения о работе всегда можно ответить после того, как дети ложатся спать.</a:t>
            </a: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6400" u="sng" dirty="0" smtClean="0">
                <a:latin typeface="Times New Roman" pitchFamily="18" charset="0"/>
                <a:cs typeface="Times New Roman" pitchFamily="18" charset="0"/>
              </a:rPr>
              <a:t> 3. Подумайте о том, чтобы дать вашему ребенку телефон, а не смартфон</a:t>
            </a:r>
            <a:r>
              <a:rPr lang="ru-RU" sz="64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6400" i="1" dirty="0" smtClean="0">
                <a:latin typeface="Times New Roman" pitchFamily="18" charset="0"/>
                <a:cs typeface="Times New Roman" pitchFamily="18" charset="0"/>
              </a:rPr>
              <a:t>      Кнопочный телефон препятствует доступу в Интернет и использованию приложений. Если ребенку необходим телефон, чтобы вы просто могли с ним связаться, потому что ребенок остается дома один, или вам нужно забрать ребенка из школы кнопочного телефона будет достаточно.</a:t>
            </a: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6400" u="sng" dirty="0" smtClean="0">
                <a:latin typeface="Times New Roman" pitchFamily="18" charset="0"/>
                <a:cs typeface="Times New Roman" pitchFamily="18" charset="0"/>
              </a:rPr>
              <a:t>4. Поддерживайте «границы устройства» между вашим ребенком и его друзьями</a:t>
            </a:r>
            <a:r>
              <a:rPr lang="ru-RU" sz="64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6400" i="1" dirty="0" smtClean="0">
                <a:latin typeface="Times New Roman" pitchFamily="18" charset="0"/>
                <a:cs typeface="Times New Roman" pitchFamily="18" charset="0"/>
              </a:rPr>
              <a:t>       Когда вы устраиваете встречи ребёнка с его друзьями или проводите выходные все вместе, спросите родителей, какова их политика в отношении устройств, и соблюдайте ее. Не позволяйте вашему ребенку приносить свое устройство в дом друга, если в этой семье запрещено пользоваться </a:t>
            </a:r>
            <a:r>
              <a:rPr lang="ru-RU" sz="6400" i="1" dirty="0" err="1" smtClean="0">
                <a:latin typeface="Times New Roman" pitchFamily="18" charset="0"/>
                <a:cs typeface="Times New Roman" pitchFamily="18" charset="0"/>
              </a:rPr>
              <a:t>гаджетами</a:t>
            </a:r>
            <a:r>
              <a:rPr lang="ru-RU" sz="6400" i="1" dirty="0" smtClean="0">
                <a:latin typeface="Times New Roman" pitchFamily="18" charset="0"/>
                <a:cs typeface="Times New Roman" pitchFamily="18" charset="0"/>
              </a:rPr>
              <a:t>. Если вам необходимо связаться с вашим ребенком, узнайте номер телефона родителей.</a:t>
            </a: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49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По возникающим вопросам можете обратиться по адресу: ул.Строителей, д.92 МБДОУ «Детский сад №9  «Одуванчик» с 8ч. до 15ч. с понедельника по пятницу</a:t>
            </a:r>
            <a:endParaRPr lang="ru-RU" sz="6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одув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56376" y="188640"/>
            <a:ext cx="864096" cy="940125"/>
          </a:xfrm>
          <a:prstGeom prst="rect">
            <a:avLst/>
          </a:prstGeom>
        </p:spPr>
      </p:pic>
    </p:spTree>
  </p:cSld>
  <p:clrMapOvr>
    <a:masterClrMapping/>
  </p:clrMapOvr>
  <p:transition advTm="44944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186</TotalTime>
  <Words>611</Words>
  <Application>Microsoft Office PowerPoint</Application>
  <PresentationFormat>Экран (4:3)</PresentationFormat>
  <Paragraphs>56</Paragraphs>
  <Slides>10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Открытая</vt:lpstr>
      <vt:lpstr>Представление и обзор работы педагога-психолога  в онлайн-формате: Групповая консультация: «Как найти гармонию в использовании смартфонов, планшетов и компьютеров?» </vt:lpstr>
      <vt:lpstr> Достоинства Zoom:</vt:lpstr>
      <vt:lpstr>Слайд 3</vt:lpstr>
      <vt:lpstr>Слайд 4</vt:lpstr>
      <vt:lpstr>Анкета для родителей:</vt:lpstr>
      <vt:lpstr> Согласно Санитарно-эпидемиологическим требованиям к устройству, содержанию и организации режима работы в дошкольных организациях общая продолжительность работы за компьютером должна составлять:   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Представление и обзор работы педагога-психолога  в онлайн-формате: Групповая консультация: «Как найти гармонию в использовании смартфонов, планшетов и компьютеров?»</dc:title>
  <dc:creator>new_Psy</dc:creator>
  <cp:lastModifiedBy>new_Psy</cp:lastModifiedBy>
  <cp:revision>22</cp:revision>
  <dcterms:created xsi:type="dcterms:W3CDTF">2020-11-05T09:27:14Z</dcterms:created>
  <dcterms:modified xsi:type="dcterms:W3CDTF">2020-11-06T07:12:40Z</dcterms:modified>
</cp:coreProperties>
</file>