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8" r:id="rId4"/>
    <p:sldId id="260" r:id="rId5"/>
    <p:sldId id="259" r:id="rId6"/>
    <p:sldId id="258" r:id="rId7"/>
    <p:sldId id="273" r:id="rId8"/>
    <p:sldId id="274" r:id="rId9"/>
    <p:sldId id="276" r:id="rId10"/>
    <p:sldId id="27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8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3A72F-6C75-4EB2-8682-5C95C0BB0FE4}" type="datetimeFigureOut">
              <a:rPr lang="ru-RU" smtClean="0"/>
              <a:t>14.05.2022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5ECF-AF7C-494E-B3FA-A42A28D6D4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5688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3A72F-6C75-4EB2-8682-5C95C0BB0FE4}" type="datetimeFigureOut">
              <a:rPr lang="ru-RU" smtClean="0"/>
              <a:t>14.05.2022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5ECF-AF7C-494E-B3FA-A42A28D6D4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3236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3A72F-6C75-4EB2-8682-5C95C0BB0FE4}" type="datetimeFigureOut">
              <a:rPr lang="ru-RU" smtClean="0"/>
              <a:t>14.05.2022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5ECF-AF7C-494E-B3FA-A42A28D6D4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933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3A72F-6C75-4EB2-8682-5C95C0BB0FE4}" type="datetimeFigureOut">
              <a:rPr lang="ru-RU" smtClean="0"/>
              <a:t>14.05.2022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5ECF-AF7C-494E-B3FA-A42A28D6D4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7121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3A72F-6C75-4EB2-8682-5C95C0BB0FE4}" type="datetimeFigureOut">
              <a:rPr lang="ru-RU" smtClean="0"/>
              <a:t>14.05.2022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5ECF-AF7C-494E-B3FA-A42A28D6D4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0721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3A72F-6C75-4EB2-8682-5C95C0BB0FE4}" type="datetimeFigureOut">
              <a:rPr lang="ru-RU" smtClean="0"/>
              <a:t>14.05.2022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5ECF-AF7C-494E-B3FA-A42A28D6D4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3297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3A72F-6C75-4EB2-8682-5C95C0BB0FE4}" type="datetimeFigureOut">
              <a:rPr lang="ru-RU" smtClean="0"/>
              <a:t>14.05.2022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5ECF-AF7C-494E-B3FA-A42A28D6D4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1561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3A72F-6C75-4EB2-8682-5C95C0BB0FE4}" type="datetimeFigureOut">
              <a:rPr lang="ru-RU" smtClean="0"/>
              <a:t>14.05.2022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5ECF-AF7C-494E-B3FA-A42A28D6D4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1132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3A72F-6C75-4EB2-8682-5C95C0BB0FE4}" type="datetimeFigureOut">
              <a:rPr lang="ru-RU" smtClean="0"/>
              <a:t>14.05.2022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5ECF-AF7C-494E-B3FA-A42A28D6D4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99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3A72F-6C75-4EB2-8682-5C95C0BB0FE4}" type="datetimeFigureOut">
              <a:rPr lang="ru-RU" smtClean="0"/>
              <a:t>14.05.2022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5ECF-AF7C-494E-B3FA-A42A28D6D4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1457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3A72F-6C75-4EB2-8682-5C95C0BB0FE4}" type="datetimeFigureOut">
              <a:rPr lang="ru-RU" smtClean="0"/>
              <a:t>14.05.2022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95ECF-AF7C-494E-B3FA-A42A28D6D4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9767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3A72F-6C75-4EB2-8682-5C95C0BB0FE4}" type="datetimeFigureOut">
              <a:rPr lang="ru-RU" smtClean="0"/>
              <a:t>14.05.2022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95ECF-AF7C-494E-B3FA-A42A28D6D4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5174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365" y="701600"/>
            <a:ext cx="6156400" cy="6156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107280"/>
            <a:ext cx="110775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rgbClr val="FF0000"/>
                </a:solidFill>
                <a:ea typeface="+mj-ea"/>
                <a:cs typeface="+mj-cs"/>
              </a:rPr>
              <a:t>Тренинг сплоченности </a:t>
            </a:r>
          </a:p>
          <a:p>
            <a:pPr algn="ctr"/>
            <a:r>
              <a:rPr lang="ru-RU" sz="4400" dirty="0">
                <a:solidFill>
                  <a:srgbClr val="FF0000"/>
                </a:solidFill>
                <a:ea typeface="+mj-ea"/>
                <a:cs typeface="+mj-cs"/>
              </a:rPr>
              <a:t>«НЕТ конфликтам - ДА дружбе!»</a:t>
            </a:r>
          </a:p>
        </p:txBody>
      </p:sp>
    </p:spTree>
    <p:extLst>
      <p:ext uri="{BB962C8B-B14F-4D97-AF65-F5344CB8AC3E}">
        <p14:creationId xmlns:p14="http://schemas.microsoft.com/office/powerpoint/2010/main" val="576081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B2AFCDB-3818-49C6-A122-66258C8DC3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61913"/>
            <a:ext cx="9525000" cy="673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674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456408" y="1290917"/>
            <a:ext cx="9263893" cy="515347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02861" y="76817"/>
            <a:ext cx="72597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ea typeface="+mj-ea"/>
                <a:cs typeface="+mj-cs"/>
              </a:rPr>
              <a:t>Все мы разные</a:t>
            </a:r>
          </a:p>
        </p:txBody>
      </p:sp>
    </p:spTree>
    <p:extLst>
      <p:ext uri="{BB962C8B-B14F-4D97-AF65-F5344CB8AC3E}">
        <p14:creationId xmlns:p14="http://schemas.microsoft.com/office/powerpoint/2010/main" val="77308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ihi.ru/pics/2010/01/31/29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353" y="785021"/>
            <a:ext cx="8535751" cy="5887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66636" y="38856"/>
            <a:ext cx="72597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ea typeface="+mj-ea"/>
                <a:cs typeface="+mj-cs"/>
              </a:rPr>
              <a:t>Два упрямых козлика</a:t>
            </a:r>
          </a:p>
        </p:txBody>
      </p:sp>
    </p:spTree>
    <p:extLst>
      <p:ext uri="{BB962C8B-B14F-4D97-AF65-F5344CB8AC3E}">
        <p14:creationId xmlns:p14="http://schemas.microsoft.com/office/powerpoint/2010/main" val="3364677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2976" y="539936"/>
            <a:ext cx="4836459" cy="1325563"/>
          </a:xfrm>
        </p:spPr>
        <p:txBody>
          <a:bodyPr>
            <a:noAutofit/>
          </a:bodyPr>
          <a:lstStyle/>
          <a:p>
            <a:r>
              <a:rPr lang="ru-RU" sz="7200" b="1" dirty="0"/>
              <a:t>Конфликт</a:t>
            </a:r>
            <a:r>
              <a:rPr lang="ru-RU" sz="7200" dirty="0"/>
              <a:t> =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44072" y="1484785"/>
            <a:ext cx="5116234" cy="4353347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6000" dirty="0">
                <a:solidFill>
                  <a:srgbClr val="FF0000"/>
                </a:solidFill>
              </a:rPr>
              <a:t>столкновение</a:t>
            </a:r>
            <a:r>
              <a:rPr lang="ru-RU" sz="3200" dirty="0"/>
              <a:t> противоположно направленных целей, интересов, мнений, которое обычно сопровождается </a:t>
            </a:r>
            <a:r>
              <a:rPr lang="ru-RU" sz="3200" b="1" dirty="0">
                <a:solidFill>
                  <a:srgbClr val="FF0000"/>
                </a:solidFill>
              </a:rPr>
              <a:t>негативными</a:t>
            </a:r>
            <a:r>
              <a:rPr lang="ru-RU" sz="3200" dirty="0"/>
              <a:t> эмоциями.</a:t>
            </a:r>
          </a:p>
        </p:txBody>
      </p:sp>
      <p:pic>
        <p:nvPicPr>
          <p:cNvPr id="3074" name="Picture 2" descr="C:\Users\Home\Desktop\businessmen-are-walking-to-opposite-direction_47328-4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276871"/>
            <a:ext cx="5685656" cy="40144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36712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ome\Desktop\vector-pop-art-illustration-of-a-man-and-a-woman-sitting-at-a-negotiation-table-top-view_1441-5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8482" y="1000147"/>
            <a:ext cx="8488463" cy="585785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82651" y="2774911"/>
            <a:ext cx="53210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Работа по подгруппам. Собрать (назвать) конфликты  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ru-RU" sz="3200" dirty="0"/>
              <a:t>на улице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ru-RU" sz="3200" dirty="0"/>
              <a:t>в школе 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ru-RU" sz="3200" dirty="0"/>
              <a:t>дома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02861" y="76817"/>
            <a:ext cx="72597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atin typeface="Lobster"/>
                <a:ea typeface="+mj-ea"/>
                <a:cs typeface="+mj-cs"/>
              </a:rPr>
              <a:t>Копилка конфликтов</a:t>
            </a:r>
          </a:p>
        </p:txBody>
      </p:sp>
    </p:spTree>
    <p:extLst>
      <p:ext uri="{BB962C8B-B14F-4D97-AF65-F5344CB8AC3E}">
        <p14:creationId xmlns:p14="http://schemas.microsoft.com/office/powerpoint/2010/main" val="1517925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3047" y="1466850"/>
            <a:ext cx="5186082" cy="47386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rgbClr val="FF0000"/>
                </a:solidFill>
              </a:rPr>
              <a:t>Если конфликт</a:t>
            </a:r>
          </a:p>
          <a:p>
            <a:pPr marL="0" indent="0">
              <a:buNone/>
            </a:pPr>
            <a:endParaRPr lang="ru-RU" sz="2300" dirty="0"/>
          </a:p>
          <a:p>
            <a:pPr marL="0" indent="0">
              <a:buNone/>
            </a:pPr>
            <a:r>
              <a:rPr lang="ru-RU" sz="3600" dirty="0"/>
              <a:t>… погода, то это …</a:t>
            </a:r>
          </a:p>
          <a:p>
            <a:pPr marL="0" indent="0">
              <a:buNone/>
            </a:pPr>
            <a:r>
              <a:rPr lang="ru-RU" sz="3600" dirty="0"/>
              <a:t>…цвет, то это….</a:t>
            </a:r>
          </a:p>
          <a:p>
            <a:pPr marL="0" indent="0">
              <a:buNone/>
            </a:pPr>
            <a:r>
              <a:rPr lang="ru-RU" sz="3600" dirty="0"/>
              <a:t>…животное, то это…</a:t>
            </a:r>
          </a:p>
          <a:p>
            <a:pPr marL="0" indent="0">
              <a:buNone/>
            </a:pPr>
            <a:r>
              <a:rPr lang="ru-RU" sz="3600" dirty="0"/>
              <a:t>…еда, то это…   </a:t>
            </a:r>
          </a:p>
          <a:p>
            <a:pPr marL="0" indent="0">
              <a:buNone/>
            </a:pPr>
            <a:r>
              <a:rPr lang="ru-RU" sz="3600" dirty="0"/>
              <a:t>…музыка, то это…</a:t>
            </a:r>
          </a:p>
          <a:p>
            <a:pPr marL="0" indent="0">
              <a:buNone/>
            </a:pPr>
            <a:r>
              <a:rPr lang="ru-RU" sz="3600" dirty="0"/>
              <a:t>…месяц в году, то это…</a:t>
            </a:r>
          </a:p>
          <a:p>
            <a:endParaRPr lang="ru-RU" sz="3600" dirty="0"/>
          </a:p>
        </p:txBody>
      </p:sp>
      <p:pic>
        <p:nvPicPr>
          <p:cNvPr id="4098" name="Picture 2" descr="C:\Users\Home\Desktop\coloured-working-scene_1009-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6619" y="1466850"/>
            <a:ext cx="5203558" cy="5203558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DAA665-DD1F-43BB-BCA5-48FAF4B916B3}"/>
              </a:ext>
            </a:extLst>
          </p:cNvPr>
          <p:cNvSpPr txBox="1"/>
          <p:nvPr/>
        </p:nvSpPr>
        <p:spPr>
          <a:xfrm>
            <a:off x="1330859" y="76817"/>
            <a:ext cx="89936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atin typeface="Lobster"/>
                <a:ea typeface="+mj-ea"/>
                <a:cs typeface="+mj-cs"/>
              </a:rPr>
              <a:t>Упражнение «Ассоциации»</a:t>
            </a:r>
          </a:p>
        </p:txBody>
      </p:sp>
    </p:spTree>
    <p:extLst>
      <p:ext uri="{BB962C8B-B14F-4D97-AF65-F5344CB8AC3E}">
        <p14:creationId xmlns:p14="http://schemas.microsoft.com/office/powerpoint/2010/main" val="38223632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B5CC537-0594-45B1-8F63-DD2CE9B2FF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59" t="14757" r="19843" b="21389"/>
          <a:stretch/>
        </p:blipFill>
        <p:spPr>
          <a:xfrm>
            <a:off x="148418" y="714375"/>
            <a:ext cx="11902135" cy="53911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76ECB36-AF3F-4D1E-BEA2-53CC6B8A16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200" y="3413762"/>
            <a:ext cx="3960264" cy="296322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E449BF-2181-405B-8CC6-4F9D74500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Чтобы не стать объектом агрессии, необходимо придерживаться следующих принципов:</a:t>
            </a:r>
            <a:endParaRPr lang="ru-RU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1B4139-7ED5-4038-B302-B447BBBEC9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44700"/>
            <a:ext cx="10515600" cy="4351338"/>
          </a:xfrm>
        </p:spPr>
        <p:txBody>
          <a:bodyPr>
            <a:normAutofit lnSpcReduction="10000"/>
          </a:bodyPr>
          <a:lstStyle/>
          <a:p>
            <a:pPr marL="361950" indent="-36195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  <a:tabLst>
                <a:tab pos="269875" algn="l"/>
                <a:tab pos="542925" algn="l"/>
              </a:tabLs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Не позволяй себя обижать!</a:t>
            </a:r>
          </a:p>
          <a:p>
            <a:pPr marL="361950" indent="-36195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  <a:tabLst>
                <a:tab pos="269875" algn="l"/>
                <a:tab pos="542925" algn="l"/>
              </a:tabLst>
            </a:pPr>
            <a:r>
              <a:rPr lang="ru-RU" sz="2400" u="none" strike="noStrike" spc="-5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Не бойся агрессора, держись уверенно.</a:t>
            </a:r>
          </a:p>
          <a:p>
            <a:pPr marL="361950" indent="-36195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  <a:tabLst>
                <a:tab pos="269875" algn="l"/>
                <a:tab pos="542925" algn="l"/>
              </a:tabLst>
            </a:pPr>
            <a:r>
              <a:rPr lang="ru-RU" sz="2400" u="none" strike="noStrike" spc="-5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Постарайся сохранять спокойствие, говори медленно, четко и твердо.</a:t>
            </a:r>
          </a:p>
          <a:p>
            <a:pPr marL="361950" indent="-36195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  <a:tabLst>
                <a:tab pos="269875" algn="l"/>
                <a:tab pos="542925" algn="l"/>
              </a:tabLst>
            </a:pPr>
            <a:r>
              <a:rPr lang="ru-RU" sz="2400" u="none" strike="noStrike" spc="-5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Не груби в ответ и не дерись.</a:t>
            </a:r>
          </a:p>
          <a:p>
            <a:pPr marL="361950" indent="-36195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  <a:tabLst>
                <a:tab pos="269875" algn="l"/>
                <a:tab pos="542925" algn="l"/>
              </a:tabLst>
            </a:pPr>
            <a:r>
              <a:rPr lang="ru-RU" sz="2400" u="none" strike="noStrike" spc="-5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Используй (выбери) следующие стратегии поведения: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ü"/>
              <a:tabLst>
                <a:tab pos="270510" algn="l"/>
                <a:tab pos="534670" algn="l"/>
              </a:tabLst>
            </a:pPr>
            <a:r>
              <a:rPr lang="ru-RU" sz="1800" u="none" strike="noStrike" spc="-5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твердо и уверенно скажи, что тебе не нравится такое обращение;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ü"/>
              <a:tabLst>
                <a:tab pos="270510" algn="l"/>
                <a:tab pos="534670" algn="l"/>
              </a:tabLst>
            </a:pPr>
            <a:r>
              <a:rPr lang="ru-RU" sz="1800" u="none" strike="noStrike" spc="-5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пошути в ответ;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ü"/>
              <a:tabLst>
                <a:tab pos="270510" algn="l"/>
                <a:tab pos="534670" algn="l"/>
              </a:tabLst>
            </a:pPr>
            <a:r>
              <a:rPr lang="ru-RU" sz="1800" u="none" strike="noStrike" spc="-5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спокойно уйди (не убегай!);</a:t>
            </a:r>
          </a:p>
          <a:p>
            <a:pPr lvl="1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ü"/>
              <a:tabLst>
                <a:tab pos="270510" algn="l"/>
                <a:tab pos="534670" algn="l"/>
              </a:tabLst>
            </a:pPr>
            <a:r>
              <a:rPr lang="ru-RU" sz="1800" u="none" strike="noStrike" spc="-5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обратись за помощью к друзьям или старшим, если не можешь справиться сам.</a:t>
            </a:r>
          </a:p>
        </p:txBody>
      </p:sp>
    </p:spTree>
    <p:extLst>
      <p:ext uri="{BB962C8B-B14F-4D97-AF65-F5344CB8AC3E}">
        <p14:creationId xmlns:p14="http://schemas.microsoft.com/office/powerpoint/2010/main" val="1813731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E449BF-2181-405B-8CC6-4F9D74500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2700" y="279400"/>
            <a:ext cx="8905875" cy="13255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Правила класса</a:t>
            </a:r>
            <a:br>
              <a:rPr lang="ru-RU" sz="3600" b="1" dirty="0">
                <a:solidFill>
                  <a:srgbClr val="FF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FF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«В нашем классе все против агрессии»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1B4139-7ED5-4038-B302-B447BBBEC9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2299"/>
            <a:ext cx="10515600" cy="4448175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  <a:tabLst>
                <a:tab pos="269875" algn="l"/>
                <a:tab pos="542925" algn="l"/>
              </a:tabLst>
            </a:pPr>
            <a:r>
              <a:rPr lang="ru-RU" sz="1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Мы поддерживаем добрые взаимоотношения между собой.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  <a:tabLst>
                <a:tab pos="269875" algn="l"/>
                <a:tab pos="542925" algn="l"/>
              </a:tabLst>
            </a:pPr>
            <a:r>
              <a:rPr lang="ru-RU" sz="1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Не поддерживаем агрессора (обидчика). Когда говорят: «Давай подразним вместе!» - каждый из нас отвечает: «Нет!».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  <a:tabLst>
                <a:tab pos="269875" algn="l"/>
                <a:tab pos="542925" algn="l"/>
              </a:tabLst>
            </a:pPr>
            <a:r>
              <a:rPr lang="ru-RU" sz="1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Не отвечаем агрессией на агрессию. Зло всегда порождает новое зло.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  <a:tabLst>
                <a:tab pos="269875" algn="l"/>
                <a:tab pos="542925" algn="l"/>
              </a:tabLst>
            </a:pPr>
            <a:r>
              <a:rPr lang="ru-RU" sz="1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Каждый пробует ставить себя на место жертвы.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  <a:tabLst>
                <a:tab pos="269875" algn="l"/>
                <a:tab pos="542925" algn="l"/>
              </a:tabLst>
            </a:pPr>
            <a:r>
              <a:rPr lang="ru-RU" sz="1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Обсуждаем случаи проявления агрессии. Сообщать о случаях проявления агрессии - не значит ябедничать.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  <a:tabLst>
                <a:tab pos="269875" algn="l"/>
                <a:tab pos="542925" algn="l"/>
              </a:tabLst>
            </a:pPr>
            <a:r>
              <a:rPr lang="ru-RU" sz="1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Всегда встаем на сторону жертвы. Родители, учителя, одноклассники готовы помочь каждому ученику, когда его обижают.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  <a:tabLst>
                <a:tab pos="269875" algn="l"/>
                <a:tab pos="542925" algn="l"/>
              </a:tabLst>
            </a:pPr>
            <a:r>
              <a:rPr lang="ru-RU" sz="1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Игра должна быть честной: все соблюдают правила.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  <a:tabLst>
                <a:tab pos="269875" algn="l"/>
                <a:tab pos="542925" algn="l"/>
              </a:tabLst>
            </a:pPr>
            <a:r>
              <a:rPr lang="ru-RU" sz="1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Мы не исключаем из игры никого, и это здорово!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  <a:tabLst>
                <a:tab pos="269875" algn="l"/>
                <a:tab pos="542925" algn="l"/>
              </a:tabLst>
            </a:pPr>
            <a:r>
              <a:rPr lang="ru-RU" sz="1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Мы называем друг друга по имени.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  <a:tabLst>
                <a:tab pos="269875" algn="l"/>
                <a:tab pos="542925" algn="l"/>
              </a:tabLst>
            </a:pPr>
            <a:r>
              <a:rPr lang="ru-RU" sz="17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Мы уважаем друг друга!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CED07F-F8F8-4B2B-9613-B3690394FD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2207" b="6223"/>
          <a:stretch/>
        </p:blipFill>
        <p:spPr>
          <a:xfrm>
            <a:off x="7001757" y="4772026"/>
            <a:ext cx="4761618" cy="184467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2" descr="C:\Users\Home\Desktop\burma-2288964_960_720.jpg">
            <a:extLst>
              <a:ext uri="{FF2B5EF4-FFF2-40B4-BE49-F238E27FC236}">
                <a16:creationId xmlns:a16="http://schemas.microsoft.com/office/drawing/2014/main" id="{4BA1A382-D109-4C69-A038-58F77445E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846" y="0"/>
            <a:ext cx="2617880" cy="17479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073938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306</Words>
  <Application>Microsoft Office PowerPoint</Application>
  <PresentationFormat>Широкоэкранный</PresentationFormat>
  <Paragraphs>41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Lobster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Конфликт =</vt:lpstr>
      <vt:lpstr>Презентация PowerPoint</vt:lpstr>
      <vt:lpstr>Презентация PowerPoint</vt:lpstr>
      <vt:lpstr>Презентация PowerPoint</vt:lpstr>
      <vt:lpstr>Чтобы не стать объектом агрессии, необходимо придерживаться следующих принципов:</vt:lpstr>
      <vt:lpstr>Правила класса «В нашем классе все против агрессии»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</cp:lastModifiedBy>
  <cp:revision>18</cp:revision>
  <dcterms:created xsi:type="dcterms:W3CDTF">2019-01-16T04:24:11Z</dcterms:created>
  <dcterms:modified xsi:type="dcterms:W3CDTF">2022-05-14T11:50:55Z</dcterms:modified>
</cp:coreProperties>
</file>