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3"/>
  </p:notesMasterIdLst>
  <p:handoutMasterIdLst>
    <p:handoutMasterId r:id="rId24"/>
  </p:handoutMasterIdLst>
  <p:sldIdLst>
    <p:sldId id="3086" r:id="rId2"/>
    <p:sldId id="3087" r:id="rId3"/>
    <p:sldId id="3088" r:id="rId4"/>
    <p:sldId id="3093" r:id="rId5"/>
    <p:sldId id="3098" r:id="rId6"/>
    <p:sldId id="3100" r:id="rId7"/>
    <p:sldId id="3101" r:id="rId8"/>
    <p:sldId id="3102" r:id="rId9"/>
    <p:sldId id="3103" r:id="rId10"/>
    <p:sldId id="3092" r:id="rId11"/>
    <p:sldId id="3094" r:id="rId12"/>
    <p:sldId id="3095" r:id="rId13"/>
    <p:sldId id="3145" r:id="rId14"/>
    <p:sldId id="3107" r:id="rId15"/>
    <p:sldId id="3146" r:id="rId16"/>
    <p:sldId id="3108" r:id="rId17"/>
    <p:sldId id="3109" r:id="rId18"/>
    <p:sldId id="3143" r:id="rId19"/>
    <p:sldId id="3147" r:id="rId20"/>
    <p:sldId id="3096" r:id="rId21"/>
    <p:sldId id="3144" r:id="rId22"/>
  </p:sldIdLst>
  <p:sldSz cx="12858750" cy="723265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E7F4"/>
    <a:srgbClr val="F9AB37"/>
    <a:srgbClr val="66CCFF"/>
    <a:srgbClr val="93E5FF"/>
    <a:srgbClr val="ABEBFF"/>
    <a:srgbClr val="A3E9FF"/>
    <a:srgbClr val="A7EAFF"/>
    <a:srgbClr val="8FE4FF"/>
    <a:srgbClr val="B9EEFF"/>
    <a:srgbClr val="2BD8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32" autoAdjust="0"/>
    <p:restoredTop sz="92986" autoAdjust="0"/>
  </p:normalViewPr>
  <p:slideViewPr>
    <p:cSldViewPr>
      <p:cViewPr varScale="1">
        <p:scale>
          <a:sx n="63" d="100"/>
          <a:sy n="63" d="100"/>
        </p:scale>
        <p:origin x="282" y="84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2025/1/28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2025/1/28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712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494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447652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388258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9452B5C-FE1D-AB16-6E63-B61C5103BBE5}"/>
              </a:ext>
            </a:extLst>
          </p:cNvPr>
          <p:cNvSpPr txBox="1"/>
          <p:nvPr userDrawn="1"/>
        </p:nvSpPr>
        <p:spPr>
          <a:xfrm>
            <a:off x="11181903" y="-56083"/>
            <a:ext cx="64315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vk.com/</a:t>
            </a:r>
            <a:r>
              <a:rPr lang="ru-RU" dirty="0" err="1"/>
              <a:t>instemp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887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687" y="0"/>
            <a:ext cx="7232650" cy="7232650"/>
          </a:xfrm>
          <a:prstGeom prst="rect">
            <a:avLst/>
          </a:prstGeom>
        </p:spPr>
      </p:pic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6089998" y="5056485"/>
            <a:ext cx="6768752" cy="168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ru-RU" altLang="zh-CN" sz="2000" b="1" spc="316" dirty="0" err="1">
                <a:solidFill>
                  <a:srgbClr val="00206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Облаватная</a:t>
            </a:r>
            <a:r>
              <a:rPr lang="ru-RU" altLang="zh-CN" sz="2000" b="1" spc="316" dirty="0">
                <a:solidFill>
                  <a:srgbClr val="00206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Анна Петровна,</a:t>
            </a:r>
          </a:p>
          <a:p>
            <a:pPr algn="ctr" eaLnBrk="1" hangingPunct="1">
              <a:lnSpc>
                <a:spcPct val="150000"/>
              </a:lnSpc>
            </a:pPr>
            <a:r>
              <a:rPr lang="ru-RU" altLang="zh-CN" sz="2000" b="1" spc="316" dirty="0">
                <a:solidFill>
                  <a:srgbClr val="00206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учитель начальных классов</a:t>
            </a:r>
          </a:p>
          <a:p>
            <a:pPr algn="ctr" eaLnBrk="1" hangingPunct="1">
              <a:lnSpc>
                <a:spcPct val="150000"/>
              </a:lnSpc>
            </a:pPr>
            <a:r>
              <a:rPr lang="ru-RU" altLang="zh-CN" sz="2000" b="1" spc="316" dirty="0">
                <a:solidFill>
                  <a:srgbClr val="002060"/>
                </a:solidFill>
                <a:latin typeface="+mn-lt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высшей квалификационной категории</a:t>
            </a:r>
            <a:endParaRPr lang="zh-CN" altLang="en-US" sz="2000" b="1" spc="316" dirty="0">
              <a:solidFill>
                <a:srgbClr val="002060"/>
              </a:solidFill>
              <a:latin typeface="+mn-lt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 eaLnBrk="1" hangingPunct="1">
              <a:lnSpc>
                <a:spcPct val="150000"/>
              </a:lnSpc>
            </a:pPr>
            <a:endParaRPr lang="zh-CN" altLang="en-US" sz="1050" spc="316" dirty="0">
              <a:solidFill>
                <a:srgbClr val="FE67B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4485159" y="303957"/>
            <a:ext cx="820891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>
              <a:buNone/>
            </a:pPr>
            <a:r>
              <a:rPr lang="ru-RU" altLang="zh-CN" sz="4800" b="1" cap="all" dirty="0">
                <a:solidFill>
                  <a:srgbClr val="002060"/>
                </a:solidFill>
                <a:latin typeface="Trebuchet MS" panose="020B0603020202020204" pitchFamily="34" charset="0"/>
                <a:ea typeface="方正稚艺简体" panose="03000509000000000000" pitchFamily="65" charset="-122"/>
                <a:cs typeface="Arial" panose="020B0604020202020204" pitchFamily="34" charset="0"/>
              </a:rPr>
              <a:t>Суггестивная технология как средство повышения мотивации к обучению в начальной школе</a:t>
            </a:r>
            <a:endParaRPr lang="zh-CN" altLang="en-US" sz="4800" b="1" cap="all" dirty="0">
              <a:solidFill>
                <a:srgbClr val="002060"/>
              </a:solidFill>
              <a:latin typeface="Trebuchet MS" panose="020B0603020202020204" pitchFamily="34" charset="0"/>
              <a:ea typeface="方正稚艺简体" panose="03000509000000000000" pitchFamily="65" charset="-122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253912" y="0"/>
            <a:ext cx="1604838" cy="303957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3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1016570" y="4097106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4386777" y="4314479"/>
            <a:ext cx="3204399" cy="186742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«Шерлок» </a:t>
            </a:r>
          </a:p>
          <a:p>
            <a:pPr>
              <a:lnSpc>
                <a:spcPct val="12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учитель называет объект, ученик показывает на карте)</a:t>
            </a:r>
            <a:endParaRPr 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9138770" y="4499824"/>
            <a:ext cx="1822613" cy="138186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0" name="Group 137"/>
          <p:cNvGrpSpPr/>
          <p:nvPr/>
        </p:nvGrpSpPr>
        <p:grpSpPr>
          <a:xfrm>
            <a:off x="8253790" y="3577142"/>
            <a:ext cx="3137791" cy="1075744"/>
            <a:chOff x="3136561" y="3195359"/>
            <a:chExt cx="3178364" cy="880916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3136561" y="320578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4055429" y="3195359"/>
              <a:ext cx="2259496" cy="88091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altLang="zh-CN" sz="20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Составление текста описания по объекту</a:t>
              </a:r>
              <a:endParaRPr lang="en-US" sz="2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7"/>
          <p:cNvGrpSpPr/>
          <p:nvPr/>
        </p:nvGrpSpPr>
        <p:grpSpPr>
          <a:xfrm>
            <a:off x="1871793" y="631970"/>
            <a:ext cx="10233056" cy="4690399"/>
            <a:chOff x="-5291429" y="73287"/>
            <a:chExt cx="8379740" cy="3840921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2408526" y="3719756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-5291429" y="73287"/>
              <a:ext cx="8379740" cy="23846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altLang="zh-CN" sz="32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Приём «Географическая карта».</a:t>
              </a:r>
            </a:p>
            <a:p>
              <a:pPr algn="ctr">
                <a:lnSpc>
                  <a:spcPct val="120000"/>
                </a:lnSpc>
              </a:pPr>
              <a:r>
                <a:rPr lang="ru-RU" sz="3200" b="0" i="0" dirty="0">
                  <a:solidFill>
                    <a:srgbClr val="333333"/>
                  </a:solidFill>
                  <a:effectLst/>
                  <a:latin typeface="YS Text"/>
                </a:rPr>
                <a:t>Работа с географическими картами расширяет кругозор детей, они учатся анализировать свои наблюдения, сопоставлять факты, обобщать, выявлять причинно-следственные связи.</a:t>
              </a:r>
              <a:endParaRPr lang="en-US" sz="32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64D6847B-B320-488A-8DBA-D4AC8E64FAE6}"/>
              </a:ext>
            </a:extLst>
          </p:cNvPr>
          <p:cNvSpPr txBox="1"/>
          <p:nvPr/>
        </p:nvSpPr>
        <p:spPr>
          <a:xfrm>
            <a:off x="941962" y="3652760"/>
            <a:ext cx="23046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</a:t>
            </a:r>
            <a:r>
              <a:rPr lang="ru-RU" sz="2000" b="1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пазл</a:t>
            </a:r>
            <a:r>
              <a:rPr lang="ru-RU" sz="20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(разрезается карта, ученик собирает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)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54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2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itle 13"/>
          <p:cNvSpPr txBox="1">
            <a:spLocks/>
          </p:cNvSpPr>
          <p:nvPr/>
        </p:nvSpPr>
        <p:spPr>
          <a:xfrm>
            <a:off x="3269361" y="2658722"/>
            <a:ext cx="3877577" cy="129093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altLang="zh-CN" sz="24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Подмена абстрактных  объектов на визуальные представления.</a:t>
            </a:r>
            <a:endParaRPr lang="en-US" altLang="zh-CN" sz="240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0" name="Title 13"/>
          <p:cNvSpPr txBox="1">
            <a:spLocks/>
          </p:cNvSpPr>
          <p:nvPr/>
        </p:nvSpPr>
        <p:spPr>
          <a:xfrm>
            <a:off x="9272376" y="995689"/>
            <a:ext cx="2911886" cy="11303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altLang="zh-CN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Закрепление в памяти.</a:t>
            </a:r>
            <a:endParaRPr lang="en-US" altLang="zh-CN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53" name="Title 13"/>
          <p:cNvSpPr txBox="1">
            <a:spLocks/>
          </p:cNvSpPr>
          <p:nvPr/>
        </p:nvSpPr>
        <p:spPr>
          <a:xfrm>
            <a:off x="6440854" y="1379184"/>
            <a:ext cx="3283358" cy="150605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altLang="zh-CN" sz="28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Запоминание последовательности.</a:t>
            </a:r>
            <a:endParaRPr lang="en-US" altLang="zh-CN" sz="280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grpSp>
        <p:nvGrpSpPr>
          <p:cNvPr id="35" name="Group 2"/>
          <p:cNvGrpSpPr/>
          <p:nvPr/>
        </p:nvGrpSpPr>
        <p:grpSpPr>
          <a:xfrm>
            <a:off x="763329" y="353108"/>
            <a:ext cx="8148185" cy="4750159"/>
            <a:chOff x="2421557" y="-1483882"/>
            <a:chExt cx="8466128" cy="5186474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2421557" y="-1483882"/>
              <a:ext cx="8466128" cy="736153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4000" dirty="0">
                  <a:solidFill>
                    <a:srgbClr val="0020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Приём фонетической ассоциации.</a:t>
              </a:r>
              <a:endParaRPr lang="id-ID" sz="40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036939" y="2314228"/>
              <a:ext cx="2866263" cy="1388364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ru-RU" altLang="zh-CN" sz="3600" dirty="0">
                  <a:solidFill>
                    <a:schemeClr val="tx2">
                      <a:lumMod val="5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Словарное слово</a:t>
              </a:r>
              <a:endParaRPr lang="en-US" altLang="zh-CN" sz="3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32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/>
          <p:cNvSpPr txBox="1"/>
          <p:nvPr/>
        </p:nvSpPr>
        <p:spPr>
          <a:xfrm>
            <a:off x="2828975" y="1389163"/>
            <a:ext cx="8953482" cy="45366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3600" dirty="0"/>
              <a:t>Школьникам гораздо легче воспринимать и анализировать литературные произведения, если они сами прочувствуют и «проживут» жизнь представляемого героя. Именно в театрализации возможна апробация школьниками имеющихся у них уже </a:t>
            </a:r>
            <a:r>
              <a:rPr lang="ru-RU" sz="3200" dirty="0"/>
              <a:t>знаний, а также выражение эмоционального восприятия.</a:t>
            </a:r>
            <a:endParaRPr lang="id-ID" altLang="zh-CN" sz="3200" dirty="0">
              <a:solidFill>
                <a:schemeClr val="bg1">
                  <a:lumMod val="65000"/>
                </a:schemeClr>
              </a:solidFill>
              <a:latin typeface="Berlin Sans FB" panose="020E0602020502020306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31671" y="736005"/>
            <a:ext cx="9195311" cy="6742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altLang="zh-CN" sz="4000" dirty="0"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Приём театрализации.</a:t>
            </a:r>
            <a:endParaRPr lang="id-ID" sz="4000" dirty="0">
              <a:solidFill>
                <a:srgbClr val="00206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08" y="4276661"/>
            <a:ext cx="2920738" cy="29869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47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143C27-12C0-4D30-B709-265E2B6CC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87933"/>
            <a:ext cx="12858750" cy="632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054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6745" y="4598085"/>
            <a:ext cx="1964880" cy="1843173"/>
          </a:xfrm>
          <a:prstGeom prst="rect">
            <a:avLst/>
          </a:prstGeom>
        </p:spPr>
      </p:pic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1000454" y="630594"/>
            <a:ext cx="1115002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zh-CN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Анализ уровня учебной мотивации учащихся 2020 и 2024 г.</a:t>
            </a:r>
          </a:p>
          <a:p>
            <a:pPr algn="ctr"/>
            <a:r>
              <a:rPr lang="ru-RU" altLang="zh-CN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en-US" altLang="zh-CN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24628" y="3781468"/>
            <a:ext cx="2855374" cy="325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ru-RU" altLang="zh-CN" dirty="0">
                <a:latin typeface="方正稚艺简体" panose="03000509000000000000" pitchFamily="65" charset="-122"/>
                <a:ea typeface="方正稚艺简体" panose="03000509000000000000" pitchFamily="65" charset="-122"/>
                <a:sym typeface="Arial" panose="020B0604020202020204" pitchFamily="34" charset="0"/>
              </a:rPr>
              <a:t>2024 год</a:t>
            </a:r>
            <a:endParaRPr lang="zh-CN" altLang="en-US" dirty="0">
              <a:latin typeface="方正稚艺简体" panose="03000509000000000000" pitchFamily="65" charset="-122"/>
              <a:ea typeface="方正稚艺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36877" y="2722804"/>
            <a:ext cx="3979186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2020 год</a:t>
            </a:r>
            <a:endParaRPr lang="zh-CN" altLang="en-US" dirty="0">
              <a:latin typeface="Bodoni MT Black" panose="02070A03080606020203" pitchFamily="18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B53233-A4CF-4F19-B87B-B441AB8B4F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08" y="1815424"/>
            <a:ext cx="9155212" cy="4625833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4B02D7F-0278-4C5C-8DE0-A316C542F57F}"/>
              </a:ext>
            </a:extLst>
          </p:cNvPr>
          <p:cNvSpPr/>
          <p:nvPr/>
        </p:nvSpPr>
        <p:spPr>
          <a:xfrm>
            <a:off x="10051067" y="2878860"/>
            <a:ext cx="144016" cy="15371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2FE864C-5136-4C55-B645-C41428C31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7279" y="3933852"/>
            <a:ext cx="152413" cy="1646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D51ACAD-860A-4BF0-95A7-55CEB430B1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783" y="1258440"/>
            <a:ext cx="10949365" cy="74987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17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1523BA2-4706-4224-BB38-E61BE6534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310" y="25302"/>
            <a:ext cx="4780799" cy="336964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E0977D8-F143-4D11-87EA-7F2EC124FC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711" y="3628761"/>
            <a:ext cx="2894253" cy="281162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6239676-F4FA-4C2C-A57E-6657B2F6A4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351" y="808013"/>
            <a:ext cx="1975636" cy="323500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496BCF2-635B-441C-9E40-A888948E00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95" y="366836"/>
            <a:ext cx="5400600" cy="336964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C7FD3BA-6AA4-4DB8-A21D-52916DBF2F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912" y="3112269"/>
            <a:ext cx="2283673" cy="243583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E2F4E76-A7F9-4CC0-A20D-0ED5CE0EDA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5" y="3832362"/>
            <a:ext cx="4168989" cy="288170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E1B07F4-2FF5-41A3-98E6-ACF311E35DC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010" y="3832362"/>
            <a:ext cx="2394105" cy="288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78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4767" y="4700173"/>
            <a:ext cx="1883607" cy="201249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4719" y="519981"/>
            <a:ext cx="12169352" cy="10657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altLang="zh-CN" sz="2800" dirty="0">
                <a:latin typeface="方正稚艺简体" panose="03000509000000000000" pitchFamily="65" charset="-122"/>
                <a:ea typeface="方正稚艺简体" panose="03000509000000000000" pitchFamily="65" charset="-122"/>
                <a:sym typeface="Arial" panose="020B0604020202020204" pitchFamily="34" charset="0"/>
              </a:rPr>
              <a:t>Результаты</a:t>
            </a:r>
          </a:p>
          <a:p>
            <a:pPr algn="ctr">
              <a:lnSpc>
                <a:spcPct val="130000"/>
              </a:lnSpc>
            </a:pPr>
            <a:r>
              <a:rPr lang="ru-RU" altLang="zh-CN" sz="2800" dirty="0">
                <a:latin typeface="方正稚艺简体" panose="03000509000000000000" pitchFamily="65" charset="-122"/>
                <a:ea typeface="方正稚艺简体" panose="03000509000000000000" pitchFamily="65" charset="-122"/>
                <a:sym typeface="Arial" panose="020B0604020202020204" pitchFamily="34" charset="0"/>
              </a:rPr>
              <a:t>Абсолютная и качественная успеваемость за период с 2020 по 2024</a:t>
            </a:r>
            <a:endParaRPr lang="zh-CN" altLang="en-US" sz="2800" dirty="0">
              <a:latin typeface="方正稚艺简体" panose="03000509000000000000" pitchFamily="65" charset="-122"/>
              <a:ea typeface="方正稚艺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80903" y="6012078"/>
            <a:ext cx="5851394" cy="366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altLang="zh-CN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2020-2021г.   2021-2022г.   2022-2023г.     2023-2024г   </a:t>
            </a:r>
            <a:endParaRPr lang="zh-CN" altLang="en-US" dirty="0">
              <a:latin typeface="Algerian" panose="04020705040A02060702" pitchFamily="82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EE3A93D-62AC-42D6-98D1-8F37C31C7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839" y="1816125"/>
            <a:ext cx="9721080" cy="416784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78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97927" y="5128493"/>
            <a:ext cx="1289449" cy="1932371"/>
          </a:xfrm>
          <a:prstGeom prst="rect">
            <a:avLst/>
          </a:prstGeom>
        </p:spPr>
      </p:pic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1316807" y="6473658"/>
            <a:ext cx="80648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zh-CN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2021-2022 г.    2022-2023г.  2023-2024г.   </a:t>
            </a:r>
            <a:endParaRPr lang="en-US" altLang="zh-CN" dirty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51190" y="332246"/>
            <a:ext cx="8254649" cy="5055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altLang="zh-CN" sz="2800" dirty="0">
                <a:latin typeface="方正稚艺简体" panose="03000509000000000000" pitchFamily="65" charset="-122"/>
                <a:ea typeface="方正稚艺简体" panose="03000509000000000000" pitchFamily="65" charset="-122"/>
                <a:sym typeface="Arial" panose="020B0604020202020204" pitchFamily="34" charset="0"/>
              </a:rPr>
              <a:t>Результаты диагностики УУД.</a:t>
            </a:r>
            <a:endParaRPr lang="zh-CN" altLang="en-US" sz="2800" dirty="0">
              <a:latin typeface="方正稚艺简体" panose="03000509000000000000" pitchFamily="65" charset="-122"/>
              <a:ea typeface="方正稚艺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83430" y="5259815"/>
            <a:ext cx="3979186" cy="4331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Пожалуйста, замените текстовое содержимое, измените текстовое содержимое или напрямую скопируйте свой контент сюда.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E80D78-CFA6-4853-B359-B1F2B15C0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67" y="954703"/>
            <a:ext cx="10441160" cy="546993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86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E126FD-1B11-4F16-AA93-7F6581A3E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75" y="1058862"/>
            <a:ext cx="10287000" cy="51149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52DF87-0930-48A1-9825-C7D232A414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1063" y="6193472"/>
            <a:ext cx="1383912" cy="49381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84A48E-1DBA-4C0D-845E-E96FE2D2D0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8926" y="6213157"/>
            <a:ext cx="3340898" cy="49381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5220574-0F0D-4085-A69F-D3E0D6679E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7047" y="308989"/>
            <a:ext cx="5620999" cy="74987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681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4CD8B1-F4FE-4F2C-BEF6-3943B84BB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9941" y="0"/>
            <a:ext cx="3960440" cy="46244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E58229-5AC7-4D7D-AD4C-CB1A1EA089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57" y="360039"/>
            <a:ext cx="3456384" cy="390435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1531F3-A4ED-450A-8D49-D856D8CF03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9376" y="591989"/>
            <a:ext cx="3456384" cy="39043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F01D4F-910F-4BA4-8C54-BC94362ADA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5876" y="3184277"/>
            <a:ext cx="2769378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96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21093"/>
            <a:ext cx="12858750" cy="1891605"/>
          </a:xfrm>
          <a:prstGeom prst="rect">
            <a:avLst/>
          </a:prstGeom>
        </p:spPr>
      </p:pic>
      <p:sp>
        <p:nvSpPr>
          <p:cNvPr id="6" name="Text Placeholder 10"/>
          <p:cNvSpPr txBox="1">
            <a:spLocks/>
          </p:cNvSpPr>
          <p:nvPr/>
        </p:nvSpPr>
        <p:spPr>
          <a:xfrm>
            <a:off x="884759" y="2320181"/>
            <a:ext cx="10369152" cy="33638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rPr>
              <a:t>Задачи:</a:t>
            </a:r>
          </a:p>
          <a:p>
            <a:pPr>
              <a:defRPr/>
            </a:pPr>
            <a:r>
              <a:rPr lang="ru-RU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rPr>
              <a:t>изучить особенности суггестивной технологии;</a:t>
            </a:r>
          </a:p>
          <a:p>
            <a:pPr>
              <a:defRPr/>
            </a:pPr>
            <a:r>
              <a:rPr lang="ru-RU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rPr>
              <a:t>показать применение технологии на уроках;</a:t>
            </a:r>
          </a:p>
          <a:p>
            <a:pPr>
              <a:defRPr/>
            </a:pPr>
            <a:r>
              <a:rPr lang="ru-RU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gency FB" panose="020B0503020202020204" pitchFamily="34" charset="0"/>
              </a:rPr>
              <a:t>рассказать о влиянии использования суггестивной технологии на мотивацию обучающихся. </a:t>
            </a:r>
          </a:p>
          <a:p>
            <a:pPr algn="ctr">
              <a:defRPr/>
            </a:pPr>
            <a:endParaRPr lang="ru-RU" altLang="zh-CN" dirty="0">
              <a:solidFill>
                <a:srgbClr val="006AB6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Text Placeholder 11"/>
          <p:cNvSpPr txBox="1">
            <a:spLocks/>
          </p:cNvSpPr>
          <p:nvPr/>
        </p:nvSpPr>
        <p:spPr>
          <a:xfrm>
            <a:off x="1253578" y="3612535"/>
            <a:ext cx="2483213" cy="3312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endParaRPr lang="zh-CN" altLang="en-US" sz="1600" dirty="0">
              <a:solidFill>
                <a:srgbClr val="FE67BE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8" name="Title 9"/>
          <p:cNvSpPr txBox="1">
            <a:spLocks/>
          </p:cNvSpPr>
          <p:nvPr/>
        </p:nvSpPr>
        <p:spPr>
          <a:xfrm>
            <a:off x="1058147" y="539188"/>
            <a:ext cx="10728595" cy="7354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+mn-ea"/>
                <a:sym typeface="+mn-lt"/>
              </a:rPr>
              <a:t>Цель: повышение мотивации обучающихся при помощи суггестивной технологии на уроках в начальной школе</a:t>
            </a:r>
            <a:endParaRPr lang="en-AU" sz="3200" dirty="0">
              <a:solidFill>
                <a:schemeClr val="tx2">
                  <a:lumMod val="50000"/>
                </a:schemeClr>
              </a:solidFill>
              <a:latin typeface="Wide Latin" panose="020A0A07050505020404" pitchFamily="18" charset="0"/>
              <a:ea typeface="方正稚艺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9" name="Subtitle 10"/>
          <p:cNvSpPr txBox="1">
            <a:spLocks/>
          </p:cNvSpPr>
          <p:nvPr/>
        </p:nvSpPr>
        <p:spPr>
          <a:xfrm>
            <a:off x="1072008" y="1142998"/>
            <a:ext cx="2477047" cy="3945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altLang="zh-CN" dirty="0">
              <a:solidFill>
                <a:srgbClr val="00B050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 Placeholder 10"/>
          <p:cNvSpPr txBox="1">
            <a:spLocks/>
          </p:cNvSpPr>
          <p:nvPr/>
        </p:nvSpPr>
        <p:spPr>
          <a:xfrm>
            <a:off x="4131091" y="3099226"/>
            <a:ext cx="2483214" cy="497241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800" dirty="0">
              <a:solidFill>
                <a:srgbClr val="006AB6"/>
              </a:solidFill>
              <a:latin typeface="Agency FB" panose="020B0503020202020204" pitchFamily="34" charset="0"/>
            </a:endParaRPr>
          </a:p>
        </p:txBody>
      </p:sp>
      <p:sp>
        <p:nvSpPr>
          <p:cNvPr id="11" name="Text Placeholder 11"/>
          <p:cNvSpPr txBox="1">
            <a:spLocks/>
          </p:cNvSpPr>
          <p:nvPr/>
        </p:nvSpPr>
        <p:spPr>
          <a:xfrm>
            <a:off x="4131091" y="3612535"/>
            <a:ext cx="2483213" cy="331259"/>
          </a:xfrm>
          <a:prstGeom prst="rect">
            <a:avLst/>
          </a:prstGeom>
        </p:spPr>
        <p:txBody>
          <a:bodyPr vert="horz" lIns="96411" tIns="48206" rIns="96411" bIns="48206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solidFill>
                <a:srgbClr val="FE67BE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14" name="Text Placeholder 10"/>
          <p:cNvSpPr txBox="1">
            <a:spLocks/>
          </p:cNvSpPr>
          <p:nvPr/>
        </p:nvSpPr>
        <p:spPr>
          <a:xfrm>
            <a:off x="9886116" y="3099226"/>
            <a:ext cx="2483214" cy="497241"/>
          </a:xfrm>
          <a:prstGeom prst="rect">
            <a:avLst/>
          </a:prstGeom>
        </p:spPr>
        <p:txBody>
          <a:bodyPr vert="horz" lIns="96411" tIns="48206" rIns="96411" bIns="48206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800" dirty="0">
              <a:solidFill>
                <a:srgbClr val="006AB6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Text Placeholder 11"/>
          <p:cNvSpPr txBox="1">
            <a:spLocks/>
          </p:cNvSpPr>
          <p:nvPr/>
        </p:nvSpPr>
        <p:spPr>
          <a:xfrm>
            <a:off x="9886116" y="3612535"/>
            <a:ext cx="2483213" cy="331259"/>
          </a:xfrm>
          <a:prstGeom prst="rect">
            <a:avLst/>
          </a:prstGeom>
        </p:spPr>
        <p:txBody>
          <a:bodyPr vert="horz" lIns="96411" tIns="48206" rIns="96411" bIns="48206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solidFill>
                <a:srgbClr val="FE67BE"/>
              </a:solidFill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42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/>
      <p:bldP spid="9" grpId="0" build="p"/>
      <p:bldP spid="10" grpId="0"/>
      <p:bldP spid="11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221463" y="3832349"/>
            <a:ext cx="4232338" cy="2370606"/>
            <a:chOff x="4455215" y="3178519"/>
            <a:chExt cx="3248025" cy="1819275"/>
          </a:xfrm>
        </p:grpSpPr>
        <p:sp>
          <p:nvSpPr>
            <p:cNvPr id="4" name="Oval 3"/>
            <p:cNvSpPr/>
            <p:nvPr/>
          </p:nvSpPr>
          <p:spPr>
            <a:xfrm>
              <a:off x="4455215" y="3349969"/>
              <a:ext cx="3248025" cy="16478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474266" y="3178519"/>
              <a:ext cx="3190968" cy="1655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51910" y="3392034"/>
            <a:ext cx="3171444" cy="1851539"/>
            <a:chOff x="4872410" y="2840610"/>
            <a:chExt cx="2433863" cy="1420928"/>
          </a:xfrm>
        </p:grpSpPr>
        <p:sp>
          <p:nvSpPr>
            <p:cNvPr id="7" name="Oval 6"/>
            <p:cNvSpPr/>
            <p:nvPr/>
          </p:nvSpPr>
          <p:spPr>
            <a:xfrm>
              <a:off x="4872410" y="3026763"/>
              <a:ext cx="2433863" cy="12347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85109" y="2840610"/>
              <a:ext cx="2386425" cy="12405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187059" y="2929889"/>
            <a:ext cx="2301148" cy="1396883"/>
            <a:chOff x="5206749" y="2418487"/>
            <a:chExt cx="1765970" cy="1072010"/>
          </a:xfrm>
        </p:grpSpPr>
        <p:sp>
          <p:nvSpPr>
            <p:cNvPr id="10" name="Oval 9"/>
            <p:cNvSpPr/>
            <p:nvPr/>
          </p:nvSpPr>
          <p:spPr>
            <a:xfrm>
              <a:off x="5206749" y="2584321"/>
              <a:ext cx="1765970" cy="9061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19449" y="2418487"/>
              <a:ext cx="1709186" cy="9103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645767" y="2554929"/>
            <a:ext cx="1383725" cy="866294"/>
            <a:chOff x="5567255" y="2130730"/>
            <a:chExt cx="1061912" cy="664820"/>
          </a:xfrm>
        </p:grpSpPr>
        <p:sp>
          <p:nvSpPr>
            <p:cNvPr id="13" name="Oval 12"/>
            <p:cNvSpPr/>
            <p:nvPr/>
          </p:nvSpPr>
          <p:spPr>
            <a:xfrm>
              <a:off x="5567256" y="2250649"/>
              <a:ext cx="1061911" cy="5449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567255" y="2130730"/>
              <a:ext cx="1055562" cy="5474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117007" y="475432"/>
            <a:ext cx="6472727" cy="763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zh-CN" sz="4000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Литература</a:t>
            </a:r>
            <a:endParaRPr lang="id-ID" sz="4000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AF69E8D-FC72-4EF8-83AF-7785E9B396EB}"/>
              </a:ext>
            </a:extLst>
          </p:cNvPr>
          <p:cNvSpPr txBox="1"/>
          <p:nvPr/>
        </p:nvSpPr>
        <p:spPr>
          <a:xfrm>
            <a:off x="884759" y="1322431"/>
            <a:ext cx="1133082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850" algn="just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1.  Лозанов Г. Основы 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суггестологии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- София, 1973.</a:t>
            </a:r>
            <a:endParaRPr lang="ru-RU" sz="28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indent="450850" algn="just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2.  </a:t>
            </a:r>
            <a:r>
              <a:rPr lang="ru-RU" sz="2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Селевко</a:t>
            </a: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В.Г. Современные образовательные технологии. - М, 1998.</a:t>
            </a:r>
          </a:p>
          <a:p>
            <a:pPr indent="450850" algn="just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Букатов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В., Ершова А. Нескучные уроки.</a:t>
            </a:r>
            <a:endParaRPr lang="ru-RU" sz="28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indent="450850" algn="just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4.  Востриков А.А. Методологическая разработка по курсу «Суггестивная      педагогика». -М., 1978.</a:t>
            </a:r>
            <a:endParaRPr lang="ru-RU" sz="28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5.  Моргун   В.Ф.   «Суггестия»   в   свете   современной   психологии   учения //Советская педагогика. - 1978. - № 1.</a:t>
            </a:r>
          </a:p>
          <a:p>
            <a:pPr algn="l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6.Федеральный государственный образовательный стандарт основного общего образования. Утвержден приказом Министерства образования и науки РФ от 31 мая 2021 г. №287</a:t>
            </a:r>
            <a:endParaRPr lang="ru-RU" sz="28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02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5FD6B26-4152-46FA-8AA8-3987CB2BB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9377" y="-2720379"/>
            <a:ext cx="9145016" cy="98249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74BAE3-4218-41C7-94F2-85570055AFA7}"/>
              </a:ext>
            </a:extLst>
          </p:cNvPr>
          <p:cNvSpPr txBox="1"/>
          <p:nvPr/>
        </p:nvSpPr>
        <p:spPr>
          <a:xfrm>
            <a:off x="4053111" y="3472309"/>
            <a:ext cx="7893099" cy="763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Спасибо за внимание!</a:t>
            </a:r>
            <a:endParaRPr kumimoji="0" lang="en-AU" sz="40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345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6494" y="4700390"/>
            <a:ext cx="2478265" cy="2370784"/>
          </a:xfrm>
          <a:prstGeom prst="rect">
            <a:avLst/>
          </a:prstGeom>
        </p:spPr>
      </p:pic>
      <p:sp>
        <p:nvSpPr>
          <p:cNvPr id="6151" name="直接连接符 3084"/>
          <p:cNvSpPr>
            <a:spLocks noChangeShapeType="1"/>
          </p:cNvSpPr>
          <p:nvPr/>
        </p:nvSpPr>
        <p:spPr bwMode="auto">
          <a:xfrm>
            <a:off x="6314266" y="3714725"/>
            <a:ext cx="0" cy="810268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6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8776" y="777265"/>
            <a:ext cx="3384375" cy="3923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ru-RU" altLang="zh-CN" sz="4000" b="1" dirty="0">
                <a:solidFill>
                  <a:srgbClr val="00206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sym typeface="Arial" panose="020B0604020202020204" pitchFamily="34" charset="0"/>
              </a:rPr>
              <a:t>ФГОС ставит перед учителями новые задачи</a:t>
            </a:r>
            <a:endParaRPr lang="zh-CN" altLang="en-US" sz="4000" b="1" dirty="0">
              <a:solidFill>
                <a:srgbClr val="002060"/>
              </a:solidFill>
              <a:latin typeface="方正稚艺简体" panose="03000509000000000000" pitchFamily="65" charset="-122"/>
              <a:ea typeface="方正稚艺简体" panose="03000509000000000000" pitchFamily="65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4518" y="375965"/>
            <a:ext cx="8352928" cy="59446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Развитие и воспитание личности в соответствии с требованиями </a:t>
            </a:r>
            <a:r>
              <a:rPr lang="ru-RU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современного информационного сообщества.</a:t>
            </a:r>
          </a:p>
          <a:p>
            <a:pPr>
              <a:lnSpc>
                <a:spcPct val="150000"/>
              </a:lnSpc>
            </a:pPr>
            <a:endParaRPr lang="ru-RU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Развитие у школьников способности </a:t>
            </a:r>
            <a:r>
              <a:rPr lang="ru-RU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самостоятельно  получать и обрабатывать информацию </a:t>
            </a:r>
            <a:r>
              <a:rPr lang="ru-RU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по учебным вопросам.</a:t>
            </a:r>
          </a:p>
          <a:p>
            <a:pPr>
              <a:lnSpc>
                <a:spcPct val="150000"/>
              </a:lnSpc>
            </a:pPr>
            <a:endParaRPr lang="ru-RU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Ориентировка на применение </a:t>
            </a:r>
            <a:r>
              <a:rPr lang="ru-RU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творческого подхода </a:t>
            </a:r>
            <a:r>
              <a:rPr lang="ru-RU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при осуществлении педагогической деятельности.</a:t>
            </a:r>
          </a:p>
          <a:p>
            <a:pPr>
              <a:lnSpc>
                <a:spcPct val="150000"/>
              </a:lnSpc>
            </a:pPr>
            <a:endParaRPr lang="ru-RU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Индивидуальный подход </a:t>
            </a:r>
            <a:r>
              <a:rPr lang="ru-RU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к ученикам. Развитие </a:t>
            </a:r>
            <a:r>
              <a:rPr lang="ru-RU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коммуникативных навыков</a:t>
            </a:r>
            <a:r>
              <a:rPr lang="ru-RU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у учащихся.</a:t>
            </a:r>
          </a:p>
          <a:p>
            <a:pPr algn="just">
              <a:lnSpc>
                <a:spcPct val="150000"/>
              </a:lnSpc>
            </a:pPr>
            <a:endParaRPr lang="ru-RU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02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866487" y="2273256"/>
            <a:ext cx="646331" cy="686592"/>
            <a:chOff x="603738" y="2078590"/>
            <a:chExt cx="529273" cy="562243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829066" y="2176759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03738" y="2078590"/>
              <a:ext cx="529273" cy="322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23</a:t>
              </a: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%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06894" y="2993506"/>
            <a:ext cx="184730" cy="260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495387" y="3258960"/>
            <a:ext cx="646331" cy="644298"/>
            <a:chOff x="-13420" y="2289208"/>
            <a:chExt cx="529270" cy="527609"/>
          </a:xfrm>
        </p:grpSpPr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15137" y="2352743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13420" y="2289208"/>
              <a:ext cx="529270" cy="3228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16</a:t>
              </a: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525668" y="3009208"/>
            <a:ext cx="646331" cy="617446"/>
            <a:chOff x="200509" y="2232916"/>
            <a:chExt cx="529270" cy="505620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>
              <a:off x="287762" y="2274462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0509" y="2232916"/>
              <a:ext cx="529270" cy="322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18</a:t>
              </a: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477324" y="2224254"/>
            <a:ext cx="646332" cy="588631"/>
            <a:chOff x="-200909" y="2202785"/>
            <a:chExt cx="529274" cy="482024"/>
          </a:xfrm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-72350" y="2220735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-200909" y="2202785"/>
              <a:ext cx="529274" cy="3228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33</a:t>
              </a: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79395" y="3280075"/>
            <a:ext cx="646331" cy="733093"/>
            <a:chOff x="-538788" y="2117375"/>
            <a:chExt cx="529271" cy="600322"/>
          </a:xfrm>
        </p:grpSpPr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-480912" y="2253623"/>
              <a:ext cx="272155" cy="464074"/>
            </a:xfrm>
            <a:custGeom>
              <a:avLst/>
              <a:gdLst>
                <a:gd name="T0" fmla="*/ 53 w 106"/>
                <a:gd name="T1" fmla="*/ 0 h 181"/>
                <a:gd name="T2" fmla="*/ 0 w 106"/>
                <a:gd name="T3" fmla="*/ 53 h 181"/>
                <a:gd name="T4" fmla="*/ 53 w 106"/>
                <a:gd name="T5" fmla="*/ 181 h 181"/>
                <a:gd name="T6" fmla="*/ 106 w 106"/>
                <a:gd name="T7" fmla="*/ 53 h 181"/>
                <a:gd name="T8" fmla="*/ 53 w 106"/>
                <a:gd name="T9" fmla="*/ 0 h 181"/>
                <a:gd name="T10" fmla="*/ 53 w 106"/>
                <a:gd name="T11" fmla="*/ 90 h 181"/>
                <a:gd name="T12" fmla="*/ 15 w 106"/>
                <a:gd name="T13" fmla="*/ 52 h 181"/>
                <a:gd name="T14" fmla="*/ 53 w 106"/>
                <a:gd name="T15" fmla="*/ 13 h 181"/>
                <a:gd name="T16" fmla="*/ 92 w 106"/>
                <a:gd name="T17" fmla="*/ 52 h 181"/>
                <a:gd name="T18" fmla="*/ 53 w 106"/>
                <a:gd name="T1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81">
                  <a:moveTo>
                    <a:pt x="53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53" y="181"/>
                    <a:pt x="53" y="181"/>
                  </a:cubicBezTo>
                  <a:cubicBezTo>
                    <a:pt x="53" y="181"/>
                    <a:pt x="106" y="83"/>
                    <a:pt x="106" y="53"/>
                  </a:cubicBezTo>
                  <a:cubicBezTo>
                    <a:pt x="106" y="24"/>
                    <a:pt x="82" y="0"/>
                    <a:pt x="53" y="0"/>
                  </a:cubicBezTo>
                  <a:close/>
                  <a:moveTo>
                    <a:pt x="53" y="90"/>
                  </a:moveTo>
                  <a:cubicBezTo>
                    <a:pt x="32" y="90"/>
                    <a:pt x="15" y="73"/>
                    <a:pt x="15" y="52"/>
                  </a:cubicBezTo>
                  <a:cubicBezTo>
                    <a:pt x="15" y="30"/>
                    <a:pt x="32" y="13"/>
                    <a:pt x="53" y="13"/>
                  </a:cubicBezTo>
                  <a:cubicBezTo>
                    <a:pt x="75" y="13"/>
                    <a:pt x="92" y="30"/>
                    <a:pt x="92" y="52"/>
                  </a:cubicBezTo>
                  <a:cubicBezTo>
                    <a:pt x="92" y="73"/>
                    <a:pt x="75" y="90"/>
                    <a:pt x="53" y="9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-538788" y="2117375"/>
              <a:ext cx="529271" cy="3228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ru-RU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Title 13"/>
          <p:cNvSpPr txBox="1">
            <a:spLocks/>
          </p:cNvSpPr>
          <p:nvPr/>
        </p:nvSpPr>
        <p:spPr>
          <a:xfrm>
            <a:off x="613643" y="61348"/>
            <a:ext cx="11648380" cy="151656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2800" dirty="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Анализ уровня учебной мотивации на уроках  обучающихся 1В и 3Г классов, 2020г.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2800" dirty="0">
                <a:solidFill>
                  <a:schemeClr val="tx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Методика </a:t>
            </a:r>
            <a:r>
              <a:rPr lang="ru-RU" sz="2800" dirty="0">
                <a:solidFill>
                  <a:schemeClr val="tx1"/>
                </a:solidFill>
                <a:latin typeface="Arial Black" panose="020B0A04020102020204" pitchFamily="34" charset="0"/>
              </a:rPr>
              <a:t>Т.А. </a:t>
            </a:r>
            <a:r>
              <a:rPr lang="ru-RU" sz="2800" dirty="0" err="1">
                <a:solidFill>
                  <a:schemeClr val="tx1"/>
                </a:solidFill>
                <a:latin typeface="Arial Black" panose="020B0A04020102020204" pitchFamily="34" charset="0"/>
              </a:rPr>
              <a:t>Нежновой</a:t>
            </a:r>
            <a:r>
              <a:rPr lang="ru-RU" sz="2800" dirty="0">
                <a:solidFill>
                  <a:schemeClr val="tx1"/>
                </a:solidFill>
                <a:latin typeface="Arial Black" panose="020B0A04020102020204" pitchFamily="34" charset="0"/>
              </a:rPr>
              <a:t> (адаптированный вариант)</a:t>
            </a:r>
            <a:endParaRPr lang="en-US" sz="2800" dirty="0">
              <a:solidFill>
                <a:schemeClr val="tx1"/>
              </a:solidFill>
              <a:latin typeface="Arial Black" panose="020B0A040201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2390469" y="3059943"/>
            <a:ext cx="1702053" cy="2276683"/>
            <a:chOff x="1228363" y="1957798"/>
            <a:chExt cx="1393793" cy="1864352"/>
          </a:xfrm>
        </p:grpSpPr>
        <p:sp>
          <p:nvSpPr>
            <p:cNvPr id="40" name="Isosceles Triangle 2"/>
            <p:cNvSpPr/>
            <p:nvPr/>
          </p:nvSpPr>
          <p:spPr>
            <a:xfrm>
              <a:off x="1459750" y="1957798"/>
              <a:ext cx="1162406" cy="126596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1228363" y="3210414"/>
              <a:ext cx="1236112" cy="611736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ru-RU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Сниженный уровень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806499" y="4014840"/>
            <a:ext cx="1419492" cy="1350048"/>
            <a:chOff x="4537970" y="2741353"/>
            <a:chExt cx="1162406" cy="1105540"/>
          </a:xfrm>
        </p:grpSpPr>
        <p:sp>
          <p:nvSpPr>
            <p:cNvPr id="52" name="Isosceles Triangle 2"/>
            <p:cNvSpPr/>
            <p:nvPr/>
          </p:nvSpPr>
          <p:spPr>
            <a:xfrm>
              <a:off x="4537970" y="2741353"/>
              <a:ext cx="1162406" cy="482414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6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4550370" y="3235157"/>
              <a:ext cx="1014936" cy="611736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ru-RU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Низкий уровень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061048" y="2872156"/>
            <a:ext cx="1510426" cy="2412290"/>
            <a:chOff x="3363160" y="2980309"/>
            <a:chExt cx="1236871" cy="1975399"/>
          </a:xfrm>
        </p:grpSpPr>
        <p:sp>
          <p:nvSpPr>
            <p:cNvPr id="55" name="Isosceles Triangle 2"/>
            <p:cNvSpPr/>
            <p:nvPr/>
          </p:nvSpPr>
          <p:spPr>
            <a:xfrm>
              <a:off x="3363160" y="2980309"/>
              <a:ext cx="1236871" cy="144265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ontent Placeholder 2"/>
            <p:cNvSpPr txBox="1">
              <a:spLocks/>
            </p:cNvSpPr>
            <p:nvPr/>
          </p:nvSpPr>
          <p:spPr>
            <a:xfrm>
              <a:off x="3382753" y="4343972"/>
              <a:ext cx="1015061" cy="611736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ru-RU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Средний уровень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128264" y="3835119"/>
            <a:ext cx="1408461" cy="1847388"/>
            <a:chOff x="5799535" y="2557908"/>
            <a:chExt cx="1153373" cy="1512806"/>
          </a:xfrm>
        </p:grpSpPr>
        <p:sp>
          <p:nvSpPr>
            <p:cNvPr id="58" name="Isosceles Triangle 2"/>
            <p:cNvSpPr/>
            <p:nvPr/>
          </p:nvSpPr>
          <p:spPr>
            <a:xfrm>
              <a:off x="5799535" y="2557908"/>
              <a:ext cx="1153373" cy="665859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ontent Placeholder 2"/>
            <p:cNvSpPr txBox="1">
              <a:spLocks/>
            </p:cNvSpPr>
            <p:nvPr/>
          </p:nvSpPr>
          <p:spPr>
            <a:xfrm>
              <a:off x="5934952" y="3186781"/>
              <a:ext cx="966384" cy="883933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ru-RU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Очень высокий уровень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919720" y="3655189"/>
            <a:ext cx="1642205" cy="1772269"/>
            <a:chOff x="6365816" y="2395604"/>
            <a:chExt cx="1344784" cy="1451294"/>
          </a:xfrm>
        </p:grpSpPr>
        <p:sp>
          <p:nvSpPr>
            <p:cNvPr id="61" name="Isosceles Triangle 2"/>
            <p:cNvSpPr/>
            <p:nvPr/>
          </p:nvSpPr>
          <p:spPr>
            <a:xfrm>
              <a:off x="6365816" y="2395604"/>
              <a:ext cx="1344784" cy="828163"/>
            </a:xfrm>
            <a:custGeom>
              <a:avLst/>
              <a:gdLst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2 h 1102282"/>
                <a:gd name="connsiteX1" fmla="*/ 639324 w 1278647"/>
                <a:gd name="connsiteY1" fmla="*/ 0 h 1102282"/>
                <a:gd name="connsiteX2" fmla="*/ 1278647 w 1278647"/>
                <a:gd name="connsiteY2" fmla="*/ 1102282 h 1102282"/>
                <a:gd name="connsiteX3" fmla="*/ 0 w 1278647"/>
                <a:gd name="connsiteY3" fmla="*/ 1102282 h 1102282"/>
                <a:gd name="connsiteX0" fmla="*/ 0 w 1278647"/>
                <a:gd name="connsiteY0" fmla="*/ 1102284 h 1102284"/>
                <a:gd name="connsiteX1" fmla="*/ 639324 w 1278647"/>
                <a:gd name="connsiteY1" fmla="*/ 2 h 1102284"/>
                <a:gd name="connsiteX2" fmla="*/ 1278647 w 1278647"/>
                <a:gd name="connsiteY2" fmla="*/ 1102284 h 1102284"/>
                <a:gd name="connsiteX3" fmla="*/ 0 w 1278647"/>
                <a:gd name="connsiteY3" fmla="*/ 1102284 h 1102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647" h="1102284">
                  <a:moveTo>
                    <a:pt x="0" y="1102284"/>
                  </a:moveTo>
                  <a:cubicBezTo>
                    <a:pt x="213108" y="734857"/>
                    <a:pt x="133608" y="-1665"/>
                    <a:pt x="639324" y="2"/>
                  </a:cubicBezTo>
                  <a:cubicBezTo>
                    <a:pt x="1145040" y="1669"/>
                    <a:pt x="1065539" y="734857"/>
                    <a:pt x="1278647" y="1102284"/>
                  </a:cubicBezTo>
                  <a:lnTo>
                    <a:pt x="0" y="1102284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ontent Placeholder 2"/>
            <p:cNvSpPr txBox="1">
              <a:spLocks/>
            </p:cNvSpPr>
            <p:nvPr/>
          </p:nvSpPr>
          <p:spPr>
            <a:xfrm>
              <a:off x="6715257" y="3235161"/>
              <a:ext cx="995343" cy="611737"/>
            </a:xfrm>
            <a:prstGeom prst="rect">
              <a:avLst/>
            </a:prstGeom>
          </p:spPr>
          <p:txBody>
            <a:bodyPr vert="horz" wrap="square" lIns="111664" tIns="55832" rIns="111664" bIns="55832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ru-RU" altLang="zh-CN" sz="18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Высокий уровень</a:t>
              </a:r>
              <a:endPara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9751" y="3486386"/>
            <a:ext cx="3908683" cy="3908683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33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82325" y="1839376"/>
            <a:ext cx="3209454" cy="4285033"/>
            <a:chOff x="434975" y="1644651"/>
            <a:chExt cx="3044825" cy="3468688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1276350" y="3192463"/>
              <a:ext cx="1144588" cy="4318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214" y="102"/>
                </a:cxn>
                <a:cxn ang="0">
                  <a:pos x="430" y="0"/>
                </a:cxn>
                <a:cxn ang="0">
                  <a:pos x="490" y="0"/>
                </a:cxn>
                <a:cxn ang="0">
                  <a:pos x="200" y="168"/>
                </a:cxn>
                <a:cxn ang="0">
                  <a:pos x="137" y="153"/>
                </a:cxn>
                <a:cxn ang="0">
                  <a:pos x="35" y="82"/>
                </a:cxn>
                <a:cxn ang="0">
                  <a:pos x="0" y="0"/>
                </a:cxn>
                <a:cxn ang="0">
                  <a:pos x="64" y="0"/>
                </a:cxn>
              </a:cxnLst>
              <a:rect l="0" t="0" r="r" b="b"/>
              <a:pathLst>
                <a:path w="490" h="185">
                  <a:moveTo>
                    <a:pt x="64" y="0"/>
                  </a:moveTo>
                  <a:cubicBezTo>
                    <a:pt x="84" y="51"/>
                    <a:pt x="134" y="85"/>
                    <a:pt x="214" y="102"/>
                  </a:cubicBezTo>
                  <a:cubicBezTo>
                    <a:pt x="335" y="115"/>
                    <a:pt x="407" y="81"/>
                    <a:pt x="430" y="0"/>
                  </a:cubicBezTo>
                  <a:cubicBezTo>
                    <a:pt x="490" y="0"/>
                    <a:pt x="490" y="0"/>
                    <a:pt x="490" y="0"/>
                  </a:cubicBezTo>
                  <a:cubicBezTo>
                    <a:pt x="470" y="129"/>
                    <a:pt x="373" y="185"/>
                    <a:pt x="200" y="168"/>
                  </a:cubicBezTo>
                  <a:cubicBezTo>
                    <a:pt x="177" y="164"/>
                    <a:pt x="156" y="159"/>
                    <a:pt x="137" y="153"/>
                  </a:cubicBezTo>
                  <a:cubicBezTo>
                    <a:pt x="93" y="137"/>
                    <a:pt x="59" y="114"/>
                    <a:pt x="35" y="82"/>
                  </a:cubicBezTo>
                  <a:cubicBezTo>
                    <a:pt x="18" y="59"/>
                    <a:pt x="6" y="32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1114425" y="4117976"/>
              <a:ext cx="873125" cy="995363"/>
            </a:xfrm>
            <a:custGeom>
              <a:avLst/>
              <a:gdLst/>
              <a:ahLst/>
              <a:cxnLst>
                <a:cxn ang="0">
                  <a:pos x="159" y="4"/>
                </a:cxn>
                <a:cxn ang="0">
                  <a:pos x="535" y="78"/>
                </a:cxn>
                <a:cxn ang="0">
                  <a:pos x="550" y="79"/>
                </a:cxn>
                <a:cxn ang="0">
                  <a:pos x="436" y="627"/>
                </a:cxn>
                <a:cxn ang="0">
                  <a:pos x="0" y="627"/>
                </a:cxn>
                <a:cxn ang="0">
                  <a:pos x="133" y="0"/>
                </a:cxn>
                <a:cxn ang="0">
                  <a:pos x="159" y="4"/>
                </a:cxn>
              </a:cxnLst>
              <a:rect l="0" t="0" r="r" b="b"/>
              <a:pathLst>
                <a:path w="550" h="627">
                  <a:moveTo>
                    <a:pt x="159" y="4"/>
                  </a:moveTo>
                  <a:lnTo>
                    <a:pt x="535" y="78"/>
                  </a:lnTo>
                  <a:lnTo>
                    <a:pt x="550" y="79"/>
                  </a:lnTo>
                  <a:lnTo>
                    <a:pt x="436" y="627"/>
                  </a:lnTo>
                  <a:lnTo>
                    <a:pt x="0" y="627"/>
                  </a:lnTo>
                  <a:lnTo>
                    <a:pt x="133" y="0"/>
                  </a:lnTo>
                  <a:lnTo>
                    <a:pt x="159" y="4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1366838" y="3981451"/>
              <a:ext cx="633413" cy="260350"/>
            </a:xfrm>
            <a:custGeom>
              <a:avLst/>
              <a:gdLst/>
              <a:ahLst/>
              <a:cxnLst>
                <a:cxn ang="0">
                  <a:pos x="50" y="5"/>
                </a:cxn>
                <a:cxn ang="0">
                  <a:pos x="355" y="49"/>
                </a:cxn>
                <a:cxn ang="0">
                  <a:pos x="360" y="49"/>
                </a:cxn>
                <a:cxn ang="0">
                  <a:pos x="399" y="56"/>
                </a:cxn>
                <a:cxn ang="0">
                  <a:pos x="376" y="164"/>
                </a:cxn>
                <a:cxn ang="0">
                  <a:pos x="0" y="90"/>
                </a:cxn>
                <a:cxn ang="0">
                  <a:pos x="17" y="0"/>
                </a:cxn>
                <a:cxn ang="0">
                  <a:pos x="50" y="5"/>
                </a:cxn>
              </a:cxnLst>
              <a:rect l="0" t="0" r="r" b="b"/>
              <a:pathLst>
                <a:path w="399" h="164">
                  <a:moveTo>
                    <a:pt x="50" y="5"/>
                  </a:moveTo>
                  <a:lnTo>
                    <a:pt x="355" y="49"/>
                  </a:lnTo>
                  <a:lnTo>
                    <a:pt x="360" y="49"/>
                  </a:lnTo>
                  <a:lnTo>
                    <a:pt x="399" y="56"/>
                  </a:lnTo>
                  <a:lnTo>
                    <a:pt x="376" y="164"/>
                  </a:lnTo>
                  <a:lnTo>
                    <a:pt x="0" y="90"/>
                  </a:lnTo>
                  <a:lnTo>
                    <a:pt x="17" y="0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1398588" y="3573463"/>
              <a:ext cx="752475" cy="485775"/>
            </a:xfrm>
            <a:custGeom>
              <a:avLst/>
              <a:gdLst/>
              <a:ahLst/>
              <a:cxnLst>
                <a:cxn ang="0">
                  <a:pos x="335" y="306"/>
                </a:cxn>
                <a:cxn ang="0">
                  <a:pos x="30" y="262"/>
                </a:cxn>
                <a:cxn ang="0">
                  <a:pos x="36" y="240"/>
                </a:cxn>
                <a:cxn ang="0">
                  <a:pos x="5" y="141"/>
                </a:cxn>
                <a:cxn ang="0">
                  <a:pos x="0" y="107"/>
                </a:cxn>
                <a:cxn ang="0">
                  <a:pos x="4" y="0"/>
                </a:cxn>
                <a:cxn ang="0">
                  <a:pos x="474" y="22"/>
                </a:cxn>
                <a:cxn ang="0">
                  <a:pos x="418" y="172"/>
                </a:cxn>
                <a:cxn ang="0">
                  <a:pos x="343" y="272"/>
                </a:cxn>
                <a:cxn ang="0">
                  <a:pos x="337" y="306"/>
                </a:cxn>
                <a:cxn ang="0">
                  <a:pos x="335" y="306"/>
                </a:cxn>
              </a:cxnLst>
              <a:rect l="0" t="0" r="r" b="b"/>
              <a:pathLst>
                <a:path w="474" h="306">
                  <a:moveTo>
                    <a:pt x="335" y="306"/>
                  </a:moveTo>
                  <a:lnTo>
                    <a:pt x="30" y="262"/>
                  </a:lnTo>
                  <a:lnTo>
                    <a:pt x="36" y="240"/>
                  </a:lnTo>
                  <a:lnTo>
                    <a:pt x="5" y="141"/>
                  </a:lnTo>
                  <a:lnTo>
                    <a:pt x="0" y="107"/>
                  </a:lnTo>
                  <a:lnTo>
                    <a:pt x="4" y="0"/>
                  </a:lnTo>
                  <a:lnTo>
                    <a:pt x="474" y="22"/>
                  </a:lnTo>
                  <a:lnTo>
                    <a:pt x="418" y="172"/>
                  </a:lnTo>
                  <a:lnTo>
                    <a:pt x="343" y="272"/>
                  </a:lnTo>
                  <a:lnTo>
                    <a:pt x="337" y="306"/>
                  </a:lnTo>
                  <a:lnTo>
                    <a:pt x="335" y="306"/>
                  </a:lnTo>
                  <a:close/>
                </a:path>
              </a:pathLst>
            </a:custGeom>
            <a:solidFill>
              <a:srgbClr val="78797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1404938" y="3194051"/>
              <a:ext cx="746125" cy="414338"/>
            </a:xfrm>
            <a:custGeom>
              <a:avLst/>
              <a:gdLst/>
              <a:ahLst/>
              <a:cxnLst>
                <a:cxn ang="0">
                  <a:pos x="319" y="177"/>
                </a:cxn>
                <a:cxn ang="0">
                  <a:pos x="0" y="162"/>
                </a:cxn>
                <a:cxn ang="0">
                  <a:pos x="9" y="111"/>
                </a:cxn>
                <a:cxn ang="0">
                  <a:pos x="44" y="3"/>
                </a:cxn>
                <a:cxn ang="0">
                  <a:pos x="105" y="16"/>
                </a:cxn>
                <a:cxn ang="0">
                  <a:pos x="103" y="47"/>
                </a:cxn>
                <a:cxn ang="0">
                  <a:pos x="110" y="48"/>
                </a:cxn>
                <a:cxn ang="0">
                  <a:pos x="125" y="20"/>
                </a:cxn>
                <a:cxn ang="0">
                  <a:pos x="170" y="32"/>
                </a:cxn>
                <a:cxn ang="0">
                  <a:pos x="168" y="59"/>
                </a:cxn>
                <a:cxn ang="0">
                  <a:pos x="172" y="60"/>
                </a:cxn>
                <a:cxn ang="0">
                  <a:pos x="185" y="38"/>
                </a:cxn>
                <a:cxn ang="0">
                  <a:pos x="243" y="58"/>
                </a:cxn>
                <a:cxn ang="0">
                  <a:pos x="238" y="76"/>
                </a:cxn>
                <a:cxn ang="0">
                  <a:pos x="247" y="78"/>
                </a:cxn>
                <a:cxn ang="0">
                  <a:pos x="271" y="57"/>
                </a:cxn>
                <a:cxn ang="0">
                  <a:pos x="299" y="74"/>
                </a:cxn>
                <a:cxn ang="0">
                  <a:pos x="319" y="177"/>
                </a:cxn>
              </a:cxnLst>
              <a:rect l="0" t="0" r="r" b="b"/>
              <a:pathLst>
                <a:path w="319" h="177">
                  <a:moveTo>
                    <a:pt x="319" y="177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62" y="0"/>
                    <a:pt x="82" y="5"/>
                    <a:pt x="105" y="1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5" y="48"/>
                    <a:pt x="108" y="49"/>
                    <a:pt x="110" y="48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40" y="20"/>
                    <a:pt x="155" y="24"/>
                    <a:pt x="170" y="32"/>
                  </a:cubicBezTo>
                  <a:cubicBezTo>
                    <a:pt x="168" y="59"/>
                    <a:pt x="168" y="59"/>
                    <a:pt x="168" y="59"/>
                  </a:cubicBezTo>
                  <a:cubicBezTo>
                    <a:pt x="168" y="60"/>
                    <a:pt x="170" y="61"/>
                    <a:pt x="172" y="60"/>
                  </a:cubicBezTo>
                  <a:cubicBezTo>
                    <a:pt x="185" y="38"/>
                    <a:pt x="185" y="38"/>
                    <a:pt x="185" y="38"/>
                  </a:cubicBezTo>
                  <a:cubicBezTo>
                    <a:pt x="206" y="39"/>
                    <a:pt x="226" y="46"/>
                    <a:pt x="243" y="58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41" y="80"/>
                    <a:pt x="244" y="80"/>
                    <a:pt x="247" y="78"/>
                  </a:cubicBezTo>
                  <a:cubicBezTo>
                    <a:pt x="252" y="66"/>
                    <a:pt x="260" y="60"/>
                    <a:pt x="271" y="57"/>
                  </a:cubicBezTo>
                  <a:cubicBezTo>
                    <a:pt x="281" y="55"/>
                    <a:pt x="290" y="60"/>
                    <a:pt x="299" y="74"/>
                  </a:cubicBezTo>
                  <a:lnTo>
                    <a:pt x="319" y="177"/>
                  </a:lnTo>
                  <a:close/>
                </a:path>
              </a:pathLst>
            </a:custGeom>
            <a:solidFill>
              <a:schemeClr val="tx2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1366838" y="3419476"/>
              <a:ext cx="58738" cy="323850"/>
            </a:xfrm>
            <a:custGeom>
              <a:avLst/>
              <a:gdLst/>
              <a:ahLst/>
              <a:cxnLst>
                <a:cxn ang="0">
                  <a:pos x="24" y="97"/>
                </a:cxn>
                <a:cxn ang="0">
                  <a:pos x="20" y="204"/>
                </a:cxn>
                <a:cxn ang="0">
                  <a:pos x="0" y="56"/>
                </a:cxn>
                <a:cxn ang="0">
                  <a:pos x="14" y="0"/>
                </a:cxn>
                <a:cxn ang="0">
                  <a:pos x="37" y="22"/>
                </a:cxn>
                <a:cxn ang="0">
                  <a:pos x="24" y="97"/>
                </a:cxn>
              </a:cxnLst>
              <a:rect l="0" t="0" r="r" b="b"/>
              <a:pathLst>
                <a:path w="37" h="204">
                  <a:moveTo>
                    <a:pt x="24" y="97"/>
                  </a:moveTo>
                  <a:lnTo>
                    <a:pt x="20" y="204"/>
                  </a:lnTo>
                  <a:lnTo>
                    <a:pt x="0" y="56"/>
                  </a:lnTo>
                  <a:lnTo>
                    <a:pt x="14" y="0"/>
                  </a:lnTo>
                  <a:lnTo>
                    <a:pt x="37" y="22"/>
                  </a:lnTo>
                  <a:lnTo>
                    <a:pt x="24" y="97"/>
                  </a:lnTo>
                  <a:close/>
                </a:path>
              </a:pathLst>
            </a:custGeom>
            <a:solidFill>
              <a:srgbClr val="3637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434975" y="2797176"/>
              <a:ext cx="104775" cy="347663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7" y="1"/>
                </a:cxn>
                <a:cxn ang="0">
                  <a:pos x="22" y="20"/>
                </a:cxn>
                <a:cxn ang="0">
                  <a:pos x="38" y="71"/>
                </a:cxn>
                <a:cxn ang="0">
                  <a:pos x="44" y="124"/>
                </a:cxn>
                <a:cxn ang="0">
                  <a:pos x="38" y="148"/>
                </a:cxn>
                <a:cxn ang="0">
                  <a:pos x="22" y="129"/>
                </a:cxn>
                <a:cxn ang="0">
                  <a:pos x="7" y="78"/>
                </a:cxn>
                <a:cxn ang="0">
                  <a:pos x="0" y="25"/>
                </a:cxn>
              </a:cxnLst>
              <a:rect l="0" t="0" r="r" b="b"/>
              <a:pathLst>
                <a:path w="45" h="149">
                  <a:moveTo>
                    <a:pt x="0" y="25"/>
                  </a:moveTo>
                  <a:cubicBezTo>
                    <a:pt x="0" y="10"/>
                    <a:pt x="3" y="2"/>
                    <a:pt x="7" y="1"/>
                  </a:cubicBezTo>
                  <a:cubicBezTo>
                    <a:pt x="11" y="0"/>
                    <a:pt x="16" y="7"/>
                    <a:pt x="22" y="20"/>
                  </a:cubicBezTo>
                  <a:cubicBezTo>
                    <a:pt x="29" y="34"/>
                    <a:pt x="34" y="51"/>
                    <a:pt x="38" y="71"/>
                  </a:cubicBezTo>
                  <a:cubicBezTo>
                    <a:pt x="42" y="91"/>
                    <a:pt x="45" y="109"/>
                    <a:pt x="44" y="124"/>
                  </a:cubicBezTo>
                  <a:cubicBezTo>
                    <a:pt x="44" y="139"/>
                    <a:pt x="42" y="147"/>
                    <a:pt x="38" y="148"/>
                  </a:cubicBezTo>
                  <a:cubicBezTo>
                    <a:pt x="34" y="149"/>
                    <a:pt x="29" y="142"/>
                    <a:pt x="22" y="129"/>
                  </a:cubicBezTo>
                  <a:cubicBezTo>
                    <a:pt x="16" y="115"/>
                    <a:pt x="11" y="98"/>
                    <a:pt x="7" y="78"/>
                  </a:cubicBezTo>
                  <a:cubicBezTo>
                    <a:pt x="2" y="58"/>
                    <a:pt x="0" y="40"/>
                    <a:pt x="0" y="25"/>
                  </a:cubicBez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0" name="Freeform 12"/>
            <p:cNvSpPr>
              <a:spLocks noEditPoints="1"/>
            </p:cNvSpPr>
            <p:nvPr/>
          </p:nvSpPr>
          <p:spPr bwMode="auto">
            <a:xfrm>
              <a:off x="1238250" y="3159126"/>
              <a:ext cx="1235075" cy="33338"/>
            </a:xfrm>
            <a:custGeom>
              <a:avLst/>
              <a:gdLst/>
              <a:ahLst/>
              <a:cxnLst>
                <a:cxn ang="0">
                  <a:pos x="634" y="0"/>
                </a:cxn>
                <a:cxn ang="0">
                  <a:pos x="778" y="0"/>
                </a:cxn>
                <a:cxn ang="0">
                  <a:pos x="778" y="21"/>
                </a:cxn>
                <a:cxn ang="0">
                  <a:pos x="634" y="21"/>
                </a:cxn>
                <a:cxn ang="0">
                  <a:pos x="634" y="0"/>
                </a:cxn>
                <a:cxn ang="0">
                  <a:pos x="0" y="0"/>
                </a:cxn>
                <a:cxn ang="0">
                  <a:pos x="142" y="0"/>
                </a:cxn>
                <a:cxn ang="0">
                  <a:pos x="142" y="21"/>
                </a:cxn>
                <a:cxn ang="0">
                  <a:pos x="0" y="21"/>
                </a:cxn>
                <a:cxn ang="0">
                  <a:pos x="0" y="0"/>
                </a:cxn>
              </a:cxnLst>
              <a:rect l="0" t="0" r="r" b="b"/>
              <a:pathLst>
                <a:path w="778" h="21">
                  <a:moveTo>
                    <a:pt x="634" y="0"/>
                  </a:moveTo>
                  <a:lnTo>
                    <a:pt x="778" y="0"/>
                  </a:lnTo>
                  <a:lnTo>
                    <a:pt x="778" y="21"/>
                  </a:lnTo>
                  <a:lnTo>
                    <a:pt x="634" y="21"/>
                  </a:lnTo>
                  <a:lnTo>
                    <a:pt x="634" y="0"/>
                  </a:lnTo>
                  <a:close/>
                  <a:moveTo>
                    <a:pt x="0" y="0"/>
                  </a:moveTo>
                  <a:lnTo>
                    <a:pt x="142" y="0"/>
                  </a:lnTo>
                  <a:lnTo>
                    <a:pt x="142" y="21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080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920750" y="2746376"/>
              <a:ext cx="681038" cy="412750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4" y="177"/>
                </a:cxn>
                <a:cxn ang="0">
                  <a:pos x="232" y="177"/>
                </a:cxn>
                <a:cxn ang="0">
                  <a:pos x="136" y="177"/>
                </a:cxn>
                <a:cxn ang="0">
                  <a:pos x="0" y="177"/>
                </a:cxn>
                <a:cxn ang="0">
                  <a:pos x="10" y="63"/>
                </a:cxn>
                <a:cxn ang="0">
                  <a:pos x="276" y="0"/>
                </a:cxn>
              </a:cxnLst>
              <a:rect l="0" t="0" r="r" b="b"/>
              <a:pathLst>
                <a:path w="291" h="177">
                  <a:moveTo>
                    <a:pt x="276" y="0"/>
                  </a:moveTo>
                  <a:cubicBezTo>
                    <a:pt x="291" y="88"/>
                    <a:pt x="284" y="147"/>
                    <a:pt x="254" y="177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15" y="152"/>
                    <a:pt x="18" y="114"/>
                    <a:pt x="10" y="63"/>
                  </a:cubicBezTo>
                  <a:lnTo>
                    <a:pt x="2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1514475" y="2598738"/>
              <a:ext cx="717550" cy="560388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22" y="63"/>
                </a:cxn>
                <a:cxn ang="0">
                  <a:pos x="283" y="0"/>
                </a:cxn>
                <a:cxn ang="0">
                  <a:pos x="248" y="240"/>
                </a:cxn>
                <a:cxn ang="0">
                  <a:pos x="0" y="240"/>
                </a:cxn>
              </a:cxnLst>
              <a:rect l="0" t="0" r="r" b="b"/>
              <a:pathLst>
                <a:path w="307" h="240">
                  <a:moveTo>
                    <a:pt x="0" y="240"/>
                  </a:moveTo>
                  <a:cubicBezTo>
                    <a:pt x="30" y="210"/>
                    <a:pt x="37" y="151"/>
                    <a:pt x="22" y="63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307" y="132"/>
                    <a:pt x="295" y="212"/>
                    <a:pt x="248" y="240"/>
                  </a:cubicBezTo>
                  <a:lnTo>
                    <a:pt x="0" y="2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093913" y="2451101"/>
              <a:ext cx="769938" cy="708025"/>
            </a:xfrm>
            <a:custGeom>
              <a:avLst/>
              <a:gdLst/>
              <a:ahLst/>
              <a:cxnLst>
                <a:cxn ang="0">
                  <a:pos x="162" y="303"/>
                </a:cxn>
                <a:cxn ang="0">
                  <a:pos x="64" y="303"/>
                </a:cxn>
                <a:cxn ang="0">
                  <a:pos x="0" y="303"/>
                </a:cxn>
                <a:cxn ang="0">
                  <a:pos x="35" y="63"/>
                </a:cxn>
                <a:cxn ang="0">
                  <a:pos x="297" y="0"/>
                </a:cxn>
                <a:cxn ang="0">
                  <a:pos x="237" y="303"/>
                </a:cxn>
                <a:cxn ang="0">
                  <a:pos x="162" y="303"/>
                </a:cxn>
              </a:cxnLst>
              <a:rect l="0" t="0" r="r" b="b"/>
              <a:pathLst>
                <a:path w="329" h="303">
                  <a:moveTo>
                    <a:pt x="162" y="303"/>
                  </a:moveTo>
                  <a:cubicBezTo>
                    <a:pt x="64" y="303"/>
                    <a:pt x="64" y="303"/>
                    <a:pt x="64" y="30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47" y="275"/>
                    <a:pt x="59" y="195"/>
                    <a:pt x="35" y="63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29" y="176"/>
                    <a:pt x="308" y="277"/>
                    <a:pt x="237" y="303"/>
                  </a:cubicBezTo>
                  <a:lnTo>
                    <a:pt x="162" y="30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2647950" y="2311401"/>
              <a:ext cx="831850" cy="847725"/>
            </a:xfrm>
            <a:custGeom>
              <a:avLst/>
              <a:gdLst/>
              <a:ahLst/>
              <a:cxnLst>
                <a:cxn ang="0">
                  <a:pos x="0" y="363"/>
                </a:cxn>
                <a:cxn ang="0">
                  <a:pos x="60" y="60"/>
                </a:cxn>
                <a:cxn ang="0">
                  <a:pos x="309" y="0"/>
                </a:cxn>
                <a:cxn ang="0">
                  <a:pos x="310" y="3"/>
                </a:cxn>
                <a:cxn ang="0">
                  <a:pos x="261" y="363"/>
                </a:cxn>
                <a:cxn ang="0">
                  <a:pos x="0" y="363"/>
                </a:cxn>
              </a:cxnLst>
              <a:rect l="0" t="0" r="r" b="b"/>
              <a:pathLst>
                <a:path w="356" h="363">
                  <a:moveTo>
                    <a:pt x="0" y="363"/>
                  </a:moveTo>
                  <a:cubicBezTo>
                    <a:pt x="71" y="337"/>
                    <a:pt x="92" y="236"/>
                    <a:pt x="60" y="6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0" y="1"/>
                    <a:pt x="310" y="2"/>
                    <a:pt x="310" y="3"/>
                  </a:cubicBezTo>
                  <a:cubicBezTo>
                    <a:pt x="356" y="210"/>
                    <a:pt x="339" y="330"/>
                    <a:pt x="261" y="363"/>
                  </a:cubicBezTo>
                  <a:lnTo>
                    <a:pt x="0" y="36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1905000" y="1881188"/>
              <a:ext cx="884238" cy="717550"/>
            </a:xfrm>
            <a:custGeom>
              <a:avLst/>
              <a:gdLst/>
              <a:ahLst/>
              <a:cxnLst>
                <a:cxn ang="0">
                  <a:pos x="378" y="244"/>
                </a:cxn>
                <a:cxn ang="0">
                  <a:pos x="116" y="307"/>
                </a:cxn>
                <a:cxn ang="0">
                  <a:pos x="0" y="107"/>
                </a:cxn>
                <a:cxn ang="0">
                  <a:pos x="235" y="0"/>
                </a:cxn>
                <a:cxn ang="0">
                  <a:pos x="378" y="244"/>
                </a:cxn>
              </a:cxnLst>
              <a:rect l="0" t="0" r="r" b="b"/>
              <a:pathLst>
                <a:path w="378" h="307">
                  <a:moveTo>
                    <a:pt x="378" y="244"/>
                  </a:moveTo>
                  <a:cubicBezTo>
                    <a:pt x="116" y="307"/>
                    <a:pt x="116" y="307"/>
                    <a:pt x="116" y="307"/>
                  </a:cubicBezTo>
                  <a:cubicBezTo>
                    <a:pt x="85" y="185"/>
                    <a:pt x="46" y="118"/>
                    <a:pt x="0" y="107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298" y="5"/>
                    <a:pt x="346" y="87"/>
                    <a:pt x="378" y="24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1366838" y="2132013"/>
              <a:ext cx="809625" cy="614363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346" y="200"/>
                </a:cxn>
                <a:cxn ang="0">
                  <a:pos x="85" y="263"/>
                </a:cxn>
                <a:cxn ang="0">
                  <a:pos x="0" y="105"/>
                </a:cxn>
                <a:cxn ang="0">
                  <a:pos x="230" y="0"/>
                </a:cxn>
              </a:cxnLst>
              <a:rect l="0" t="0" r="r" b="b"/>
              <a:pathLst>
                <a:path w="346" h="263">
                  <a:moveTo>
                    <a:pt x="230" y="0"/>
                  </a:moveTo>
                  <a:cubicBezTo>
                    <a:pt x="276" y="11"/>
                    <a:pt x="315" y="78"/>
                    <a:pt x="346" y="200"/>
                  </a:cubicBezTo>
                  <a:cubicBezTo>
                    <a:pt x="85" y="263"/>
                    <a:pt x="85" y="263"/>
                    <a:pt x="85" y="263"/>
                  </a:cubicBezTo>
                  <a:cubicBezTo>
                    <a:pt x="72" y="178"/>
                    <a:pt x="43" y="126"/>
                    <a:pt x="0" y="105"/>
                  </a:cubicBezTo>
                  <a:lnTo>
                    <a:pt x="23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801688" y="2376488"/>
              <a:ext cx="765175" cy="515938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327" y="158"/>
                </a:cxn>
                <a:cxn ang="0">
                  <a:pos x="61" y="221"/>
                </a:cxn>
                <a:cxn ang="0">
                  <a:pos x="0" y="110"/>
                </a:cxn>
                <a:cxn ang="0">
                  <a:pos x="242" y="0"/>
                </a:cxn>
              </a:cxnLst>
              <a:rect l="0" t="0" r="r" b="b"/>
              <a:pathLst>
                <a:path w="327" h="221">
                  <a:moveTo>
                    <a:pt x="242" y="0"/>
                  </a:moveTo>
                  <a:cubicBezTo>
                    <a:pt x="285" y="21"/>
                    <a:pt x="314" y="73"/>
                    <a:pt x="327" y="158"/>
                  </a:cubicBezTo>
                  <a:cubicBezTo>
                    <a:pt x="61" y="221"/>
                    <a:pt x="61" y="221"/>
                    <a:pt x="61" y="221"/>
                  </a:cubicBezTo>
                  <a:cubicBezTo>
                    <a:pt x="49" y="156"/>
                    <a:pt x="29" y="118"/>
                    <a:pt x="0" y="110"/>
                  </a:cubicBezTo>
                  <a:lnTo>
                    <a:pt x="242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547688" y="2892426"/>
              <a:ext cx="415925" cy="301625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70" y="0"/>
                </a:cxn>
                <a:cxn ang="0">
                  <a:pos x="160" y="114"/>
                </a:cxn>
                <a:cxn ang="0">
                  <a:pos x="28" y="115"/>
                </a:cxn>
                <a:cxn ang="0">
                  <a:pos x="25" y="127"/>
                </a:cxn>
                <a:cxn ang="0">
                  <a:pos x="1" y="126"/>
                </a:cxn>
                <a:cxn ang="0">
                  <a:pos x="2" y="115"/>
                </a:cxn>
                <a:cxn ang="0">
                  <a:pos x="0" y="41"/>
                </a:cxn>
              </a:cxnLst>
              <a:rect l="0" t="0" r="r" b="b"/>
              <a:pathLst>
                <a:path w="178" h="129">
                  <a:moveTo>
                    <a:pt x="0" y="41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8" y="51"/>
                    <a:pt x="175" y="89"/>
                    <a:pt x="160" y="114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7" y="119"/>
                    <a:pt x="26" y="123"/>
                    <a:pt x="25" y="127"/>
                  </a:cubicBezTo>
                  <a:cubicBezTo>
                    <a:pt x="16" y="129"/>
                    <a:pt x="8" y="128"/>
                    <a:pt x="1" y="126"/>
                  </a:cubicBezTo>
                  <a:cubicBezTo>
                    <a:pt x="2" y="122"/>
                    <a:pt x="2" y="118"/>
                    <a:pt x="2" y="115"/>
                  </a:cubicBezTo>
                  <a:cubicBezTo>
                    <a:pt x="5" y="90"/>
                    <a:pt x="4" y="65"/>
                    <a:pt x="0" y="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55613" y="2633663"/>
              <a:ext cx="488950" cy="355600"/>
            </a:xfrm>
            <a:custGeom>
              <a:avLst/>
              <a:gdLst/>
              <a:ahLst/>
              <a:cxnLst>
                <a:cxn ang="0">
                  <a:pos x="209" y="111"/>
                </a:cxn>
                <a:cxn ang="0">
                  <a:pos x="39" y="152"/>
                </a:cxn>
                <a:cxn ang="0">
                  <a:pos x="27" y="106"/>
                </a:cxn>
                <a:cxn ang="0">
                  <a:pos x="10" y="69"/>
                </a:cxn>
                <a:cxn ang="0">
                  <a:pos x="0" y="53"/>
                </a:cxn>
                <a:cxn ang="0">
                  <a:pos x="23" y="40"/>
                </a:cxn>
                <a:cxn ang="0">
                  <a:pos x="31" y="53"/>
                </a:cxn>
                <a:cxn ang="0">
                  <a:pos x="148" y="0"/>
                </a:cxn>
                <a:cxn ang="0">
                  <a:pos x="209" y="111"/>
                </a:cxn>
              </a:cxnLst>
              <a:rect l="0" t="0" r="r" b="b"/>
              <a:pathLst>
                <a:path w="209" h="152">
                  <a:moveTo>
                    <a:pt x="209" y="111"/>
                  </a:moveTo>
                  <a:cubicBezTo>
                    <a:pt x="39" y="152"/>
                    <a:pt x="39" y="152"/>
                    <a:pt x="39" y="152"/>
                  </a:cubicBezTo>
                  <a:cubicBezTo>
                    <a:pt x="37" y="136"/>
                    <a:pt x="33" y="121"/>
                    <a:pt x="27" y="106"/>
                  </a:cubicBezTo>
                  <a:cubicBezTo>
                    <a:pt x="23" y="93"/>
                    <a:pt x="17" y="81"/>
                    <a:pt x="10" y="69"/>
                  </a:cubicBezTo>
                  <a:cubicBezTo>
                    <a:pt x="7" y="63"/>
                    <a:pt x="4" y="58"/>
                    <a:pt x="0" y="53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8" y="43"/>
                    <a:pt x="31" y="48"/>
                    <a:pt x="31" y="5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77" y="8"/>
                    <a:pt x="197" y="46"/>
                    <a:pt x="209" y="1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2454275" y="1644651"/>
              <a:ext cx="915988" cy="806450"/>
            </a:xfrm>
            <a:custGeom>
              <a:avLst/>
              <a:gdLst/>
              <a:ahLst/>
              <a:cxnLst>
                <a:cxn ang="0">
                  <a:pos x="143" y="345"/>
                </a:cxn>
                <a:cxn ang="0">
                  <a:pos x="0" y="101"/>
                </a:cxn>
                <a:cxn ang="0">
                  <a:pos x="220" y="0"/>
                </a:cxn>
                <a:cxn ang="0">
                  <a:pos x="392" y="285"/>
                </a:cxn>
                <a:cxn ang="0">
                  <a:pos x="143" y="345"/>
                </a:cxn>
              </a:cxnLst>
              <a:rect l="0" t="0" r="r" b="b"/>
              <a:pathLst>
                <a:path w="392" h="345">
                  <a:moveTo>
                    <a:pt x="143" y="345"/>
                  </a:moveTo>
                  <a:cubicBezTo>
                    <a:pt x="111" y="188"/>
                    <a:pt x="63" y="106"/>
                    <a:pt x="0" y="101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91" y="1"/>
                    <a:pt x="349" y="96"/>
                    <a:pt x="392" y="285"/>
                  </a:cubicBezTo>
                  <a:lnTo>
                    <a:pt x="143" y="345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9179400" y="712824"/>
            <a:ext cx="3480158" cy="2253103"/>
            <a:chOff x="3215664" y="686168"/>
            <a:chExt cx="4071288" cy="2495182"/>
          </a:xfrm>
        </p:grpSpPr>
        <p:grpSp>
          <p:nvGrpSpPr>
            <p:cNvPr id="160" name="Group 159"/>
            <p:cNvGrpSpPr/>
            <p:nvPr/>
          </p:nvGrpSpPr>
          <p:grpSpPr>
            <a:xfrm rot="1059006">
              <a:off x="5811146" y="1881188"/>
              <a:ext cx="378793" cy="444432"/>
              <a:chOff x="5357106" y="1433050"/>
              <a:chExt cx="378793" cy="444432"/>
            </a:xfrm>
          </p:grpSpPr>
          <p:grpSp>
            <p:nvGrpSpPr>
              <p:cNvPr id="142" name="Group 149"/>
              <p:cNvGrpSpPr/>
              <p:nvPr/>
            </p:nvGrpSpPr>
            <p:grpSpPr>
              <a:xfrm rot="2608998">
                <a:off x="5357106" y="1433050"/>
                <a:ext cx="378793" cy="444432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153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4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3" name="Group 148"/>
              <p:cNvGrpSpPr/>
              <p:nvPr/>
            </p:nvGrpSpPr>
            <p:grpSpPr>
              <a:xfrm>
                <a:off x="5509997" y="1505893"/>
                <a:ext cx="136748" cy="263924"/>
                <a:chOff x="5094288" y="1274763"/>
                <a:chExt cx="158750" cy="306387"/>
              </a:xfrm>
            </p:grpSpPr>
            <p:sp>
              <p:nvSpPr>
                <p:cNvPr id="144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5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6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7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8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9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0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1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3553278" y="2499662"/>
              <a:ext cx="752115" cy="641350"/>
              <a:chOff x="4708103" y="2905793"/>
              <a:chExt cx="752115" cy="641350"/>
            </a:xfrm>
          </p:grpSpPr>
          <p:grpSp>
            <p:nvGrpSpPr>
              <p:cNvPr id="132" name="Group 151"/>
              <p:cNvGrpSpPr/>
              <p:nvPr/>
            </p:nvGrpSpPr>
            <p:grpSpPr>
              <a:xfrm rot="3113967">
                <a:off x="4763486" y="2850410"/>
                <a:ext cx="641350" cy="752115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140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1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3" name="Group 152"/>
              <p:cNvGrpSpPr/>
              <p:nvPr/>
            </p:nvGrpSpPr>
            <p:grpSpPr>
              <a:xfrm>
                <a:off x="4905802" y="3014240"/>
                <a:ext cx="463578" cy="352811"/>
                <a:chOff x="4476750" y="3311525"/>
                <a:chExt cx="538163" cy="409576"/>
              </a:xfrm>
            </p:grpSpPr>
            <p:sp>
              <p:nvSpPr>
                <p:cNvPr id="134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5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7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9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1" name="Group 180"/>
            <p:cNvGrpSpPr/>
            <p:nvPr/>
          </p:nvGrpSpPr>
          <p:grpSpPr>
            <a:xfrm rot="20311865">
              <a:off x="5870045" y="1464355"/>
              <a:ext cx="490926" cy="419817"/>
              <a:chOff x="5530644" y="2880459"/>
              <a:chExt cx="490926" cy="419817"/>
            </a:xfrm>
          </p:grpSpPr>
          <p:grpSp>
            <p:nvGrpSpPr>
              <p:cNvPr id="128" name="Group 150"/>
              <p:cNvGrpSpPr/>
              <p:nvPr/>
            </p:nvGrpSpPr>
            <p:grpSpPr>
              <a:xfrm rot="2737667">
                <a:off x="5566198" y="2844905"/>
                <a:ext cx="419817" cy="490926"/>
                <a:chOff x="5289550" y="3008313"/>
                <a:chExt cx="487363" cy="569913"/>
              </a:xfrm>
              <a:solidFill>
                <a:schemeClr val="accent3"/>
              </a:solidFill>
            </p:grpSpPr>
            <p:sp>
              <p:nvSpPr>
                <p:cNvPr id="130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1" name="Freeform 27"/>
                <p:cNvSpPr>
                  <a:spLocks/>
                </p:cNvSpPr>
                <p:nvPr/>
              </p:nvSpPr>
              <p:spPr bwMode="auto">
                <a:xfrm>
                  <a:off x="5413375" y="3462338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9" name="Freeform 56"/>
              <p:cNvSpPr>
                <a:spLocks noEditPoints="1"/>
              </p:cNvSpPr>
              <p:nvPr/>
            </p:nvSpPr>
            <p:spPr bwMode="auto">
              <a:xfrm>
                <a:off x="5677697" y="2931790"/>
                <a:ext cx="248882" cy="252984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4645688" y="1819110"/>
              <a:ext cx="507337" cy="593487"/>
              <a:chOff x="5225477" y="2162568"/>
              <a:chExt cx="507337" cy="593487"/>
            </a:xfrm>
          </p:grpSpPr>
          <p:grpSp>
            <p:nvGrpSpPr>
              <p:cNvPr id="122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26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3" name="Group 143"/>
              <p:cNvGrpSpPr/>
              <p:nvPr/>
            </p:nvGrpSpPr>
            <p:grpSpPr>
              <a:xfrm>
                <a:off x="5346916" y="2270966"/>
                <a:ext cx="351444" cy="313153"/>
                <a:chOff x="5126038" y="2471738"/>
                <a:chExt cx="407988" cy="363537"/>
              </a:xfrm>
            </p:grpSpPr>
            <p:sp>
              <p:nvSpPr>
                <p:cNvPr id="124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1" name="Group 160"/>
            <p:cNvGrpSpPr/>
            <p:nvPr/>
          </p:nvGrpSpPr>
          <p:grpSpPr>
            <a:xfrm>
              <a:off x="4064716" y="1867447"/>
              <a:ext cx="481354" cy="563403"/>
              <a:chOff x="5615428" y="1751587"/>
              <a:chExt cx="481354" cy="563403"/>
            </a:xfrm>
          </p:grpSpPr>
          <p:grpSp>
            <p:nvGrpSpPr>
              <p:cNvPr id="109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116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0" name="Group 147"/>
              <p:cNvGrpSpPr/>
              <p:nvPr/>
            </p:nvGrpSpPr>
            <p:grpSpPr>
              <a:xfrm>
                <a:off x="5770690" y="1837097"/>
                <a:ext cx="225635" cy="332297"/>
                <a:chOff x="5495925" y="1727200"/>
                <a:chExt cx="261938" cy="385763"/>
              </a:xfrm>
            </p:grpSpPr>
            <p:sp>
              <p:nvSpPr>
                <p:cNvPr id="111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4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9" name="Group 158"/>
            <p:cNvGrpSpPr/>
            <p:nvPr/>
          </p:nvGrpSpPr>
          <p:grpSpPr>
            <a:xfrm>
              <a:off x="3472860" y="1899799"/>
              <a:ext cx="507337" cy="593487"/>
              <a:chOff x="4859210" y="1630618"/>
              <a:chExt cx="507337" cy="593487"/>
            </a:xfrm>
          </p:grpSpPr>
          <p:grpSp>
            <p:nvGrpSpPr>
              <p:cNvPr id="100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107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01" name="Group 139"/>
              <p:cNvGrpSpPr/>
              <p:nvPr/>
            </p:nvGrpSpPr>
            <p:grpSpPr>
              <a:xfrm>
                <a:off x="4952297" y="1709298"/>
                <a:ext cx="377426" cy="376058"/>
                <a:chOff x="4530725" y="1808163"/>
                <a:chExt cx="438150" cy="436563"/>
              </a:xfrm>
            </p:grpSpPr>
            <p:sp>
              <p:nvSpPr>
                <p:cNvPr id="102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6" name="Group 155"/>
            <p:cNvGrpSpPr/>
            <p:nvPr/>
          </p:nvGrpSpPr>
          <p:grpSpPr>
            <a:xfrm rot="19909362">
              <a:off x="4386964" y="1433040"/>
              <a:ext cx="470413" cy="402040"/>
              <a:chOff x="4424663" y="1441256"/>
              <a:chExt cx="470413" cy="402040"/>
            </a:xfrm>
          </p:grpSpPr>
          <p:grpSp>
            <p:nvGrpSpPr>
              <p:cNvPr id="93" name="Group 153"/>
              <p:cNvGrpSpPr/>
              <p:nvPr/>
            </p:nvGrpSpPr>
            <p:grpSpPr>
              <a:xfrm rot="4911537">
                <a:off x="4458850" y="1407069"/>
                <a:ext cx="402040" cy="470413"/>
                <a:chOff x="3973513" y="1209674"/>
                <a:chExt cx="466725" cy="546101"/>
              </a:xfrm>
              <a:solidFill>
                <a:schemeClr val="accent6"/>
              </a:solidFill>
            </p:grpSpPr>
            <p:sp>
              <p:nvSpPr>
                <p:cNvPr id="98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4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4" name="Group 154"/>
              <p:cNvGrpSpPr/>
              <p:nvPr/>
            </p:nvGrpSpPr>
            <p:grpSpPr>
              <a:xfrm>
                <a:off x="4632620" y="1523671"/>
                <a:ext cx="136748" cy="244780"/>
                <a:chOff x="4129088" y="1333500"/>
                <a:chExt cx="158750" cy="284163"/>
              </a:xfrm>
            </p:grpSpPr>
            <p:sp>
              <p:nvSpPr>
                <p:cNvPr id="95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7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8" name="Group 157"/>
            <p:cNvGrpSpPr/>
            <p:nvPr/>
          </p:nvGrpSpPr>
          <p:grpSpPr>
            <a:xfrm>
              <a:off x="3800720" y="1437894"/>
              <a:ext cx="544259" cy="463577"/>
              <a:chOff x="4214441" y="1844910"/>
              <a:chExt cx="544259" cy="463577"/>
            </a:xfrm>
          </p:grpSpPr>
          <p:grpSp>
            <p:nvGrpSpPr>
              <p:cNvPr id="87" name="Group 138"/>
              <p:cNvGrpSpPr/>
              <p:nvPr/>
            </p:nvGrpSpPr>
            <p:grpSpPr>
              <a:xfrm rot="4962133">
                <a:off x="4254782" y="1804569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1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8" name="Group 137"/>
              <p:cNvGrpSpPr/>
              <p:nvPr/>
            </p:nvGrpSpPr>
            <p:grpSpPr>
              <a:xfrm>
                <a:off x="4463456" y="1922906"/>
                <a:ext cx="209224" cy="263924"/>
                <a:chOff x="3940175" y="2076450"/>
                <a:chExt cx="242888" cy="306388"/>
              </a:xfrm>
            </p:grpSpPr>
            <p:sp>
              <p:nvSpPr>
                <p:cNvPr id="89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5" name="Group 154"/>
            <p:cNvGrpSpPr/>
            <p:nvPr/>
          </p:nvGrpSpPr>
          <p:grpSpPr>
            <a:xfrm>
              <a:off x="4919124" y="1396921"/>
              <a:ext cx="470413" cy="402040"/>
              <a:chOff x="3895582" y="1483551"/>
              <a:chExt cx="470413" cy="402040"/>
            </a:xfrm>
          </p:grpSpPr>
          <p:grpSp>
            <p:nvGrpSpPr>
              <p:cNvPr id="8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8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 rot="1860349">
              <a:off x="4374504" y="2341555"/>
              <a:ext cx="470413" cy="402039"/>
              <a:chOff x="3692842" y="2183081"/>
              <a:chExt cx="470413" cy="402039"/>
            </a:xfrm>
          </p:grpSpPr>
          <p:grpSp>
            <p:nvGrpSpPr>
              <p:cNvPr id="79" name="Group 133"/>
              <p:cNvGrpSpPr/>
              <p:nvPr/>
            </p:nvGrpSpPr>
            <p:grpSpPr>
              <a:xfrm rot="4811506">
                <a:off x="3727029" y="2148894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1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0" name="Freeform 76"/>
              <p:cNvSpPr>
                <a:spLocks noEditPoints="1"/>
              </p:cNvSpPr>
              <p:nvPr/>
            </p:nvSpPr>
            <p:spPr bwMode="auto">
              <a:xfrm>
                <a:off x="3733965" y="2271700"/>
                <a:ext cx="381528" cy="250249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 algn="r" rtl="1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4237019" y="2779310"/>
              <a:ext cx="470413" cy="402040"/>
              <a:chOff x="4265593" y="3118357"/>
              <a:chExt cx="470413" cy="402040"/>
            </a:xfrm>
          </p:grpSpPr>
          <p:grpSp>
            <p:nvGrpSpPr>
              <p:cNvPr id="75" name="Group 134"/>
              <p:cNvGrpSpPr/>
              <p:nvPr/>
            </p:nvGrpSpPr>
            <p:grpSpPr>
              <a:xfrm rot="5400000">
                <a:off x="4299780" y="3084170"/>
                <a:ext cx="402040" cy="470413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77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76" name="Freeform 77"/>
              <p:cNvSpPr>
                <a:spLocks/>
              </p:cNvSpPr>
              <p:nvPr/>
            </p:nvSpPr>
            <p:spPr bwMode="auto">
              <a:xfrm>
                <a:off x="4440730" y="3219650"/>
                <a:ext cx="213328" cy="196917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78"/>
            <p:cNvGrpSpPr/>
            <p:nvPr/>
          </p:nvGrpSpPr>
          <p:grpSpPr>
            <a:xfrm rot="19773652">
              <a:off x="6853641" y="1132006"/>
              <a:ext cx="433311" cy="370120"/>
              <a:chOff x="4083852" y="2435631"/>
              <a:chExt cx="656392" cy="560668"/>
            </a:xfrm>
          </p:grpSpPr>
          <p:grpSp>
            <p:nvGrpSpPr>
              <p:cNvPr id="67" name="Group 136"/>
              <p:cNvGrpSpPr/>
              <p:nvPr/>
            </p:nvGrpSpPr>
            <p:grpSpPr>
              <a:xfrm rot="5554138">
                <a:off x="4131714" y="2387769"/>
                <a:ext cx="560668" cy="656392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73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68" name="Group 135"/>
              <p:cNvGrpSpPr/>
              <p:nvPr/>
            </p:nvGrpSpPr>
            <p:grpSpPr>
              <a:xfrm>
                <a:off x="4318524" y="2563559"/>
                <a:ext cx="306316" cy="329557"/>
                <a:chOff x="3729038" y="2790825"/>
                <a:chExt cx="355600" cy="382588"/>
              </a:xfrm>
            </p:grpSpPr>
            <p:sp>
              <p:nvSpPr>
                <p:cNvPr id="69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83" name="Group 182"/>
            <p:cNvGrpSpPr/>
            <p:nvPr/>
          </p:nvGrpSpPr>
          <p:grpSpPr>
            <a:xfrm rot="20136824">
              <a:off x="3215664" y="1274271"/>
              <a:ext cx="609415" cy="519068"/>
              <a:chOff x="4754597" y="2354698"/>
              <a:chExt cx="470413" cy="400673"/>
            </a:xfrm>
          </p:grpSpPr>
          <p:grpSp>
            <p:nvGrpSpPr>
              <p:cNvPr id="55" name="Group 142"/>
              <p:cNvGrpSpPr/>
              <p:nvPr/>
            </p:nvGrpSpPr>
            <p:grpSpPr>
              <a:xfrm rot="4652138">
                <a:off x="4789467" y="2319828"/>
                <a:ext cx="400673" cy="470413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65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6" name="Group 141"/>
              <p:cNvGrpSpPr/>
              <p:nvPr/>
            </p:nvGrpSpPr>
            <p:grpSpPr>
              <a:xfrm>
                <a:off x="4917743" y="2407079"/>
                <a:ext cx="240677" cy="310419"/>
                <a:chOff x="4502150" y="2606675"/>
                <a:chExt cx="279401" cy="360363"/>
              </a:xfrm>
            </p:grpSpPr>
            <p:sp>
              <p:nvSpPr>
                <p:cNvPr id="57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62" name="Group 161"/>
            <p:cNvGrpSpPr/>
            <p:nvPr/>
          </p:nvGrpSpPr>
          <p:grpSpPr>
            <a:xfrm>
              <a:off x="6290093" y="1605941"/>
              <a:ext cx="470413" cy="402040"/>
              <a:chOff x="3895582" y="1483551"/>
              <a:chExt cx="470413" cy="402040"/>
            </a:xfrm>
          </p:grpSpPr>
          <p:grpSp>
            <p:nvGrpSpPr>
              <p:cNvPr id="163" name="Group 132"/>
              <p:cNvGrpSpPr/>
              <p:nvPr/>
            </p:nvGrpSpPr>
            <p:grpSpPr>
              <a:xfrm rot="4753204">
                <a:off x="3929769" y="1449364"/>
                <a:ext cx="402040" cy="470413"/>
                <a:chOff x="3308352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65" name="Oval 36"/>
                <p:cNvSpPr>
                  <a:spLocks noChangeArrowheads="1"/>
                </p:cNvSpPr>
                <p:nvPr/>
              </p:nvSpPr>
              <p:spPr bwMode="auto">
                <a:xfrm>
                  <a:off x="3308352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6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64" name="Freeform 75"/>
              <p:cNvSpPr>
                <a:spLocks noEditPoints="1"/>
              </p:cNvSpPr>
              <p:nvPr/>
            </p:nvSpPr>
            <p:spPr bwMode="auto">
              <a:xfrm>
                <a:off x="4051208" y="1548557"/>
                <a:ext cx="236575" cy="239310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6417037" y="1162090"/>
              <a:ext cx="376918" cy="440922"/>
              <a:chOff x="5225477" y="2162568"/>
              <a:chExt cx="507337" cy="593487"/>
            </a:xfrm>
          </p:grpSpPr>
          <p:grpSp>
            <p:nvGrpSpPr>
              <p:cNvPr id="186" name="Group 144"/>
              <p:cNvGrpSpPr/>
              <p:nvPr/>
            </p:nvGrpSpPr>
            <p:grpSpPr>
              <a:xfrm rot="2364507">
                <a:off x="5225477" y="2162568"/>
                <a:ext cx="507337" cy="593487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190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87" name="Group 143"/>
              <p:cNvGrpSpPr/>
              <p:nvPr/>
            </p:nvGrpSpPr>
            <p:grpSpPr>
              <a:xfrm>
                <a:off x="5346929" y="2270966"/>
                <a:ext cx="351445" cy="313153"/>
                <a:chOff x="5126038" y="2471738"/>
                <a:chExt cx="407988" cy="363537"/>
              </a:xfrm>
            </p:grpSpPr>
            <p:sp>
              <p:nvSpPr>
                <p:cNvPr id="188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92" name="Group 191"/>
            <p:cNvGrpSpPr/>
            <p:nvPr/>
          </p:nvGrpSpPr>
          <p:grpSpPr>
            <a:xfrm rot="2599983">
              <a:off x="4920582" y="2435710"/>
              <a:ext cx="447261" cy="523210"/>
              <a:chOff x="4859210" y="1630618"/>
              <a:chExt cx="507337" cy="593487"/>
            </a:xfrm>
          </p:grpSpPr>
          <p:grpSp>
            <p:nvGrpSpPr>
              <p:cNvPr id="193" name="Group 140"/>
              <p:cNvGrpSpPr/>
              <p:nvPr/>
            </p:nvGrpSpPr>
            <p:grpSpPr>
              <a:xfrm rot="2327168">
                <a:off x="4859210" y="1630618"/>
                <a:ext cx="507337" cy="593487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200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4" name="Group 139"/>
              <p:cNvGrpSpPr/>
              <p:nvPr/>
            </p:nvGrpSpPr>
            <p:grpSpPr>
              <a:xfrm>
                <a:off x="4952287" y="1709298"/>
                <a:ext cx="377425" cy="376058"/>
                <a:chOff x="4530725" y="1808163"/>
                <a:chExt cx="438150" cy="436563"/>
              </a:xfrm>
            </p:grpSpPr>
            <p:sp>
              <p:nvSpPr>
                <p:cNvPr id="195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6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7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3" name="Group 202"/>
            <p:cNvGrpSpPr/>
            <p:nvPr/>
          </p:nvGrpSpPr>
          <p:grpSpPr>
            <a:xfrm>
              <a:off x="5217171" y="2036373"/>
              <a:ext cx="470413" cy="402039"/>
              <a:chOff x="5217171" y="2036373"/>
              <a:chExt cx="470413" cy="402039"/>
            </a:xfrm>
          </p:grpSpPr>
          <p:grpSp>
            <p:nvGrpSpPr>
              <p:cNvPr id="175" name="Group 133"/>
              <p:cNvGrpSpPr/>
              <p:nvPr/>
            </p:nvGrpSpPr>
            <p:grpSpPr>
              <a:xfrm rot="4811506">
                <a:off x="5251358" y="2002186"/>
                <a:ext cx="402039" cy="470413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77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8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2" name="Freeform 122"/>
              <p:cNvSpPr>
                <a:spLocks noEditPoints="1"/>
              </p:cNvSpPr>
              <p:nvPr/>
            </p:nvSpPr>
            <p:spPr bwMode="auto">
              <a:xfrm>
                <a:off x="5410723" y="2121768"/>
                <a:ext cx="147308" cy="211857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5" name="Group 204"/>
            <p:cNvGrpSpPr/>
            <p:nvPr/>
          </p:nvGrpSpPr>
          <p:grpSpPr>
            <a:xfrm>
              <a:off x="5333287" y="1542252"/>
              <a:ext cx="544259" cy="463577"/>
              <a:chOff x="5333287" y="1542252"/>
              <a:chExt cx="544259" cy="463577"/>
            </a:xfrm>
          </p:grpSpPr>
          <p:grpSp>
            <p:nvGrpSpPr>
              <p:cNvPr id="168" name="Group 138"/>
              <p:cNvGrpSpPr/>
              <p:nvPr/>
            </p:nvGrpSpPr>
            <p:grpSpPr>
              <a:xfrm rot="4962133">
                <a:off x="5373628" y="1501911"/>
                <a:ext cx="463577" cy="5442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172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182"/>
              <p:cNvSpPr>
                <a:spLocks noEditPoints="1"/>
              </p:cNvSpPr>
              <p:nvPr/>
            </p:nvSpPr>
            <p:spPr bwMode="auto">
              <a:xfrm>
                <a:off x="5511852" y="1652040"/>
                <a:ext cx="258936" cy="241925"/>
              </a:xfrm>
              <a:custGeom>
                <a:avLst/>
                <a:gdLst/>
                <a:ahLst/>
                <a:cxnLst>
                  <a:cxn ang="0">
                    <a:pos x="70" y="24"/>
                  </a:cxn>
                  <a:cxn ang="0">
                    <a:pos x="29" y="50"/>
                  </a:cxn>
                  <a:cxn ang="0">
                    <a:pos x="0" y="26"/>
                  </a:cxn>
                  <a:cxn ang="0">
                    <a:pos x="42" y="0"/>
                  </a:cxn>
                  <a:cxn ang="0">
                    <a:pos x="70" y="24"/>
                  </a:cxn>
                  <a:cxn ang="0">
                    <a:pos x="70" y="74"/>
                  </a:cxn>
                  <a:cxn ang="0">
                    <a:pos x="42" y="98"/>
                  </a:cxn>
                  <a:cxn ang="0">
                    <a:pos x="0" y="72"/>
                  </a:cxn>
                  <a:cxn ang="0">
                    <a:pos x="29" y="50"/>
                  </a:cxn>
                  <a:cxn ang="0">
                    <a:pos x="70" y="74"/>
                  </a:cxn>
                  <a:cxn ang="0">
                    <a:pos x="109" y="104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70" y="128"/>
                  </a:cxn>
                  <a:cxn ang="0">
                    <a:pos x="29" y="104"/>
                  </a:cxn>
                  <a:cxn ang="0">
                    <a:pos x="29" y="95"/>
                  </a:cxn>
                  <a:cxn ang="0">
                    <a:pos x="42" y="102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70" y="78"/>
                  </a:cxn>
                  <a:cxn ang="0">
                    <a:pos x="98" y="102"/>
                  </a:cxn>
                  <a:cxn ang="0">
                    <a:pos x="109" y="95"/>
                  </a:cxn>
                  <a:cxn ang="0">
                    <a:pos x="109" y="104"/>
                  </a:cxn>
                  <a:cxn ang="0">
                    <a:pos x="137" y="26"/>
                  </a:cxn>
                  <a:cxn ang="0">
                    <a:pos x="111" y="50"/>
                  </a:cxn>
                  <a:cxn ang="0">
                    <a:pos x="70" y="24"/>
                  </a:cxn>
                  <a:cxn ang="0">
                    <a:pos x="98" y="0"/>
                  </a:cxn>
                  <a:cxn ang="0">
                    <a:pos x="137" y="26"/>
                  </a:cxn>
                  <a:cxn ang="0">
                    <a:pos x="137" y="72"/>
                  </a:cxn>
                  <a:cxn ang="0">
                    <a:pos x="98" y="98"/>
                  </a:cxn>
                  <a:cxn ang="0">
                    <a:pos x="70" y="74"/>
                  </a:cxn>
                  <a:cxn ang="0">
                    <a:pos x="111" y="50"/>
                  </a:cxn>
                  <a:cxn ang="0">
                    <a:pos x="137" y="72"/>
                  </a:cxn>
                </a:cxnLst>
                <a:rect l="0" t="0" r="r" b="b"/>
                <a:pathLst>
                  <a:path w="137" h="128">
                    <a:moveTo>
                      <a:pt x="70" y="24"/>
                    </a:moveTo>
                    <a:lnTo>
                      <a:pt x="29" y="50"/>
                    </a:lnTo>
                    <a:lnTo>
                      <a:pt x="0" y="26"/>
                    </a:lnTo>
                    <a:lnTo>
                      <a:pt x="42" y="0"/>
                    </a:lnTo>
                    <a:lnTo>
                      <a:pt x="70" y="24"/>
                    </a:lnTo>
                    <a:close/>
                    <a:moveTo>
                      <a:pt x="70" y="74"/>
                    </a:moveTo>
                    <a:lnTo>
                      <a:pt x="42" y="98"/>
                    </a:lnTo>
                    <a:lnTo>
                      <a:pt x="0" y="72"/>
                    </a:lnTo>
                    <a:lnTo>
                      <a:pt x="29" y="50"/>
                    </a:lnTo>
                    <a:lnTo>
                      <a:pt x="70" y="74"/>
                    </a:lnTo>
                    <a:close/>
                    <a:moveTo>
                      <a:pt x="109" y="104"/>
                    </a:move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70" y="128"/>
                    </a:lnTo>
                    <a:lnTo>
                      <a:pt x="29" y="104"/>
                    </a:lnTo>
                    <a:lnTo>
                      <a:pt x="29" y="95"/>
                    </a:lnTo>
                    <a:lnTo>
                      <a:pt x="42" y="102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70" y="78"/>
                    </a:lnTo>
                    <a:lnTo>
                      <a:pt x="98" y="102"/>
                    </a:lnTo>
                    <a:lnTo>
                      <a:pt x="109" y="95"/>
                    </a:lnTo>
                    <a:lnTo>
                      <a:pt x="109" y="104"/>
                    </a:lnTo>
                    <a:close/>
                    <a:moveTo>
                      <a:pt x="137" y="26"/>
                    </a:moveTo>
                    <a:lnTo>
                      <a:pt x="111" y="50"/>
                    </a:lnTo>
                    <a:lnTo>
                      <a:pt x="70" y="24"/>
                    </a:lnTo>
                    <a:lnTo>
                      <a:pt x="98" y="0"/>
                    </a:lnTo>
                    <a:lnTo>
                      <a:pt x="137" y="26"/>
                    </a:lnTo>
                    <a:close/>
                    <a:moveTo>
                      <a:pt x="137" y="72"/>
                    </a:moveTo>
                    <a:lnTo>
                      <a:pt x="98" y="98"/>
                    </a:lnTo>
                    <a:lnTo>
                      <a:pt x="70" y="74"/>
                    </a:lnTo>
                    <a:lnTo>
                      <a:pt x="111" y="50"/>
                    </a:lnTo>
                    <a:lnTo>
                      <a:pt x="137" y="7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 rot="19118639">
              <a:off x="6957556" y="686168"/>
              <a:ext cx="308771" cy="361403"/>
              <a:chOff x="5615428" y="1751587"/>
              <a:chExt cx="481354" cy="563403"/>
            </a:xfrm>
          </p:grpSpPr>
          <p:grpSp>
            <p:nvGrpSpPr>
              <p:cNvPr id="207" name="Group 146"/>
              <p:cNvGrpSpPr/>
              <p:nvPr/>
            </p:nvGrpSpPr>
            <p:grpSpPr>
              <a:xfrm rot="2284575">
                <a:off x="5615428" y="1751587"/>
                <a:ext cx="481354" cy="563403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214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5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08" name="Group 147"/>
              <p:cNvGrpSpPr/>
              <p:nvPr/>
            </p:nvGrpSpPr>
            <p:grpSpPr>
              <a:xfrm>
                <a:off x="5770691" y="1837106"/>
                <a:ext cx="225635" cy="332299"/>
                <a:chOff x="5495925" y="1727200"/>
                <a:chExt cx="261938" cy="385763"/>
              </a:xfrm>
            </p:grpSpPr>
            <p:sp>
              <p:nvSpPr>
                <p:cNvPr id="209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0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2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3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14605" tIns="57303" rIns="114605" bIns="57303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1605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17" name="Rectangle 216"/>
          <p:cNvSpPr/>
          <p:nvPr/>
        </p:nvSpPr>
        <p:spPr>
          <a:xfrm>
            <a:off x="411892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60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Rectangle 217"/>
          <p:cNvSpPr/>
          <p:nvPr/>
        </p:nvSpPr>
        <p:spPr>
          <a:xfrm>
            <a:off x="10359379" y="5553909"/>
            <a:ext cx="641201" cy="4185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96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160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9" name="Group 218"/>
          <p:cNvGrpSpPr/>
          <p:nvPr/>
        </p:nvGrpSpPr>
        <p:grpSpPr>
          <a:xfrm>
            <a:off x="4851231" y="5488449"/>
            <a:ext cx="2611708" cy="549438"/>
            <a:chOff x="609600" y="2841943"/>
            <a:chExt cx="2660838" cy="559774"/>
          </a:xfrm>
        </p:grpSpPr>
        <p:grpSp>
          <p:nvGrpSpPr>
            <p:cNvPr id="220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1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2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3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4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4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3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230" name="Oval 229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0" name="Group 154"/>
          <p:cNvGrpSpPr/>
          <p:nvPr/>
        </p:nvGrpSpPr>
        <p:grpSpPr>
          <a:xfrm>
            <a:off x="7660241" y="5472427"/>
            <a:ext cx="2525804" cy="581480"/>
            <a:chOff x="5932686" y="2855964"/>
            <a:chExt cx="2449314" cy="563870"/>
          </a:xfrm>
        </p:grpSpPr>
        <p:grpSp>
          <p:nvGrpSpPr>
            <p:cNvPr id="251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3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4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5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7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6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7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8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9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60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6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5" name="TextBox 284"/>
          <p:cNvSpPr txBox="1"/>
          <p:nvPr/>
        </p:nvSpPr>
        <p:spPr>
          <a:xfrm>
            <a:off x="3333405" y="243057"/>
            <a:ext cx="5592266" cy="930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5400" dirty="0">
                <a:solidFill>
                  <a:srgbClr val="002060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СУГГЕСТИКА</a:t>
            </a:r>
            <a:endParaRPr lang="en-US" sz="5400" dirty="0">
              <a:solidFill>
                <a:srgbClr val="002060"/>
              </a:solidFill>
              <a:latin typeface="Arial Black" panose="020B0A040201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TextBox 284"/>
          <p:cNvSpPr txBox="1"/>
          <p:nvPr/>
        </p:nvSpPr>
        <p:spPr>
          <a:xfrm>
            <a:off x="3539115" y="1662893"/>
            <a:ext cx="5681360" cy="1281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dirty="0" err="1">
                <a:solidFill>
                  <a:srgbClr val="0070C0"/>
                </a:solidFill>
              </a:rPr>
              <a:t>suggestio</a:t>
            </a:r>
            <a:r>
              <a:rPr lang="en-US" sz="3600" dirty="0"/>
              <a:t> – </a:t>
            </a:r>
            <a:r>
              <a:rPr lang="ru-RU" sz="3600" b="1" dirty="0"/>
              <a:t>внушение</a:t>
            </a:r>
            <a:r>
              <a:rPr lang="ru-RU" sz="3600" dirty="0"/>
              <a:t>, намек</a:t>
            </a:r>
          </a:p>
          <a:p>
            <a:pPr>
              <a:lnSpc>
                <a:spcPct val="120000"/>
              </a:lnSpc>
            </a:pP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</a:rPr>
              <a:t>pedia</a:t>
            </a:r>
            <a:r>
              <a:rPr lang="en-US" sz="3600" dirty="0"/>
              <a:t> - </a:t>
            </a:r>
            <a:r>
              <a:rPr lang="ru-RU" sz="3600" dirty="0"/>
              <a:t>воспитание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TextBox 284"/>
          <p:cNvSpPr txBox="1"/>
          <p:nvPr/>
        </p:nvSpPr>
        <p:spPr>
          <a:xfrm>
            <a:off x="3028138" y="3140472"/>
            <a:ext cx="9264206" cy="29116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3200" dirty="0"/>
              <a:t>Это способность к внушению, к эмоциональному воздействию на слушателя, умение обращаться не только к его разуму, но и чувству, умение пробудить ассоциации, активизировать работу воображения и фантазии школьника.</a:t>
            </a:r>
            <a:endParaRPr lang="en-US" altLang="zh-CN" sz="3200" dirty="0">
              <a:solidFill>
                <a:schemeClr val="bg1">
                  <a:lumMod val="65000"/>
                </a:schemeClr>
              </a:solidFill>
              <a:latin typeface="Berlin Sans FB" panose="020E0602020502020306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Прямоугольник 282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75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0"/>
      <p:bldP spid="218" grpId="0"/>
      <p:bldP spid="285" grpId="0"/>
      <p:bldP spid="281" grpId="0"/>
      <p:bldP spid="2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1724"/>
          <p:cNvSpPr/>
          <p:nvPr/>
        </p:nvSpPr>
        <p:spPr>
          <a:xfrm>
            <a:off x="8359163" y="1977446"/>
            <a:ext cx="3812051" cy="1918639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6"/>
          <p:cNvSpPr/>
          <p:nvPr/>
        </p:nvSpPr>
        <p:spPr>
          <a:xfrm>
            <a:off x="2187193" y="2316573"/>
            <a:ext cx="4041852" cy="2061129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33"/>
          <p:cNvSpPr/>
          <p:nvPr/>
        </p:nvSpPr>
        <p:spPr>
          <a:xfrm>
            <a:off x="6465741" y="4217925"/>
            <a:ext cx="3140298" cy="2061129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 algn="ctr">
              <a:lnSpc>
                <a:spcPct val="120000"/>
              </a:lnSpc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Принцип взаимосвязи «преподаватель – учащийся»</a:t>
            </a:r>
            <a:endParaRPr sz="2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730"/>
          <p:cNvSpPr/>
          <p:nvPr/>
        </p:nvSpPr>
        <p:spPr>
          <a:xfrm>
            <a:off x="6933431" y="2285431"/>
            <a:ext cx="1159676" cy="10125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hape 1748"/>
          <p:cNvSpPr/>
          <p:nvPr/>
        </p:nvSpPr>
        <p:spPr>
          <a:xfrm rot="19570486" flipV="1">
            <a:off x="9785689" y="4714660"/>
            <a:ext cx="1327435" cy="384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hape 1749"/>
          <p:cNvSpPr/>
          <p:nvPr/>
        </p:nvSpPr>
        <p:spPr>
          <a:xfrm rot="12794463">
            <a:off x="2804941" y="5045374"/>
            <a:ext cx="1463942" cy="3082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26570" y="2789145"/>
            <a:ext cx="1294568" cy="1106940"/>
            <a:chOff x="10058085" y="3811668"/>
            <a:chExt cx="1061660" cy="1061659"/>
          </a:xfrm>
        </p:grpSpPr>
        <p:sp>
          <p:nvSpPr>
            <p:cNvPr id="21" name="Shape 1737"/>
            <p:cNvSpPr/>
            <p:nvPr/>
          </p:nvSpPr>
          <p:spPr>
            <a:xfrm>
              <a:off x="10058085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753"/>
            <p:cNvSpPr/>
            <p:nvPr/>
          </p:nvSpPr>
          <p:spPr>
            <a:xfrm>
              <a:off x="10363316" y="4111638"/>
              <a:ext cx="451197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Shape 1738"/>
          <p:cNvSpPr/>
          <p:nvPr/>
        </p:nvSpPr>
        <p:spPr>
          <a:xfrm>
            <a:off x="4773191" y="4669353"/>
            <a:ext cx="1340823" cy="1283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453248" y="2848424"/>
            <a:ext cx="3509741" cy="84561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altLang="zh-CN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Принцип радости и </a:t>
            </a:r>
            <a:r>
              <a:rPr lang="ru-RU" altLang="zh-CN" sz="2400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ненапряжённости</a:t>
            </a:r>
            <a:endParaRPr lang="id-ID" sz="2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069247" y="53613"/>
            <a:ext cx="9079421" cy="16853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 fontAlgn="base">
              <a:lnSpc>
                <a:spcPct val="120000"/>
              </a:lnSpc>
              <a:spcAft>
                <a:spcPct val="0"/>
              </a:spcAft>
              <a:buNone/>
            </a:pPr>
            <a:endParaRPr lang="ru-R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  <a:p>
            <a:pPr marL="0" indent="0" algn="ctr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ru-RU" sz="4000" dirty="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Особенности технологии суггестопедии</a:t>
            </a:r>
            <a:endParaRPr lang="id-ID" sz="4000" dirty="0">
              <a:solidFill>
                <a:srgbClr val="7030A0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8463532" y="2285431"/>
            <a:ext cx="3505212" cy="128881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ru-RU" altLang="zh-CN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Принцип единства «</a:t>
            </a:r>
            <a:r>
              <a:rPr lang="ru-RU" altLang="zh-CN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осозноваемое</a:t>
            </a:r>
            <a:r>
              <a:rPr lang="ru-RU" altLang="zh-CN" sz="2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- </a:t>
            </a:r>
            <a:r>
              <a:rPr lang="ru-RU" altLang="zh-CN" sz="24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неосозноваемое</a:t>
            </a:r>
            <a:endParaRPr lang="id-ID" altLang="zh-CN" sz="2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Shape 1752"/>
          <p:cNvSpPr/>
          <p:nvPr/>
        </p:nvSpPr>
        <p:spPr>
          <a:xfrm>
            <a:off x="7316638" y="2538247"/>
            <a:ext cx="552898" cy="5035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Shape 1750">
            <a:extLst>
              <a:ext uri="{FF2B5EF4-FFF2-40B4-BE49-F238E27FC236}">
                <a16:creationId xmlns:a16="http://schemas.microsoft.com/office/drawing/2014/main" id="{C6B7B24E-BDFD-4CCA-9AB5-D17E3382DF68}"/>
              </a:ext>
            </a:extLst>
          </p:cNvPr>
          <p:cNvSpPr/>
          <p:nvPr/>
        </p:nvSpPr>
        <p:spPr>
          <a:xfrm>
            <a:off x="5052188" y="4851517"/>
            <a:ext cx="619375" cy="675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913" y="16137"/>
                </a:moveTo>
                <a:cubicBezTo>
                  <a:pt x="14080" y="15059"/>
                  <a:pt x="13176" y="14150"/>
                  <a:pt x="13176" y="12203"/>
                </a:cubicBezTo>
                <a:cubicBezTo>
                  <a:pt x="13176" y="11034"/>
                  <a:pt x="14040" y="11415"/>
                  <a:pt x="14419" y="9274"/>
                </a:cubicBezTo>
                <a:cubicBezTo>
                  <a:pt x="14577" y="8387"/>
                  <a:pt x="15341" y="9261"/>
                  <a:pt x="15487" y="7233"/>
                </a:cubicBezTo>
                <a:cubicBezTo>
                  <a:pt x="15487" y="6425"/>
                  <a:pt x="15071" y="6224"/>
                  <a:pt x="15071" y="6224"/>
                </a:cubicBezTo>
                <a:cubicBezTo>
                  <a:pt x="15071" y="6224"/>
                  <a:pt x="15283" y="5028"/>
                  <a:pt x="15366" y="4109"/>
                </a:cubicBezTo>
                <a:cubicBezTo>
                  <a:pt x="15468" y="2962"/>
                  <a:pt x="14731" y="0"/>
                  <a:pt x="10800" y="0"/>
                </a:cubicBezTo>
                <a:cubicBezTo>
                  <a:pt x="6869" y="0"/>
                  <a:pt x="6131" y="2962"/>
                  <a:pt x="6234" y="4109"/>
                </a:cubicBezTo>
                <a:cubicBezTo>
                  <a:pt x="6317" y="5028"/>
                  <a:pt x="6529" y="6224"/>
                  <a:pt x="6529" y="6224"/>
                </a:cubicBezTo>
                <a:cubicBezTo>
                  <a:pt x="6529" y="6224"/>
                  <a:pt x="6113" y="6425"/>
                  <a:pt x="6113" y="7233"/>
                </a:cubicBezTo>
                <a:cubicBezTo>
                  <a:pt x="6258" y="9261"/>
                  <a:pt x="7022" y="8387"/>
                  <a:pt x="7179" y="9274"/>
                </a:cubicBezTo>
                <a:cubicBezTo>
                  <a:pt x="7560" y="11415"/>
                  <a:pt x="8424" y="11034"/>
                  <a:pt x="8424" y="12203"/>
                </a:cubicBezTo>
                <a:cubicBezTo>
                  <a:pt x="8424" y="14150"/>
                  <a:pt x="7520" y="15059"/>
                  <a:pt x="4687" y="16137"/>
                </a:cubicBezTo>
                <a:cubicBezTo>
                  <a:pt x="1846" y="17219"/>
                  <a:pt x="0" y="18321"/>
                  <a:pt x="0" y="19073"/>
                </a:cubicBezTo>
                <a:cubicBezTo>
                  <a:pt x="0" y="19825"/>
                  <a:pt x="0" y="21600"/>
                  <a:pt x="0" y="21600"/>
                </a:cubicBezTo>
                <a:lnTo>
                  <a:pt x="10800" y="21600"/>
                </a:lnTo>
                <a:lnTo>
                  <a:pt x="21600" y="21600"/>
                </a:lnTo>
                <a:cubicBezTo>
                  <a:pt x="21600" y="21600"/>
                  <a:pt x="21600" y="19825"/>
                  <a:pt x="21600" y="19073"/>
                </a:cubicBezTo>
                <a:cubicBezTo>
                  <a:pt x="21600" y="18321"/>
                  <a:pt x="19754" y="17219"/>
                  <a:pt x="16913" y="1613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dirty="0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74E43B-5E53-435F-A76A-3D35D6CB2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642722">
            <a:off x="6353927" y="1744064"/>
            <a:ext cx="1185203" cy="88774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05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5" grpId="0" animBg="1"/>
      <p:bldP spid="14" grpId="0" animBg="1"/>
      <p:bldP spid="32" grpId="0" animBg="1"/>
      <p:bldP spid="33" grpId="0" animBg="1"/>
      <p:bldP spid="4" grpId="0" build="p"/>
      <p:bldP spid="5" grpId="0" build="p"/>
      <p:bldP spid="41" grpId="0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1869"/>
          <p:cNvSpPr/>
          <p:nvPr/>
        </p:nvSpPr>
        <p:spPr>
          <a:xfrm rot="10800000">
            <a:off x="4253401" y="149855"/>
            <a:ext cx="4604502" cy="1352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8036" y="0"/>
                  <a:pt x="5272" y="2114"/>
                  <a:pt x="3163" y="6342"/>
                </a:cubicBezTo>
                <a:cubicBezTo>
                  <a:pt x="1060" y="10557"/>
                  <a:pt x="7" y="16076"/>
                  <a:pt x="0" y="21600"/>
                </a:cubicBezTo>
                <a:lnTo>
                  <a:pt x="21600" y="21600"/>
                </a:lnTo>
                <a:cubicBezTo>
                  <a:pt x="21593" y="16076"/>
                  <a:pt x="20540" y="10557"/>
                  <a:pt x="18437" y="6342"/>
                </a:cubicBezTo>
                <a:cubicBezTo>
                  <a:pt x="16328" y="2114"/>
                  <a:pt x="13564" y="0"/>
                  <a:pt x="10800" y="0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20091" tIns="20091" rIns="20091" bIns="20091" anchor="ctr"/>
          <a:lstStyle/>
          <a:p>
            <a:pPr algn="ctr">
              <a:lnSpc>
                <a:spcPct val="120000"/>
              </a:lnSpc>
            </a:pPr>
            <a:r>
              <a:rPr lang="ru-RU" sz="6000" dirty="0" err="1">
                <a:solidFill>
                  <a:srgbClr val="53585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sym typeface="Arial" panose="020B0604020202020204" pitchFamily="34" charset="0"/>
              </a:rPr>
              <a:t>Суггестика</a:t>
            </a:r>
            <a:r>
              <a:rPr lang="ru-RU" sz="4400" dirty="0">
                <a:solidFill>
                  <a:srgbClr val="53585F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sym typeface="Arial" panose="020B0604020202020204" pitchFamily="34" charset="0"/>
              </a:rPr>
              <a:t>-</a:t>
            </a:r>
            <a:endParaRPr sz="4400" dirty="0">
              <a:solidFill>
                <a:srgbClr val="53585F"/>
              </a:solidFill>
              <a:latin typeface="Rockwell Extra Bold" panose="02060903040505020403" pitchFamily="18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862042" y="1502741"/>
            <a:ext cx="10967933" cy="113178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indent="0" algn="ctr">
              <a:lnSpc>
                <a:spcPct val="120000"/>
              </a:lnSpc>
              <a:spcBef>
                <a:spcPts val="633"/>
              </a:spcBef>
              <a:buNone/>
            </a:pPr>
            <a:r>
              <a:rPr lang="ru-RU" altLang="zh-CN" sz="32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интегрированная технология</a:t>
            </a:r>
            <a:r>
              <a:rPr lang="ru-RU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, в которой могут объединяться разные приемы, инструменты, методы</a:t>
            </a:r>
            <a:endParaRPr lang="id-ID" sz="3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Shape 1851"/>
          <p:cNvSpPr/>
          <p:nvPr/>
        </p:nvSpPr>
        <p:spPr>
          <a:xfrm>
            <a:off x="862042" y="4078479"/>
            <a:ext cx="3199758" cy="5408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ru-RU" altLang="zh-CN" sz="3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Мнемотехника</a:t>
            </a:r>
            <a:endParaRPr sz="32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Shape 1852"/>
          <p:cNvSpPr/>
          <p:nvPr/>
        </p:nvSpPr>
        <p:spPr>
          <a:xfrm>
            <a:off x="1978128" y="3123709"/>
            <a:ext cx="947691" cy="947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53"/>
          <p:cNvSpPr/>
          <p:nvPr/>
        </p:nvSpPr>
        <p:spPr>
          <a:xfrm>
            <a:off x="2265688" y="3483874"/>
            <a:ext cx="392466" cy="319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80" h="21024" extrusionOk="0">
                <a:moveTo>
                  <a:pt x="18800" y="1728"/>
                </a:moveTo>
                <a:cubicBezTo>
                  <a:pt x="16810" y="-576"/>
                  <a:pt x="13583" y="-576"/>
                  <a:pt x="11591" y="1728"/>
                </a:cubicBezTo>
                <a:lnTo>
                  <a:pt x="10239" y="3293"/>
                </a:lnTo>
                <a:lnTo>
                  <a:pt x="8887" y="1728"/>
                </a:lnTo>
                <a:cubicBezTo>
                  <a:pt x="6897" y="-576"/>
                  <a:pt x="3670" y="-576"/>
                  <a:pt x="1680" y="1728"/>
                </a:cubicBezTo>
                <a:cubicBezTo>
                  <a:pt x="-560" y="4320"/>
                  <a:pt x="-560" y="8522"/>
                  <a:pt x="1680" y="11115"/>
                </a:cubicBezTo>
                <a:lnTo>
                  <a:pt x="10239" y="21024"/>
                </a:lnTo>
                <a:lnTo>
                  <a:pt x="18800" y="11115"/>
                </a:lnTo>
                <a:cubicBezTo>
                  <a:pt x="21040" y="8522"/>
                  <a:pt x="21040" y="4320"/>
                  <a:pt x="18800" y="172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856"/>
          <p:cNvSpPr/>
          <p:nvPr/>
        </p:nvSpPr>
        <p:spPr>
          <a:xfrm>
            <a:off x="2963027" y="5323728"/>
            <a:ext cx="3592625" cy="4732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ru-RU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Игровые задания</a:t>
            </a:r>
            <a:endParaRPr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Shape 1860"/>
          <p:cNvSpPr/>
          <p:nvPr/>
        </p:nvSpPr>
        <p:spPr>
          <a:xfrm>
            <a:off x="7005439" y="5301831"/>
            <a:ext cx="5544615" cy="9903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ru-RU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Сплошные и </a:t>
            </a:r>
            <a:r>
              <a:rPr lang="ru-RU" altLang="zh-CN" sz="2800" dirty="0" err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несплошные</a:t>
            </a:r>
            <a:r>
              <a:rPr lang="ru-RU" altLang="zh-CN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 тексты</a:t>
            </a:r>
            <a:endParaRPr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Shape 1861"/>
          <p:cNvSpPr/>
          <p:nvPr/>
        </p:nvSpPr>
        <p:spPr>
          <a:xfrm>
            <a:off x="9302899" y="4554678"/>
            <a:ext cx="949693" cy="949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Shape 1862"/>
          <p:cNvSpPr/>
          <p:nvPr/>
        </p:nvSpPr>
        <p:spPr>
          <a:xfrm>
            <a:off x="9689557" y="4789919"/>
            <a:ext cx="363260" cy="3249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7" h="21458" extrusionOk="0">
                <a:moveTo>
                  <a:pt x="20906" y="11130"/>
                </a:moveTo>
                <a:lnTo>
                  <a:pt x="11466" y="425"/>
                </a:lnTo>
                <a:cubicBezTo>
                  <a:pt x="10983" y="-142"/>
                  <a:pt x="10193" y="-142"/>
                  <a:pt x="9710" y="425"/>
                </a:cubicBezTo>
                <a:lnTo>
                  <a:pt x="271" y="11130"/>
                </a:lnTo>
                <a:cubicBezTo>
                  <a:pt x="-212" y="11696"/>
                  <a:pt x="-32" y="12160"/>
                  <a:pt x="671" y="12160"/>
                </a:cubicBezTo>
                <a:lnTo>
                  <a:pt x="2638" y="12160"/>
                </a:lnTo>
                <a:lnTo>
                  <a:pt x="2638" y="20381"/>
                </a:lnTo>
                <a:cubicBezTo>
                  <a:pt x="2638" y="20976"/>
                  <a:pt x="2661" y="21458"/>
                  <a:pt x="3609" y="21458"/>
                </a:cubicBezTo>
                <a:lnTo>
                  <a:pt x="8190" y="21458"/>
                </a:lnTo>
                <a:lnTo>
                  <a:pt x="8190" y="13214"/>
                </a:lnTo>
                <a:lnTo>
                  <a:pt x="12986" y="13214"/>
                </a:lnTo>
                <a:lnTo>
                  <a:pt x="12986" y="21458"/>
                </a:lnTo>
                <a:lnTo>
                  <a:pt x="17795" y="21458"/>
                </a:lnTo>
                <a:cubicBezTo>
                  <a:pt x="18518" y="21458"/>
                  <a:pt x="18538" y="20976"/>
                  <a:pt x="18538" y="20381"/>
                </a:cubicBezTo>
                <a:lnTo>
                  <a:pt x="18538" y="12160"/>
                </a:lnTo>
                <a:lnTo>
                  <a:pt x="20505" y="12160"/>
                </a:lnTo>
                <a:cubicBezTo>
                  <a:pt x="21208" y="12160"/>
                  <a:pt x="21388" y="11696"/>
                  <a:pt x="20906" y="1113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Shape 1864"/>
          <p:cNvSpPr/>
          <p:nvPr/>
        </p:nvSpPr>
        <p:spPr>
          <a:xfrm>
            <a:off x="9199136" y="3379785"/>
            <a:ext cx="1773664" cy="135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>
              <a:defRPr sz="1800">
                <a:solidFill>
                  <a:srgbClr val="000000"/>
                </a:solidFill>
              </a:defRPr>
            </a:pPr>
            <a:r>
              <a:rPr lang="ru-RU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Shape 1865"/>
          <p:cNvSpPr/>
          <p:nvPr/>
        </p:nvSpPr>
        <p:spPr>
          <a:xfrm>
            <a:off x="6996698" y="3834980"/>
            <a:ext cx="2807311" cy="5327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spAutoFit/>
          </a:bodyPr>
          <a:lstStyle>
            <a:lvl1pPr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 algn="ctr">
              <a:defRPr sz="1800">
                <a:solidFill>
                  <a:srgbClr val="000000"/>
                </a:solidFill>
              </a:defRPr>
            </a:pPr>
            <a:r>
              <a:rPr lang="ru-RU" altLang="zh-CN" sz="3200" dirty="0">
                <a:solidFill>
                  <a:schemeClr val="tx2">
                    <a:lumMod val="50000"/>
                  </a:schemeClr>
                </a:solidFill>
                <a:latin typeface="Malgun Gothic Semilight" panose="020B0502040204020203" pitchFamily="34" charset="-128"/>
                <a:ea typeface="Malgun Gothic Semilight" panose="020B0502040204020203" pitchFamily="34" charset="-128"/>
                <a:cs typeface="Malgun Gothic Semilight" panose="020B0502040204020203" pitchFamily="34" charset="-128"/>
                <a:sym typeface="Arial" panose="020B0604020202020204" pitchFamily="34" charset="0"/>
              </a:rPr>
              <a:t>Театрализация</a:t>
            </a:r>
            <a:endParaRPr sz="3200" dirty="0">
              <a:solidFill>
                <a:schemeClr val="tx2">
                  <a:lumMod val="50000"/>
                </a:schemeClr>
              </a:solidFill>
              <a:latin typeface="Berlin Sans FB" panose="020E0602020502020306" pitchFamily="34" charset="0"/>
              <a:ea typeface="Malgun Gothic Semilight" panose="020B0502040204020203" pitchFamily="34" charset="-128"/>
              <a:cs typeface="Malgun Gothic Semilight" panose="020B0502040204020203" pitchFamily="34" charset="-128"/>
              <a:sym typeface="Arial" panose="020B0604020202020204" pitchFamily="34" charset="0"/>
            </a:endParaRPr>
          </a:p>
        </p:txBody>
      </p:sp>
      <p:sp>
        <p:nvSpPr>
          <p:cNvPr id="25" name="Shape 1866"/>
          <p:cNvSpPr/>
          <p:nvPr/>
        </p:nvSpPr>
        <p:spPr>
          <a:xfrm>
            <a:off x="7981778" y="2972553"/>
            <a:ext cx="949693" cy="9496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hape 1857"/>
          <p:cNvSpPr/>
          <p:nvPr/>
        </p:nvSpPr>
        <p:spPr>
          <a:xfrm>
            <a:off x="4214084" y="4388809"/>
            <a:ext cx="954074" cy="95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6788" tIns="26788" rIns="26788" bIns="26788" anchor="ctr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Shape 1858"/>
          <p:cNvSpPr/>
          <p:nvPr/>
        </p:nvSpPr>
        <p:spPr>
          <a:xfrm>
            <a:off x="4575206" y="4654752"/>
            <a:ext cx="231830" cy="422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867"/>
          <p:cNvSpPr/>
          <p:nvPr/>
        </p:nvSpPr>
        <p:spPr>
          <a:xfrm>
            <a:off x="8288902" y="3261686"/>
            <a:ext cx="335443" cy="3510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30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0" build="p"/>
      <p:bldP spid="10" grpId="0"/>
      <p:bldP spid="11" grpId="0" animBg="1"/>
      <p:bldP spid="12" grpId="0" animBg="1"/>
      <p:bldP spid="14" grpId="0" animBg="1"/>
      <p:bldP spid="19" grpId="0"/>
      <p:bldP spid="20" grpId="0" animBg="1"/>
      <p:bldP spid="21" grpId="0" animBg="1"/>
      <p:bldP spid="23" grpId="0"/>
      <p:bldP spid="24" grpId="0"/>
      <p:bldP spid="25" grpId="0" animBg="1"/>
      <p:bldP spid="28" grpId="0" animBg="1"/>
      <p:bldP spid="28" grpId="1" animBg="1"/>
      <p:bldP spid="16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 flipV="1">
            <a:off x="5905275" y="1168053"/>
            <a:ext cx="797103" cy="2102414"/>
          </a:xfrm>
          <a:custGeom>
            <a:avLst/>
            <a:gdLst>
              <a:gd name="connsiteX0" fmla="*/ 0 w 870318"/>
              <a:gd name="connsiteY0" fmla="*/ 2295525 h 2295525"/>
              <a:gd name="connsiteX1" fmla="*/ 752475 w 870318"/>
              <a:gd name="connsiteY1" fmla="*/ 1295400 h 2295525"/>
              <a:gd name="connsiteX2" fmla="*/ 857250 w 870318"/>
              <a:gd name="connsiteY2" fmla="*/ 0 h 229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0318" h="2295525">
                <a:moveTo>
                  <a:pt x="0" y="2295525"/>
                </a:moveTo>
                <a:cubicBezTo>
                  <a:pt x="304800" y="1986756"/>
                  <a:pt x="609600" y="1677987"/>
                  <a:pt x="752475" y="1295400"/>
                </a:cubicBezTo>
                <a:cubicBezTo>
                  <a:pt x="895350" y="912813"/>
                  <a:pt x="876300" y="456406"/>
                  <a:pt x="857250" y="0"/>
                </a:cubicBezTo>
              </a:path>
            </a:pathLst>
          </a:custGeom>
          <a:noFill/>
          <a:ln w="28575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5722789" y="4613048"/>
            <a:ext cx="2157665" cy="2394011"/>
            <a:chOff x="1538" y="671"/>
            <a:chExt cx="2684" cy="2978"/>
          </a:xfrm>
          <a:solidFill>
            <a:schemeClr val="accent3"/>
          </a:solidFill>
          <a:effectLst/>
        </p:grpSpPr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2191" y="1042"/>
              <a:ext cx="1416" cy="1838"/>
            </a:xfrm>
            <a:custGeom>
              <a:avLst/>
              <a:gdLst>
                <a:gd name="T0" fmla="*/ 1860 w 3667"/>
                <a:gd name="T1" fmla="*/ 0 h 4758"/>
                <a:gd name="T2" fmla="*/ 2373 w 3667"/>
                <a:gd name="T3" fmla="*/ 56 h 4758"/>
                <a:gd name="T4" fmla="*/ 2532 w 3667"/>
                <a:gd name="T5" fmla="*/ 231 h 4758"/>
                <a:gd name="T6" fmla="*/ 2580 w 3667"/>
                <a:gd name="T7" fmla="*/ 802 h 4758"/>
                <a:gd name="T8" fmla="*/ 3099 w 3667"/>
                <a:gd name="T9" fmla="*/ 1905 h 4758"/>
                <a:gd name="T10" fmla="*/ 3529 w 3667"/>
                <a:gd name="T11" fmla="*/ 2674 h 4758"/>
                <a:gd name="T12" fmla="*/ 2104 w 3667"/>
                <a:gd name="T13" fmla="*/ 4696 h 4758"/>
                <a:gd name="T14" fmla="*/ 695 w 3667"/>
                <a:gd name="T15" fmla="*/ 4349 h 4758"/>
                <a:gd name="T16" fmla="*/ 169 w 3667"/>
                <a:gd name="T17" fmla="*/ 2730 h 4758"/>
                <a:gd name="T18" fmla="*/ 679 w 3667"/>
                <a:gd name="T19" fmla="*/ 1619 h 4758"/>
                <a:gd name="T20" fmla="*/ 1130 w 3667"/>
                <a:gd name="T21" fmla="*/ 247 h 4758"/>
                <a:gd name="T22" fmla="*/ 1306 w 3667"/>
                <a:gd name="T23" fmla="*/ 52 h 4758"/>
                <a:gd name="T24" fmla="*/ 1860 w 3667"/>
                <a:gd name="T25" fmla="*/ 0 h 4758"/>
                <a:gd name="T26" fmla="*/ 1864 w 3667"/>
                <a:gd name="T27" fmla="*/ 538 h 4758"/>
                <a:gd name="T28" fmla="*/ 1414 w 3667"/>
                <a:gd name="T29" fmla="*/ 575 h 4758"/>
                <a:gd name="T30" fmla="*/ 1262 w 3667"/>
                <a:gd name="T31" fmla="*/ 745 h 4758"/>
                <a:gd name="T32" fmla="*/ 930 w 3667"/>
                <a:gd name="T33" fmla="*/ 1797 h 4758"/>
                <a:gd name="T34" fmla="*/ 493 w 3667"/>
                <a:gd name="T35" fmla="*/ 2720 h 4758"/>
                <a:gd name="T36" fmla="*/ 1226 w 3667"/>
                <a:gd name="T37" fmla="*/ 4217 h 4758"/>
                <a:gd name="T38" fmla="*/ 2684 w 3667"/>
                <a:gd name="T39" fmla="*/ 4088 h 4758"/>
                <a:gd name="T40" fmla="*/ 2929 w 3667"/>
                <a:gd name="T41" fmla="*/ 2179 h 4758"/>
                <a:gd name="T42" fmla="*/ 2393 w 3667"/>
                <a:gd name="T43" fmla="*/ 728 h 4758"/>
                <a:gd name="T44" fmla="*/ 2270 w 3667"/>
                <a:gd name="T45" fmla="*/ 585 h 4758"/>
                <a:gd name="T46" fmla="*/ 1864 w 3667"/>
                <a:gd name="T47" fmla="*/ 538 h 4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67" h="4758">
                  <a:moveTo>
                    <a:pt x="1860" y="0"/>
                  </a:moveTo>
                  <a:cubicBezTo>
                    <a:pt x="2022" y="18"/>
                    <a:pt x="2197" y="39"/>
                    <a:pt x="2373" y="56"/>
                  </a:cubicBezTo>
                  <a:cubicBezTo>
                    <a:pt x="2483" y="66"/>
                    <a:pt x="2525" y="130"/>
                    <a:pt x="2532" y="231"/>
                  </a:cubicBezTo>
                  <a:cubicBezTo>
                    <a:pt x="2546" y="422"/>
                    <a:pt x="2549" y="614"/>
                    <a:pt x="2580" y="802"/>
                  </a:cubicBezTo>
                  <a:cubicBezTo>
                    <a:pt x="2650" y="1216"/>
                    <a:pt x="2871" y="1564"/>
                    <a:pt x="3099" y="1905"/>
                  </a:cubicBezTo>
                  <a:cubicBezTo>
                    <a:pt x="3263" y="2151"/>
                    <a:pt x="3476" y="2369"/>
                    <a:pt x="3529" y="2674"/>
                  </a:cubicBezTo>
                  <a:cubicBezTo>
                    <a:pt x="3667" y="3478"/>
                    <a:pt x="3304" y="4551"/>
                    <a:pt x="2104" y="4696"/>
                  </a:cubicBezTo>
                  <a:cubicBezTo>
                    <a:pt x="1592" y="4758"/>
                    <a:pt x="1118" y="4641"/>
                    <a:pt x="695" y="4349"/>
                  </a:cubicBezTo>
                  <a:cubicBezTo>
                    <a:pt x="203" y="4010"/>
                    <a:pt x="0" y="3366"/>
                    <a:pt x="169" y="2730"/>
                  </a:cubicBezTo>
                  <a:cubicBezTo>
                    <a:pt x="276" y="2330"/>
                    <a:pt x="431" y="1949"/>
                    <a:pt x="679" y="1619"/>
                  </a:cubicBezTo>
                  <a:cubicBezTo>
                    <a:pt x="988" y="1209"/>
                    <a:pt x="1136" y="757"/>
                    <a:pt x="1130" y="247"/>
                  </a:cubicBezTo>
                  <a:cubicBezTo>
                    <a:pt x="1129" y="93"/>
                    <a:pt x="1152" y="71"/>
                    <a:pt x="1306" y="52"/>
                  </a:cubicBezTo>
                  <a:cubicBezTo>
                    <a:pt x="1485" y="30"/>
                    <a:pt x="1665" y="18"/>
                    <a:pt x="1860" y="0"/>
                  </a:cubicBezTo>
                  <a:close/>
                  <a:moveTo>
                    <a:pt x="1864" y="538"/>
                  </a:moveTo>
                  <a:cubicBezTo>
                    <a:pt x="1696" y="552"/>
                    <a:pt x="1555" y="563"/>
                    <a:pt x="1414" y="575"/>
                  </a:cubicBezTo>
                  <a:cubicBezTo>
                    <a:pt x="1309" y="583"/>
                    <a:pt x="1261" y="631"/>
                    <a:pt x="1262" y="745"/>
                  </a:cubicBezTo>
                  <a:cubicBezTo>
                    <a:pt x="1263" y="1129"/>
                    <a:pt x="1167" y="1481"/>
                    <a:pt x="930" y="1797"/>
                  </a:cubicBezTo>
                  <a:cubicBezTo>
                    <a:pt x="724" y="2072"/>
                    <a:pt x="585" y="2385"/>
                    <a:pt x="493" y="2720"/>
                  </a:cubicBezTo>
                  <a:cubicBezTo>
                    <a:pt x="311" y="3380"/>
                    <a:pt x="593" y="3975"/>
                    <a:pt x="1226" y="4217"/>
                  </a:cubicBezTo>
                  <a:cubicBezTo>
                    <a:pt x="1729" y="4409"/>
                    <a:pt x="2228" y="4407"/>
                    <a:pt x="2684" y="4088"/>
                  </a:cubicBezTo>
                  <a:cubicBezTo>
                    <a:pt x="3280" y="3670"/>
                    <a:pt x="3388" y="2790"/>
                    <a:pt x="2929" y="2179"/>
                  </a:cubicBezTo>
                  <a:cubicBezTo>
                    <a:pt x="2605" y="1749"/>
                    <a:pt x="2370" y="1287"/>
                    <a:pt x="2393" y="728"/>
                  </a:cubicBezTo>
                  <a:cubicBezTo>
                    <a:pt x="2396" y="646"/>
                    <a:pt x="2356" y="595"/>
                    <a:pt x="2270" y="585"/>
                  </a:cubicBezTo>
                  <a:cubicBezTo>
                    <a:pt x="2126" y="569"/>
                    <a:pt x="1983" y="552"/>
                    <a:pt x="1864" y="5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673" y="671"/>
              <a:ext cx="459" cy="189"/>
            </a:xfrm>
            <a:custGeom>
              <a:avLst/>
              <a:gdLst>
                <a:gd name="T0" fmla="*/ 0 w 1188"/>
                <a:gd name="T1" fmla="*/ 489 h 489"/>
                <a:gd name="T2" fmla="*/ 596 w 1188"/>
                <a:gd name="T3" fmla="*/ 1 h 489"/>
                <a:gd name="T4" fmla="*/ 1188 w 1188"/>
                <a:gd name="T5" fmla="*/ 489 h 489"/>
                <a:gd name="T6" fmla="*/ 0 w 1188"/>
                <a:gd name="T7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8" h="489">
                  <a:moveTo>
                    <a:pt x="0" y="489"/>
                  </a:moveTo>
                  <a:cubicBezTo>
                    <a:pt x="44" y="214"/>
                    <a:pt x="306" y="0"/>
                    <a:pt x="596" y="1"/>
                  </a:cubicBezTo>
                  <a:cubicBezTo>
                    <a:pt x="883" y="2"/>
                    <a:pt x="1144" y="214"/>
                    <a:pt x="1188" y="489"/>
                  </a:cubicBezTo>
                  <a:cubicBezTo>
                    <a:pt x="792" y="489"/>
                    <a:pt x="396" y="489"/>
                    <a:pt x="0" y="4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655" y="891"/>
              <a:ext cx="496" cy="33"/>
            </a:xfrm>
            <a:custGeom>
              <a:avLst/>
              <a:gdLst>
                <a:gd name="T0" fmla="*/ 637 w 1284"/>
                <a:gd name="T1" fmla="*/ 1 h 85"/>
                <a:gd name="T2" fmla="*/ 1209 w 1284"/>
                <a:gd name="T3" fmla="*/ 3 h 85"/>
                <a:gd name="T4" fmla="*/ 1284 w 1284"/>
                <a:gd name="T5" fmla="*/ 38 h 85"/>
                <a:gd name="T6" fmla="*/ 1214 w 1284"/>
                <a:gd name="T7" fmla="*/ 82 h 85"/>
                <a:gd name="T8" fmla="*/ 69 w 1284"/>
                <a:gd name="T9" fmla="*/ 82 h 85"/>
                <a:gd name="T10" fmla="*/ 0 w 1284"/>
                <a:gd name="T11" fmla="*/ 37 h 85"/>
                <a:gd name="T12" fmla="*/ 75 w 1284"/>
                <a:gd name="T13" fmla="*/ 3 h 85"/>
                <a:gd name="T14" fmla="*/ 637 w 1284"/>
                <a:gd name="T15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4" h="85">
                  <a:moveTo>
                    <a:pt x="637" y="1"/>
                  </a:moveTo>
                  <a:cubicBezTo>
                    <a:pt x="828" y="1"/>
                    <a:pt x="1018" y="0"/>
                    <a:pt x="1209" y="3"/>
                  </a:cubicBezTo>
                  <a:cubicBezTo>
                    <a:pt x="1234" y="3"/>
                    <a:pt x="1259" y="26"/>
                    <a:pt x="1284" y="38"/>
                  </a:cubicBezTo>
                  <a:cubicBezTo>
                    <a:pt x="1261" y="54"/>
                    <a:pt x="1237" y="82"/>
                    <a:pt x="1214" y="82"/>
                  </a:cubicBezTo>
                  <a:cubicBezTo>
                    <a:pt x="832" y="85"/>
                    <a:pt x="451" y="85"/>
                    <a:pt x="69" y="82"/>
                  </a:cubicBezTo>
                  <a:cubicBezTo>
                    <a:pt x="46" y="82"/>
                    <a:pt x="23" y="53"/>
                    <a:pt x="0" y="37"/>
                  </a:cubicBezTo>
                  <a:cubicBezTo>
                    <a:pt x="25" y="25"/>
                    <a:pt x="50" y="3"/>
                    <a:pt x="75" y="3"/>
                  </a:cubicBezTo>
                  <a:cubicBezTo>
                    <a:pt x="263" y="0"/>
                    <a:pt x="450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656" y="943"/>
              <a:ext cx="495" cy="33"/>
            </a:xfrm>
            <a:custGeom>
              <a:avLst/>
              <a:gdLst>
                <a:gd name="T0" fmla="*/ 636 w 1283"/>
                <a:gd name="T1" fmla="*/ 2 h 85"/>
                <a:gd name="T2" fmla="*/ 1199 w 1283"/>
                <a:gd name="T3" fmla="*/ 4 h 85"/>
                <a:gd name="T4" fmla="*/ 1283 w 1283"/>
                <a:gd name="T5" fmla="*/ 47 h 85"/>
                <a:gd name="T6" fmla="*/ 1197 w 1283"/>
                <a:gd name="T7" fmla="*/ 83 h 85"/>
                <a:gd name="T8" fmla="*/ 82 w 1283"/>
                <a:gd name="T9" fmla="*/ 83 h 85"/>
                <a:gd name="T10" fmla="*/ 0 w 1283"/>
                <a:gd name="T11" fmla="*/ 44 h 85"/>
                <a:gd name="T12" fmla="*/ 84 w 1283"/>
                <a:gd name="T13" fmla="*/ 4 h 85"/>
                <a:gd name="T14" fmla="*/ 636 w 1283"/>
                <a:gd name="T15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3" h="85">
                  <a:moveTo>
                    <a:pt x="636" y="2"/>
                  </a:moveTo>
                  <a:cubicBezTo>
                    <a:pt x="824" y="2"/>
                    <a:pt x="1012" y="0"/>
                    <a:pt x="1199" y="4"/>
                  </a:cubicBezTo>
                  <a:cubicBezTo>
                    <a:pt x="1228" y="5"/>
                    <a:pt x="1255" y="32"/>
                    <a:pt x="1283" y="47"/>
                  </a:cubicBezTo>
                  <a:cubicBezTo>
                    <a:pt x="1255" y="59"/>
                    <a:pt x="1226" y="82"/>
                    <a:pt x="1197" y="83"/>
                  </a:cubicBezTo>
                  <a:cubicBezTo>
                    <a:pt x="826" y="85"/>
                    <a:pt x="454" y="85"/>
                    <a:pt x="82" y="83"/>
                  </a:cubicBezTo>
                  <a:cubicBezTo>
                    <a:pt x="55" y="82"/>
                    <a:pt x="27" y="58"/>
                    <a:pt x="0" y="44"/>
                  </a:cubicBezTo>
                  <a:cubicBezTo>
                    <a:pt x="28" y="30"/>
                    <a:pt x="56" y="5"/>
                    <a:pt x="84" y="4"/>
                  </a:cubicBezTo>
                  <a:cubicBezTo>
                    <a:pt x="268" y="0"/>
                    <a:pt x="452" y="2"/>
                    <a:pt x="6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904" y="3253"/>
              <a:ext cx="45" cy="396"/>
            </a:xfrm>
            <a:custGeom>
              <a:avLst/>
              <a:gdLst>
                <a:gd name="T0" fmla="*/ 18 w 118"/>
                <a:gd name="T1" fmla="*/ 491 h 1025"/>
                <a:gd name="T2" fmla="*/ 0 w 118"/>
                <a:gd name="T3" fmla="*/ 88 h 1025"/>
                <a:gd name="T4" fmla="*/ 36 w 118"/>
                <a:gd name="T5" fmla="*/ 0 h 1025"/>
                <a:gd name="T6" fmla="*/ 82 w 118"/>
                <a:gd name="T7" fmla="*/ 78 h 1025"/>
                <a:gd name="T8" fmla="*/ 117 w 118"/>
                <a:gd name="T9" fmla="*/ 936 h 1025"/>
                <a:gd name="T10" fmla="*/ 81 w 118"/>
                <a:gd name="T11" fmla="*/ 1025 h 1025"/>
                <a:gd name="T12" fmla="*/ 35 w 118"/>
                <a:gd name="T13" fmla="*/ 936 h 1025"/>
                <a:gd name="T14" fmla="*/ 12 w 118"/>
                <a:gd name="T15" fmla="*/ 491 h 1025"/>
                <a:gd name="T16" fmla="*/ 18 w 118"/>
                <a:gd name="T17" fmla="*/ 491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025">
                  <a:moveTo>
                    <a:pt x="18" y="491"/>
                  </a:moveTo>
                  <a:cubicBezTo>
                    <a:pt x="11" y="357"/>
                    <a:pt x="2" y="223"/>
                    <a:pt x="0" y="88"/>
                  </a:cubicBezTo>
                  <a:cubicBezTo>
                    <a:pt x="0" y="59"/>
                    <a:pt x="23" y="29"/>
                    <a:pt x="36" y="0"/>
                  </a:cubicBezTo>
                  <a:cubicBezTo>
                    <a:pt x="52" y="26"/>
                    <a:pt x="80" y="51"/>
                    <a:pt x="82" y="78"/>
                  </a:cubicBezTo>
                  <a:cubicBezTo>
                    <a:pt x="97" y="364"/>
                    <a:pt x="108" y="650"/>
                    <a:pt x="117" y="936"/>
                  </a:cubicBezTo>
                  <a:cubicBezTo>
                    <a:pt x="118" y="965"/>
                    <a:pt x="94" y="995"/>
                    <a:pt x="81" y="1025"/>
                  </a:cubicBezTo>
                  <a:cubicBezTo>
                    <a:pt x="65" y="995"/>
                    <a:pt x="37" y="967"/>
                    <a:pt x="35" y="936"/>
                  </a:cubicBezTo>
                  <a:cubicBezTo>
                    <a:pt x="23" y="788"/>
                    <a:pt x="19" y="640"/>
                    <a:pt x="12" y="491"/>
                  </a:cubicBezTo>
                  <a:cubicBezTo>
                    <a:pt x="14" y="491"/>
                    <a:pt x="16" y="491"/>
                    <a:pt x="18" y="4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846" y="2352"/>
              <a:ext cx="376" cy="143"/>
            </a:xfrm>
            <a:custGeom>
              <a:avLst/>
              <a:gdLst>
                <a:gd name="T0" fmla="*/ 929 w 973"/>
                <a:gd name="T1" fmla="*/ 370 h 370"/>
                <a:gd name="T2" fmla="*/ 863 w 973"/>
                <a:gd name="T3" fmla="*/ 348 h 370"/>
                <a:gd name="T4" fmla="*/ 79 w 973"/>
                <a:gd name="T5" fmla="*/ 90 h 370"/>
                <a:gd name="T6" fmla="*/ 0 w 973"/>
                <a:gd name="T7" fmla="*/ 25 h 370"/>
                <a:gd name="T8" fmla="*/ 97 w 973"/>
                <a:gd name="T9" fmla="*/ 9 h 370"/>
                <a:gd name="T10" fmla="*/ 911 w 973"/>
                <a:gd name="T11" fmla="*/ 277 h 370"/>
                <a:gd name="T12" fmla="*/ 973 w 973"/>
                <a:gd name="T13" fmla="*/ 335 h 370"/>
                <a:gd name="T14" fmla="*/ 929 w 973"/>
                <a:gd name="T15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3" h="370">
                  <a:moveTo>
                    <a:pt x="929" y="370"/>
                  </a:moveTo>
                  <a:cubicBezTo>
                    <a:pt x="903" y="361"/>
                    <a:pt x="883" y="355"/>
                    <a:pt x="863" y="348"/>
                  </a:cubicBezTo>
                  <a:cubicBezTo>
                    <a:pt x="601" y="263"/>
                    <a:pt x="340" y="179"/>
                    <a:pt x="79" y="90"/>
                  </a:cubicBezTo>
                  <a:cubicBezTo>
                    <a:pt x="49" y="80"/>
                    <a:pt x="26" y="47"/>
                    <a:pt x="0" y="25"/>
                  </a:cubicBezTo>
                  <a:cubicBezTo>
                    <a:pt x="33" y="19"/>
                    <a:pt x="69" y="0"/>
                    <a:pt x="97" y="9"/>
                  </a:cubicBezTo>
                  <a:cubicBezTo>
                    <a:pt x="370" y="95"/>
                    <a:pt x="641" y="185"/>
                    <a:pt x="911" y="277"/>
                  </a:cubicBezTo>
                  <a:cubicBezTo>
                    <a:pt x="935" y="285"/>
                    <a:pt x="953" y="315"/>
                    <a:pt x="973" y="335"/>
                  </a:cubicBezTo>
                  <a:cubicBezTo>
                    <a:pt x="958" y="347"/>
                    <a:pt x="943" y="359"/>
                    <a:pt x="929" y="3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737" y="1439"/>
              <a:ext cx="338" cy="216"/>
            </a:xfrm>
            <a:custGeom>
              <a:avLst/>
              <a:gdLst>
                <a:gd name="T0" fmla="*/ 833 w 875"/>
                <a:gd name="T1" fmla="*/ 0 h 559"/>
                <a:gd name="T2" fmla="*/ 868 w 875"/>
                <a:gd name="T3" fmla="*/ 19 h 559"/>
                <a:gd name="T4" fmla="*/ 866 w 875"/>
                <a:gd name="T5" fmla="*/ 67 h 559"/>
                <a:gd name="T6" fmla="*/ 807 w 875"/>
                <a:gd name="T7" fmla="*/ 110 h 559"/>
                <a:gd name="T8" fmla="*/ 101 w 875"/>
                <a:gd name="T9" fmla="*/ 541 h 559"/>
                <a:gd name="T10" fmla="*/ 0 w 875"/>
                <a:gd name="T11" fmla="*/ 559 h 559"/>
                <a:gd name="T12" fmla="*/ 52 w 875"/>
                <a:gd name="T13" fmla="*/ 475 h 559"/>
                <a:gd name="T14" fmla="*/ 774 w 875"/>
                <a:gd name="T15" fmla="*/ 30 h 559"/>
                <a:gd name="T16" fmla="*/ 833 w 875"/>
                <a:gd name="T1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5" h="559">
                  <a:moveTo>
                    <a:pt x="833" y="0"/>
                  </a:moveTo>
                  <a:cubicBezTo>
                    <a:pt x="846" y="6"/>
                    <a:pt x="864" y="10"/>
                    <a:pt x="868" y="19"/>
                  </a:cubicBezTo>
                  <a:cubicBezTo>
                    <a:pt x="874" y="33"/>
                    <a:pt x="875" y="57"/>
                    <a:pt x="866" y="67"/>
                  </a:cubicBezTo>
                  <a:cubicBezTo>
                    <a:pt x="851" y="85"/>
                    <a:pt x="828" y="97"/>
                    <a:pt x="807" y="110"/>
                  </a:cubicBezTo>
                  <a:cubicBezTo>
                    <a:pt x="572" y="255"/>
                    <a:pt x="338" y="400"/>
                    <a:pt x="101" y="541"/>
                  </a:cubicBezTo>
                  <a:cubicBezTo>
                    <a:pt x="74" y="558"/>
                    <a:pt x="34" y="553"/>
                    <a:pt x="0" y="559"/>
                  </a:cubicBezTo>
                  <a:cubicBezTo>
                    <a:pt x="17" y="530"/>
                    <a:pt x="27" y="491"/>
                    <a:pt x="52" y="475"/>
                  </a:cubicBezTo>
                  <a:cubicBezTo>
                    <a:pt x="291" y="324"/>
                    <a:pt x="533" y="178"/>
                    <a:pt x="774" y="30"/>
                  </a:cubicBezTo>
                  <a:cubicBezTo>
                    <a:pt x="792" y="19"/>
                    <a:pt x="811" y="11"/>
                    <a:pt x="8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009" y="2999"/>
              <a:ext cx="190" cy="356"/>
            </a:xfrm>
            <a:custGeom>
              <a:avLst/>
              <a:gdLst>
                <a:gd name="T0" fmla="*/ 484 w 494"/>
                <a:gd name="T1" fmla="*/ 4 h 920"/>
                <a:gd name="T2" fmla="*/ 483 w 494"/>
                <a:gd name="T3" fmla="*/ 86 h 920"/>
                <a:gd name="T4" fmla="*/ 296 w 494"/>
                <a:gd name="T5" fmla="*/ 454 h 920"/>
                <a:gd name="T6" fmla="*/ 82 w 494"/>
                <a:gd name="T7" fmla="*/ 868 h 920"/>
                <a:gd name="T8" fmla="*/ 15 w 494"/>
                <a:gd name="T9" fmla="*/ 920 h 920"/>
                <a:gd name="T10" fmla="*/ 11 w 494"/>
                <a:gd name="T11" fmla="*/ 829 h 920"/>
                <a:gd name="T12" fmla="*/ 405 w 494"/>
                <a:gd name="T13" fmla="*/ 55 h 920"/>
                <a:gd name="T14" fmla="*/ 448 w 494"/>
                <a:gd name="T15" fmla="*/ 0 h 920"/>
                <a:gd name="T16" fmla="*/ 484 w 494"/>
                <a:gd name="T17" fmla="*/ 4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4" h="920">
                  <a:moveTo>
                    <a:pt x="484" y="4"/>
                  </a:moveTo>
                  <a:cubicBezTo>
                    <a:pt x="484" y="31"/>
                    <a:pt x="494" y="63"/>
                    <a:pt x="483" y="86"/>
                  </a:cubicBezTo>
                  <a:cubicBezTo>
                    <a:pt x="423" y="210"/>
                    <a:pt x="359" y="332"/>
                    <a:pt x="296" y="454"/>
                  </a:cubicBezTo>
                  <a:cubicBezTo>
                    <a:pt x="225" y="592"/>
                    <a:pt x="156" y="731"/>
                    <a:pt x="82" y="868"/>
                  </a:cubicBezTo>
                  <a:cubicBezTo>
                    <a:pt x="70" y="890"/>
                    <a:pt x="38" y="902"/>
                    <a:pt x="15" y="920"/>
                  </a:cubicBezTo>
                  <a:cubicBezTo>
                    <a:pt x="13" y="889"/>
                    <a:pt x="0" y="853"/>
                    <a:pt x="11" y="829"/>
                  </a:cubicBezTo>
                  <a:cubicBezTo>
                    <a:pt x="140" y="570"/>
                    <a:pt x="272" y="313"/>
                    <a:pt x="405" y="55"/>
                  </a:cubicBezTo>
                  <a:cubicBezTo>
                    <a:pt x="415" y="35"/>
                    <a:pt x="433" y="18"/>
                    <a:pt x="448" y="0"/>
                  </a:cubicBezTo>
                  <a:cubicBezTo>
                    <a:pt x="460" y="1"/>
                    <a:pt x="472" y="2"/>
                    <a:pt x="48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597" y="2924"/>
              <a:ext cx="255" cy="314"/>
            </a:xfrm>
            <a:custGeom>
              <a:avLst/>
              <a:gdLst>
                <a:gd name="T0" fmla="*/ 0 w 660"/>
                <a:gd name="T1" fmla="*/ 38 h 814"/>
                <a:gd name="T2" fmla="*/ 33 w 660"/>
                <a:gd name="T3" fmla="*/ 2 h 814"/>
                <a:gd name="T4" fmla="*/ 93 w 660"/>
                <a:gd name="T5" fmla="*/ 33 h 814"/>
                <a:gd name="T6" fmla="*/ 338 w 660"/>
                <a:gd name="T7" fmla="*/ 340 h 814"/>
                <a:gd name="T8" fmla="*/ 646 w 660"/>
                <a:gd name="T9" fmla="*/ 731 h 814"/>
                <a:gd name="T10" fmla="*/ 652 w 660"/>
                <a:gd name="T11" fmla="*/ 814 h 814"/>
                <a:gd name="T12" fmla="*/ 582 w 660"/>
                <a:gd name="T13" fmla="*/ 784 h 814"/>
                <a:gd name="T14" fmla="*/ 28 w 660"/>
                <a:gd name="T15" fmla="*/ 88 h 814"/>
                <a:gd name="T16" fmla="*/ 0 w 660"/>
                <a:gd name="T17" fmla="*/ 38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0" h="814">
                  <a:moveTo>
                    <a:pt x="0" y="38"/>
                  </a:moveTo>
                  <a:cubicBezTo>
                    <a:pt x="12" y="25"/>
                    <a:pt x="25" y="0"/>
                    <a:pt x="33" y="2"/>
                  </a:cubicBezTo>
                  <a:cubicBezTo>
                    <a:pt x="55" y="6"/>
                    <a:pt x="80" y="17"/>
                    <a:pt x="93" y="33"/>
                  </a:cubicBezTo>
                  <a:cubicBezTo>
                    <a:pt x="176" y="134"/>
                    <a:pt x="257" y="237"/>
                    <a:pt x="338" y="340"/>
                  </a:cubicBezTo>
                  <a:cubicBezTo>
                    <a:pt x="441" y="470"/>
                    <a:pt x="546" y="599"/>
                    <a:pt x="646" y="731"/>
                  </a:cubicBezTo>
                  <a:cubicBezTo>
                    <a:pt x="660" y="750"/>
                    <a:pt x="650" y="786"/>
                    <a:pt x="652" y="814"/>
                  </a:cubicBezTo>
                  <a:cubicBezTo>
                    <a:pt x="628" y="805"/>
                    <a:pt x="596" y="802"/>
                    <a:pt x="582" y="784"/>
                  </a:cubicBezTo>
                  <a:cubicBezTo>
                    <a:pt x="395" y="554"/>
                    <a:pt x="212" y="321"/>
                    <a:pt x="28" y="88"/>
                  </a:cubicBezTo>
                  <a:cubicBezTo>
                    <a:pt x="17" y="75"/>
                    <a:pt x="11" y="58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765" y="1406"/>
              <a:ext cx="309" cy="263"/>
            </a:xfrm>
            <a:custGeom>
              <a:avLst/>
              <a:gdLst>
                <a:gd name="T0" fmla="*/ 780 w 800"/>
                <a:gd name="T1" fmla="*/ 680 h 680"/>
                <a:gd name="T2" fmla="*/ 698 w 800"/>
                <a:gd name="T3" fmla="*/ 623 h 680"/>
                <a:gd name="T4" fmla="*/ 46 w 800"/>
                <a:gd name="T5" fmla="*/ 83 h 680"/>
                <a:gd name="T6" fmla="*/ 0 w 800"/>
                <a:gd name="T7" fmla="*/ 0 h 680"/>
                <a:gd name="T8" fmla="*/ 98 w 800"/>
                <a:gd name="T9" fmla="*/ 19 h 680"/>
                <a:gd name="T10" fmla="*/ 760 w 800"/>
                <a:gd name="T11" fmla="*/ 563 h 680"/>
                <a:gd name="T12" fmla="*/ 797 w 800"/>
                <a:gd name="T13" fmla="*/ 632 h 680"/>
                <a:gd name="T14" fmla="*/ 780 w 800"/>
                <a:gd name="T15" fmla="*/ 68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0" h="680">
                  <a:moveTo>
                    <a:pt x="780" y="680"/>
                  </a:moveTo>
                  <a:cubicBezTo>
                    <a:pt x="738" y="651"/>
                    <a:pt x="717" y="638"/>
                    <a:pt x="698" y="623"/>
                  </a:cubicBezTo>
                  <a:cubicBezTo>
                    <a:pt x="480" y="443"/>
                    <a:pt x="262" y="264"/>
                    <a:pt x="46" y="83"/>
                  </a:cubicBezTo>
                  <a:cubicBezTo>
                    <a:pt x="24" y="64"/>
                    <a:pt x="15" y="28"/>
                    <a:pt x="0" y="0"/>
                  </a:cubicBezTo>
                  <a:cubicBezTo>
                    <a:pt x="33" y="6"/>
                    <a:pt x="75" y="1"/>
                    <a:pt x="98" y="19"/>
                  </a:cubicBezTo>
                  <a:cubicBezTo>
                    <a:pt x="321" y="198"/>
                    <a:pt x="541" y="380"/>
                    <a:pt x="760" y="563"/>
                  </a:cubicBezTo>
                  <a:cubicBezTo>
                    <a:pt x="779" y="579"/>
                    <a:pt x="791" y="607"/>
                    <a:pt x="797" y="632"/>
                  </a:cubicBezTo>
                  <a:cubicBezTo>
                    <a:pt x="800" y="646"/>
                    <a:pt x="786" y="664"/>
                    <a:pt x="780" y="6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1538" y="2321"/>
              <a:ext cx="395" cy="59"/>
            </a:xfrm>
            <a:custGeom>
              <a:avLst/>
              <a:gdLst>
                <a:gd name="T0" fmla="*/ 0 w 1023"/>
                <a:gd name="T1" fmla="*/ 104 h 153"/>
                <a:gd name="T2" fmla="*/ 85 w 1023"/>
                <a:gd name="T3" fmla="*/ 68 h 153"/>
                <a:gd name="T4" fmla="*/ 930 w 1023"/>
                <a:gd name="T5" fmla="*/ 2 h 153"/>
                <a:gd name="T6" fmla="*/ 1023 w 1023"/>
                <a:gd name="T7" fmla="*/ 36 h 153"/>
                <a:gd name="T8" fmla="*/ 932 w 1023"/>
                <a:gd name="T9" fmla="*/ 83 h 153"/>
                <a:gd name="T10" fmla="*/ 119 w 1023"/>
                <a:gd name="T11" fmla="*/ 150 h 153"/>
                <a:gd name="T12" fmla="*/ 10 w 1023"/>
                <a:gd name="T13" fmla="*/ 144 h 153"/>
                <a:gd name="T14" fmla="*/ 0 w 1023"/>
                <a:gd name="T15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3" h="153">
                  <a:moveTo>
                    <a:pt x="0" y="104"/>
                  </a:moveTo>
                  <a:cubicBezTo>
                    <a:pt x="28" y="91"/>
                    <a:pt x="56" y="70"/>
                    <a:pt x="85" y="68"/>
                  </a:cubicBezTo>
                  <a:cubicBezTo>
                    <a:pt x="367" y="43"/>
                    <a:pt x="648" y="21"/>
                    <a:pt x="930" y="2"/>
                  </a:cubicBezTo>
                  <a:cubicBezTo>
                    <a:pt x="960" y="0"/>
                    <a:pt x="992" y="24"/>
                    <a:pt x="1023" y="36"/>
                  </a:cubicBezTo>
                  <a:cubicBezTo>
                    <a:pt x="993" y="52"/>
                    <a:pt x="964" y="80"/>
                    <a:pt x="932" y="83"/>
                  </a:cubicBezTo>
                  <a:cubicBezTo>
                    <a:pt x="661" y="108"/>
                    <a:pt x="390" y="129"/>
                    <a:pt x="119" y="150"/>
                  </a:cubicBezTo>
                  <a:cubicBezTo>
                    <a:pt x="83" y="153"/>
                    <a:pt x="46" y="146"/>
                    <a:pt x="10" y="144"/>
                  </a:cubicBezTo>
                  <a:cubicBezTo>
                    <a:pt x="7" y="131"/>
                    <a:pt x="3" y="117"/>
                    <a:pt x="0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6386939" y="3300125"/>
            <a:ext cx="636298" cy="992642"/>
            <a:chOff x="2191" y="671"/>
            <a:chExt cx="1416" cy="2209"/>
          </a:xfrm>
          <a:solidFill>
            <a:schemeClr val="accent1"/>
          </a:solidFill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2191" y="1042"/>
              <a:ext cx="1416" cy="1838"/>
            </a:xfrm>
            <a:custGeom>
              <a:avLst/>
              <a:gdLst>
                <a:gd name="T0" fmla="*/ 1860 w 3667"/>
                <a:gd name="T1" fmla="*/ 0 h 4758"/>
                <a:gd name="T2" fmla="*/ 2373 w 3667"/>
                <a:gd name="T3" fmla="*/ 56 h 4758"/>
                <a:gd name="T4" fmla="*/ 2532 w 3667"/>
                <a:gd name="T5" fmla="*/ 231 h 4758"/>
                <a:gd name="T6" fmla="*/ 2580 w 3667"/>
                <a:gd name="T7" fmla="*/ 802 h 4758"/>
                <a:gd name="T8" fmla="*/ 3099 w 3667"/>
                <a:gd name="T9" fmla="*/ 1905 h 4758"/>
                <a:gd name="T10" fmla="*/ 3529 w 3667"/>
                <a:gd name="T11" fmla="*/ 2674 h 4758"/>
                <a:gd name="T12" fmla="*/ 2104 w 3667"/>
                <a:gd name="T13" fmla="*/ 4696 h 4758"/>
                <a:gd name="T14" fmla="*/ 695 w 3667"/>
                <a:gd name="T15" fmla="*/ 4349 h 4758"/>
                <a:gd name="T16" fmla="*/ 169 w 3667"/>
                <a:gd name="T17" fmla="*/ 2730 h 4758"/>
                <a:gd name="T18" fmla="*/ 679 w 3667"/>
                <a:gd name="T19" fmla="*/ 1619 h 4758"/>
                <a:gd name="T20" fmla="*/ 1130 w 3667"/>
                <a:gd name="T21" fmla="*/ 247 h 4758"/>
                <a:gd name="T22" fmla="*/ 1306 w 3667"/>
                <a:gd name="T23" fmla="*/ 52 h 4758"/>
                <a:gd name="T24" fmla="*/ 1860 w 3667"/>
                <a:gd name="T25" fmla="*/ 0 h 4758"/>
                <a:gd name="T26" fmla="*/ 1864 w 3667"/>
                <a:gd name="T27" fmla="*/ 538 h 4758"/>
                <a:gd name="T28" fmla="*/ 1414 w 3667"/>
                <a:gd name="T29" fmla="*/ 575 h 4758"/>
                <a:gd name="T30" fmla="*/ 1262 w 3667"/>
                <a:gd name="T31" fmla="*/ 745 h 4758"/>
                <a:gd name="T32" fmla="*/ 930 w 3667"/>
                <a:gd name="T33" fmla="*/ 1797 h 4758"/>
                <a:gd name="T34" fmla="*/ 493 w 3667"/>
                <a:gd name="T35" fmla="*/ 2720 h 4758"/>
                <a:gd name="T36" fmla="*/ 1226 w 3667"/>
                <a:gd name="T37" fmla="*/ 4217 h 4758"/>
                <a:gd name="T38" fmla="*/ 2684 w 3667"/>
                <a:gd name="T39" fmla="*/ 4088 h 4758"/>
                <a:gd name="T40" fmla="*/ 2929 w 3667"/>
                <a:gd name="T41" fmla="*/ 2179 h 4758"/>
                <a:gd name="T42" fmla="*/ 2393 w 3667"/>
                <a:gd name="T43" fmla="*/ 728 h 4758"/>
                <a:gd name="T44" fmla="*/ 2270 w 3667"/>
                <a:gd name="T45" fmla="*/ 585 h 4758"/>
                <a:gd name="T46" fmla="*/ 1864 w 3667"/>
                <a:gd name="T47" fmla="*/ 538 h 4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67" h="4758">
                  <a:moveTo>
                    <a:pt x="1860" y="0"/>
                  </a:moveTo>
                  <a:cubicBezTo>
                    <a:pt x="2022" y="18"/>
                    <a:pt x="2197" y="39"/>
                    <a:pt x="2373" y="56"/>
                  </a:cubicBezTo>
                  <a:cubicBezTo>
                    <a:pt x="2483" y="66"/>
                    <a:pt x="2525" y="130"/>
                    <a:pt x="2532" y="231"/>
                  </a:cubicBezTo>
                  <a:cubicBezTo>
                    <a:pt x="2546" y="422"/>
                    <a:pt x="2549" y="614"/>
                    <a:pt x="2580" y="802"/>
                  </a:cubicBezTo>
                  <a:cubicBezTo>
                    <a:pt x="2650" y="1216"/>
                    <a:pt x="2871" y="1564"/>
                    <a:pt x="3099" y="1905"/>
                  </a:cubicBezTo>
                  <a:cubicBezTo>
                    <a:pt x="3263" y="2151"/>
                    <a:pt x="3476" y="2369"/>
                    <a:pt x="3529" y="2674"/>
                  </a:cubicBezTo>
                  <a:cubicBezTo>
                    <a:pt x="3667" y="3478"/>
                    <a:pt x="3304" y="4551"/>
                    <a:pt x="2104" y="4696"/>
                  </a:cubicBezTo>
                  <a:cubicBezTo>
                    <a:pt x="1592" y="4758"/>
                    <a:pt x="1118" y="4641"/>
                    <a:pt x="695" y="4349"/>
                  </a:cubicBezTo>
                  <a:cubicBezTo>
                    <a:pt x="203" y="4010"/>
                    <a:pt x="0" y="3366"/>
                    <a:pt x="169" y="2730"/>
                  </a:cubicBezTo>
                  <a:cubicBezTo>
                    <a:pt x="276" y="2330"/>
                    <a:pt x="431" y="1949"/>
                    <a:pt x="679" y="1619"/>
                  </a:cubicBezTo>
                  <a:cubicBezTo>
                    <a:pt x="988" y="1209"/>
                    <a:pt x="1136" y="757"/>
                    <a:pt x="1130" y="247"/>
                  </a:cubicBezTo>
                  <a:cubicBezTo>
                    <a:pt x="1129" y="93"/>
                    <a:pt x="1152" y="71"/>
                    <a:pt x="1306" y="52"/>
                  </a:cubicBezTo>
                  <a:cubicBezTo>
                    <a:pt x="1485" y="30"/>
                    <a:pt x="1665" y="18"/>
                    <a:pt x="1860" y="0"/>
                  </a:cubicBezTo>
                  <a:close/>
                  <a:moveTo>
                    <a:pt x="1864" y="538"/>
                  </a:moveTo>
                  <a:cubicBezTo>
                    <a:pt x="1696" y="552"/>
                    <a:pt x="1555" y="563"/>
                    <a:pt x="1414" y="575"/>
                  </a:cubicBezTo>
                  <a:cubicBezTo>
                    <a:pt x="1309" y="583"/>
                    <a:pt x="1261" y="631"/>
                    <a:pt x="1262" y="745"/>
                  </a:cubicBezTo>
                  <a:cubicBezTo>
                    <a:pt x="1263" y="1129"/>
                    <a:pt x="1167" y="1481"/>
                    <a:pt x="930" y="1797"/>
                  </a:cubicBezTo>
                  <a:cubicBezTo>
                    <a:pt x="724" y="2072"/>
                    <a:pt x="585" y="2385"/>
                    <a:pt x="493" y="2720"/>
                  </a:cubicBezTo>
                  <a:cubicBezTo>
                    <a:pt x="311" y="3380"/>
                    <a:pt x="593" y="3975"/>
                    <a:pt x="1226" y="4217"/>
                  </a:cubicBezTo>
                  <a:cubicBezTo>
                    <a:pt x="1729" y="4409"/>
                    <a:pt x="2228" y="4407"/>
                    <a:pt x="2684" y="4088"/>
                  </a:cubicBezTo>
                  <a:cubicBezTo>
                    <a:pt x="3280" y="3670"/>
                    <a:pt x="3388" y="2790"/>
                    <a:pt x="2929" y="2179"/>
                  </a:cubicBezTo>
                  <a:cubicBezTo>
                    <a:pt x="2605" y="1749"/>
                    <a:pt x="2370" y="1287"/>
                    <a:pt x="2393" y="728"/>
                  </a:cubicBezTo>
                  <a:cubicBezTo>
                    <a:pt x="2396" y="646"/>
                    <a:pt x="2356" y="595"/>
                    <a:pt x="2270" y="585"/>
                  </a:cubicBezTo>
                  <a:cubicBezTo>
                    <a:pt x="2126" y="569"/>
                    <a:pt x="1983" y="552"/>
                    <a:pt x="1864" y="5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673" y="671"/>
              <a:ext cx="459" cy="189"/>
            </a:xfrm>
            <a:custGeom>
              <a:avLst/>
              <a:gdLst>
                <a:gd name="T0" fmla="*/ 0 w 1188"/>
                <a:gd name="T1" fmla="*/ 489 h 489"/>
                <a:gd name="T2" fmla="*/ 596 w 1188"/>
                <a:gd name="T3" fmla="*/ 1 h 489"/>
                <a:gd name="T4" fmla="*/ 1188 w 1188"/>
                <a:gd name="T5" fmla="*/ 489 h 489"/>
                <a:gd name="T6" fmla="*/ 0 w 1188"/>
                <a:gd name="T7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8" h="489">
                  <a:moveTo>
                    <a:pt x="0" y="489"/>
                  </a:moveTo>
                  <a:cubicBezTo>
                    <a:pt x="44" y="214"/>
                    <a:pt x="306" y="0"/>
                    <a:pt x="596" y="1"/>
                  </a:cubicBezTo>
                  <a:cubicBezTo>
                    <a:pt x="883" y="2"/>
                    <a:pt x="1144" y="214"/>
                    <a:pt x="1188" y="489"/>
                  </a:cubicBezTo>
                  <a:cubicBezTo>
                    <a:pt x="792" y="489"/>
                    <a:pt x="396" y="489"/>
                    <a:pt x="0" y="4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2655" y="891"/>
              <a:ext cx="496" cy="33"/>
            </a:xfrm>
            <a:custGeom>
              <a:avLst/>
              <a:gdLst>
                <a:gd name="T0" fmla="*/ 637 w 1284"/>
                <a:gd name="T1" fmla="*/ 1 h 85"/>
                <a:gd name="T2" fmla="*/ 1209 w 1284"/>
                <a:gd name="T3" fmla="*/ 3 h 85"/>
                <a:gd name="T4" fmla="*/ 1284 w 1284"/>
                <a:gd name="T5" fmla="*/ 38 h 85"/>
                <a:gd name="T6" fmla="*/ 1214 w 1284"/>
                <a:gd name="T7" fmla="*/ 82 h 85"/>
                <a:gd name="T8" fmla="*/ 69 w 1284"/>
                <a:gd name="T9" fmla="*/ 82 h 85"/>
                <a:gd name="T10" fmla="*/ 0 w 1284"/>
                <a:gd name="T11" fmla="*/ 37 h 85"/>
                <a:gd name="T12" fmla="*/ 75 w 1284"/>
                <a:gd name="T13" fmla="*/ 3 h 85"/>
                <a:gd name="T14" fmla="*/ 637 w 1284"/>
                <a:gd name="T15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4" h="85">
                  <a:moveTo>
                    <a:pt x="637" y="1"/>
                  </a:moveTo>
                  <a:cubicBezTo>
                    <a:pt x="828" y="1"/>
                    <a:pt x="1018" y="0"/>
                    <a:pt x="1209" y="3"/>
                  </a:cubicBezTo>
                  <a:cubicBezTo>
                    <a:pt x="1234" y="3"/>
                    <a:pt x="1259" y="26"/>
                    <a:pt x="1284" y="38"/>
                  </a:cubicBezTo>
                  <a:cubicBezTo>
                    <a:pt x="1261" y="54"/>
                    <a:pt x="1237" y="82"/>
                    <a:pt x="1214" y="82"/>
                  </a:cubicBezTo>
                  <a:cubicBezTo>
                    <a:pt x="832" y="85"/>
                    <a:pt x="451" y="85"/>
                    <a:pt x="69" y="82"/>
                  </a:cubicBezTo>
                  <a:cubicBezTo>
                    <a:pt x="46" y="82"/>
                    <a:pt x="23" y="53"/>
                    <a:pt x="0" y="37"/>
                  </a:cubicBezTo>
                  <a:cubicBezTo>
                    <a:pt x="25" y="25"/>
                    <a:pt x="50" y="3"/>
                    <a:pt x="75" y="3"/>
                  </a:cubicBezTo>
                  <a:cubicBezTo>
                    <a:pt x="263" y="0"/>
                    <a:pt x="450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656" y="943"/>
              <a:ext cx="495" cy="33"/>
            </a:xfrm>
            <a:custGeom>
              <a:avLst/>
              <a:gdLst>
                <a:gd name="T0" fmla="*/ 636 w 1283"/>
                <a:gd name="T1" fmla="*/ 2 h 85"/>
                <a:gd name="T2" fmla="*/ 1199 w 1283"/>
                <a:gd name="T3" fmla="*/ 4 h 85"/>
                <a:gd name="T4" fmla="*/ 1283 w 1283"/>
                <a:gd name="T5" fmla="*/ 47 h 85"/>
                <a:gd name="T6" fmla="*/ 1197 w 1283"/>
                <a:gd name="T7" fmla="*/ 83 h 85"/>
                <a:gd name="T8" fmla="*/ 82 w 1283"/>
                <a:gd name="T9" fmla="*/ 83 h 85"/>
                <a:gd name="T10" fmla="*/ 0 w 1283"/>
                <a:gd name="T11" fmla="*/ 44 h 85"/>
                <a:gd name="T12" fmla="*/ 84 w 1283"/>
                <a:gd name="T13" fmla="*/ 4 h 85"/>
                <a:gd name="T14" fmla="*/ 636 w 1283"/>
                <a:gd name="T15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3" h="85">
                  <a:moveTo>
                    <a:pt x="636" y="2"/>
                  </a:moveTo>
                  <a:cubicBezTo>
                    <a:pt x="824" y="2"/>
                    <a:pt x="1012" y="0"/>
                    <a:pt x="1199" y="4"/>
                  </a:cubicBezTo>
                  <a:cubicBezTo>
                    <a:pt x="1228" y="5"/>
                    <a:pt x="1255" y="32"/>
                    <a:pt x="1283" y="47"/>
                  </a:cubicBezTo>
                  <a:cubicBezTo>
                    <a:pt x="1255" y="59"/>
                    <a:pt x="1226" y="82"/>
                    <a:pt x="1197" y="83"/>
                  </a:cubicBezTo>
                  <a:cubicBezTo>
                    <a:pt x="826" y="85"/>
                    <a:pt x="454" y="85"/>
                    <a:pt x="82" y="83"/>
                  </a:cubicBezTo>
                  <a:cubicBezTo>
                    <a:pt x="55" y="82"/>
                    <a:pt x="27" y="58"/>
                    <a:pt x="0" y="44"/>
                  </a:cubicBezTo>
                  <a:cubicBezTo>
                    <a:pt x="28" y="30"/>
                    <a:pt x="56" y="5"/>
                    <a:pt x="84" y="4"/>
                  </a:cubicBezTo>
                  <a:cubicBezTo>
                    <a:pt x="268" y="0"/>
                    <a:pt x="452" y="2"/>
                    <a:pt x="6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Freeform 23"/>
          <p:cNvSpPr/>
          <p:nvPr/>
        </p:nvSpPr>
        <p:spPr>
          <a:xfrm>
            <a:off x="5801141" y="1132682"/>
            <a:ext cx="797103" cy="2327437"/>
          </a:xfrm>
          <a:custGeom>
            <a:avLst/>
            <a:gdLst>
              <a:gd name="connsiteX0" fmla="*/ 0 w 870318"/>
              <a:gd name="connsiteY0" fmla="*/ 2295525 h 2295525"/>
              <a:gd name="connsiteX1" fmla="*/ 752475 w 870318"/>
              <a:gd name="connsiteY1" fmla="*/ 1295400 h 2295525"/>
              <a:gd name="connsiteX2" fmla="*/ 857250 w 870318"/>
              <a:gd name="connsiteY2" fmla="*/ 0 h 229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0318" h="2295525">
                <a:moveTo>
                  <a:pt x="0" y="2295525"/>
                </a:moveTo>
                <a:cubicBezTo>
                  <a:pt x="304800" y="1986756"/>
                  <a:pt x="609600" y="1677987"/>
                  <a:pt x="752475" y="1295400"/>
                </a:cubicBezTo>
                <a:cubicBezTo>
                  <a:pt x="895350" y="912813"/>
                  <a:pt x="876300" y="456406"/>
                  <a:pt x="857250" y="0"/>
                </a:cubicBezTo>
              </a:path>
            </a:pathLst>
          </a:custGeom>
          <a:noFill/>
          <a:ln w="28575">
            <a:solidFill>
              <a:schemeClr val="accent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/>
          <p:nvPr/>
        </p:nvSpPr>
        <p:spPr>
          <a:xfrm flipH="1">
            <a:off x="6019793" y="1168053"/>
            <a:ext cx="797103" cy="3453720"/>
          </a:xfrm>
          <a:custGeom>
            <a:avLst/>
            <a:gdLst>
              <a:gd name="connsiteX0" fmla="*/ 0 w 870318"/>
              <a:gd name="connsiteY0" fmla="*/ 2295525 h 2295525"/>
              <a:gd name="connsiteX1" fmla="*/ 752475 w 870318"/>
              <a:gd name="connsiteY1" fmla="*/ 1295400 h 2295525"/>
              <a:gd name="connsiteX2" fmla="*/ 857250 w 870318"/>
              <a:gd name="connsiteY2" fmla="*/ 0 h 2295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0318" h="2295525">
                <a:moveTo>
                  <a:pt x="0" y="2295525"/>
                </a:moveTo>
                <a:cubicBezTo>
                  <a:pt x="304800" y="1986756"/>
                  <a:pt x="609600" y="1677987"/>
                  <a:pt x="752475" y="1295400"/>
                </a:cubicBezTo>
                <a:cubicBezTo>
                  <a:pt x="895350" y="912813"/>
                  <a:pt x="876300" y="456406"/>
                  <a:pt x="857250" y="0"/>
                </a:cubicBezTo>
              </a:path>
            </a:pathLst>
          </a:custGeom>
          <a:noFill/>
          <a:ln w="28575">
            <a:solidFill>
              <a:schemeClr val="accent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IN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5417602" y="3435809"/>
            <a:ext cx="777488" cy="1212904"/>
            <a:chOff x="2191" y="671"/>
            <a:chExt cx="1416" cy="2209"/>
          </a:xfrm>
          <a:solidFill>
            <a:schemeClr val="accent2"/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2191" y="1042"/>
              <a:ext cx="1416" cy="1838"/>
            </a:xfrm>
            <a:custGeom>
              <a:avLst/>
              <a:gdLst>
                <a:gd name="T0" fmla="*/ 1860 w 3667"/>
                <a:gd name="T1" fmla="*/ 0 h 4758"/>
                <a:gd name="T2" fmla="*/ 2373 w 3667"/>
                <a:gd name="T3" fmla="*/ 56 h 4758"/>
                <a:gd name="T4" fmla="*/ 2532 w 3667"/>
                <a:gd name="T5" fmla="*/ 231 h 4758"/>
                <a:gd name="T6" fmla="*/ 2580 w 3667"/>
                <a:gd name="T7" fmla="*/ 802 h 4758"/>
                <a:gd name="T8" fmla="*/ 3099 w 3667"/>
                <a:gd name="T9" fmla="*/ 1905 h 4758"/>
                <a:gd name="T10" fmla="*/ 3529 w 3667"/>
                <a:gd name="T11" fmla="*/ 2674 h 4758"/>
                <a:gd name="T12" fmla="*/ 2104 w 3667"/>
                <a:gd name="T13" fmla="*/ 4696 h 4758"/>
                <a:gd name="T14" fmla="*/ 695 w 3667"/>
                <a:gd name="T15" fmla="*/ 4349 h 4758"/>
                <a:gd name="T16" fmla="*/ 169 w 3667"/>
                <a:gd name="T17" fmla="*/ 2730 h 4758"/>
                <a:gd name="T18" fmla="*/ 679 w 3667"/>
                <a:gd name="T19" fmla="*/ 1619 h 4758"/>
                <a:gd name="T20" fmla="*/ 1130 w 3667"/>
                <a:gd name="T21" fmla="*/ 247 h 4758"/>
                <a:gd name="T22" fmla="*/ 1306 w 3667"/>
                <a:gd name="T23" fmla="*/ 52 h 4758"/>
                <a:gd name="T24" fmla="*/ 1860 w 3667"/>
                <a:gd name="T25" fmla="*/ 0 h 4758"/>
                <a:gd name="T26" fmla="*/ 1864 w 3667"/>
                <a:gd name="T27" fmla="*/ 538 h 4758"/>
                <a:gd name="T28" fmla="*/ 1414 w 3667"/>
                <a:gd name="T29" fmla="*/ 575 h 4758"/>
                <a:gd name="T30" fmla="*/ 1262 w 3667"/>
                <a:gd name="T31" fmla="*/ 745 h 4758"/>
                <a:gd name="T32" fmla="*/ 930 w 3667"/>
                <a:gd name="T33" fmla="*/ 1797 h 4758"/>
                <a:gd name="T34" fmla="*/ 493 w 3667"/>
                <a:gd name="T35" fmla="*/ 2720 h 4758"/>
                <a:gd name="T36" fmla="*/ 1226 w 3667"/>
                <a:gd name="T37" fmla="*/ 4217 h 4758"/>
                <a:gd name="T38" fmla="*/ 2684 w 3667"/>
                <a:gd name="T39" fmla="*/ 4088 h 4758"/>
                <a:gd name="T40" fmla="*/ 2929 w 3667"/>
                <a:gd name="T41" fmla="*/ 2179 h 4758"/>
                <a:gd name="T42" fmla="*/ 2393 w 3667"/>
                <a:gd name="T43" fmla="*/ 728 h 4758"/>
                <a:gd name="T44" fmla="*/ 2270 w 3667"/>
                <a:gd name="T45" fmla="*/ 585 h 4758"/>
                <a:gd name="T46" fmla="*/ 1864 w 3667"/>
                <a:gd name="T47" fmla="*/ 538 h 4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67" h="4758">
                  <a:moveTo>
                    <a:pt x="1860" y="0"/>
                  </a:moveTo>
                  <a:cubicBezTo>
                    <a:pt x="2022" y="18"/>
                    <a:pt x="2197" y="39"/>
                    <a:pt x="2373" y="56"/>
                  </a:cubicBezTo>
                  <a:cubicBezTo>
                    <a:pt x="2483" y="66"/>
                    <a:pt x="2525" y="130"/>
                    <a:pt x="2532" y="231"/>
                  </a:cubicBezTo>
                  <a:cubicBezTo>
                    <a:pt x="2546" y="422"/>
                    <a:pt x="2549" y="614"/>
                    <a:pt x="2580" y="802"/>
                  </a:cubicBezTo>
                  <a:cubicBezTo>
                    <a:pt x="2650" y="1216"/>
                    <a:pt x="2871" y="1564"/>
                    <a:pt x="3099" y="1905"/>
                  </a:cubicBezTo>
                  <a:cubicBezTo>
                    <a:pt x="3263" y="2151"/>
                    <a:pt x="3476" y="2369"/>
                    <a:pt x="3529" y="2674"/>
                  </a:cubicBezTo>
                  <a:cubicBezTo>
                    <a:pt x="3667" y="3478"/>
                    <a:pt x="3304" y="4551"/>
                    <a:pt x="2104" y="4696"/>
                  </a:cubicBezTo>
                  <a:cubicBezTo>
                    <a:pt x="1592" y="4758"/>
                    <a:pt x="1118" y="4641"/>
                    <a:pt x="695" y="4349"/>
                  </a:cubicBezTo>
                  <a:cubicBezTo>
                    <a:pt x="203" y="4010"/>
                    <a:pt x="0" y="3366"/>
                    <a:pt x="169" y="2730"/>
                  </a:cubicBezTo>
                  <a:cubicBezTo>
                    <a:pt x="276" y="2330"/>
                    <a:pt x="431" y="1949"/>
                    <a:pt x="679" y="1619"/>
                  </a:cubicBezTo>
                  <a:cubicBezTo>
                    <a:pt x="988" y="1209"/>
                    <a:pt x="1136" y="757"/>
                    <a:pt x="1130" y="247"/>
                  </a:cubicBezTo>
                  <a:cubicBezTo>
                    <a:pt x="1129" y="93"/>
                    <a:pt x="1152" y="71"/>
                    <a:pt x="1306" y="52"/>
                  </a:cubicBezTo>
                  <a:cubicBezTo>
                    <a:pt x="1485" y="30"/>
                    <a:pt x="1665" y="18"/>
                    <a:pt x="1860" y="0"/>
                  </a:cubicBezTo>
                  <a:close/>
                  <a:moveTo>
                    <a:pt x="1864" y="538"/>
                  </a:moveTo>
                  <a:cubicBezTo>
                    <a:pt x="1696" y="552"/>
                    <a:pt x="1555" y="563"/>
                    <a:pt x="1414" y="575"/>
                  </a:cubicBezTo>
                  <a:cubicBezTo>
                    <a:pt x="1309" y="583"/>
                    <a:pt x="1261" y="631"/>
                    <a:pt x="1262" y="745"/>
                  </a:cubicBezTo>
                  <a:cubicBezTo>
                    <a:pt x="1263" y="1129"/>
                    <a:pt x="1167" y="1481"/>
                    <a:pt x="930" y="1797"/>
                  </a:cubicBezTo>
                  <a:cubicBezTo>
                    <a:pt x="724" y="2072"/>
                    <a:pt x="585" y="2385"/>
                    <a:pt x="493" y="2720"/>
                  </a:cubicBezTo>
                  <a:cubicBezTo>
                    <a:pt x="311" y="3380"/>
                    <a:pt x="593" y="3975"/>
                    <a:pt x="1226" y="4217"/>
                  </a:cubicBezTo>
                  <a:cubicBezTo>
                    <a:pt x="1729" y="4409"/>
                    <a:pt x="2228" y="4407"/>
                    <a:pt x="2684" y="4088"/>
                  </a:cubicBezTo>
                  <a:cubicBezTo>
                    <a:pt x="3280" y="3670"/>
                    <a:pt x="3388" y="2790"/>
                    <a:pt x="2929" y="2179"/>
                  </a:cubicBezTo>
                  <a:cubicBezTo>
                    <a:pt x="2605" y="1749"/>
                    <a:pt x="2370" y="1287"/>
                    <a:pt x="2393" y="728"/>
                  </a:cubicBezTo>
                  <a:cubicBezTo>
                    <a:pt x="2396" y="646"/>
                    <a:pt x="2356" y="595"/>
                    <a:pt x="2270" y="585"/>
                  </a:cubicBezTo>
                  <a:cubicBezTo>
                    <a:pt x="2126" y="569"/>
                    <a:pt x="1983" y="552"/>
                    <a:pt x="1864" y="5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2673" y="671"/>
              <a:ext cx="459" cy="189"/>
            </a:xfrm>
            <a:custGeom>
              <a:avLst/>
              <a:gdLst>
                <a:gd name="T0" fmla="*/ 0 w 1188"/>
                <a:gd name="T1" fmla="*/ 489 h 489"/>
                <a:gd name="T2" fmla="*/ 596 w 1188"/>
                <a:gd name="T3" fmla="*/ 1 h 489"/>
                <a:gd name="T4" fmla="*/ 1188 w 1188"/>
                <a:gd name="T5" fmla="*/ 489 h 489"/>
                <a:gd name="T6" fmla="*/ 0 w 1188"/>
                <a:gd name="T7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8" h="489">
                  <a:moveTo>
                    <a:pt x="0" y="489"/>
                  </a:moveTo>
                  <a:cubicBezTo>
                    <a:pt x="44" y="214"/>
                    <a:pt x="306" y="0"/>
                    <a:pt x="596" y="1"/>
                  </a:cubicBezTo>
                  <a:cubicBezTo>
                    <a:pt x="883" y="2"/>
                    <a:pt x="1144" y="214"/>
                    <a:pt x="1188" y="489"/>
                  </a:cubicBezTo>
                  <a:cubicBezTo>
                    <a:pt x="792" y="489"/>
                    <a:pt x="396" y="489"/>
                    <a:pt x="0" y="4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2655" y="891"/>
              <a:ext cx="496" cy="33"/>
            </a:xfrm>
            <a:custGeom>
              <a:avLst/>
              <a:gdLst>
                <a:gd name="T0" fmla="*/ 637 w 1284"/>
                <a:gd name="T1" fmla="*/ 1 h 85"/>
                <a:gd name="T2" fmla="*/ 1209 w 1284"/>
                <a:gd name="T3" fmla="*/ 3 h 85"/>
                <a:gd name="T4" fmla="*/ 1284 w 1284"/>
                <a:gd name="T5" fmla="*/ 38 h 85"/>
                <a:gd name="T6" fmla="*/ 1214 w 1284"/>
                <a:gd name="T7" fmla="*/ 82 h 85"/>
                <a:gd name="T8" fmla="*/ 69 w 1284"/>
                <a:gd name="T9" fmla="*/ 82 h 85"/>
                <a:gd name="T10" fmla="*/ 0 w 1284"/>
                <a:gd name="T11" fmla="*/ 37 h 85"/>
                <a:gd name="T12" fmla="*/ 75 w 1284"/>
                <a:gd name="T13" fmla="*/ 3 h 85"/>
                <a:gd name="T14" fmla="*/ 637 w 1284"/>
                <a:gd name="T15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4" h="85">
                  <a:moveTo>
                    <a:pt x="637" y="1"/>
                  </a:moveTo>
                  <a:cubicBezTo>
                    <a:pt x="828" y="1"/>
                    <a:pt x="1018" y="0"/>
                    <a:pt x="1209" y="3"/>
                  </a:cubicBezTo>
                  <a:cubicBezTo>
                    <a:pt x="1234" y="3"/>
                    <a:pt x="1259" y="26"/>
                    <a:pt x="1284" y="38"/>
                  </a:cubicBezTo>
                  <a:cubicBezTo>
                    <a:pt x="1261" y="54"/>
                    <a:pt x="1237" y="82"/>
                    <a:pt x="1214" y="82"/>
                  </a:cubicBezTo>
                  <a:cubicBezTo>
                    <a:pt x="832" y="85"/>
                    <a:pt x="451" y="85"/>
                    <a:pt x="69" y="82"/>
                  </a:cubicBezTo>
                  <a:cubicBezTo>
                    <a:pt x="46" y="82"/>
                    <a:pt x="23" y="53"/>
                    <a:pt x="0" y="37"/>
                  </a:cubicBezTo>
                  <a:cubicBezTo>
                    <a:pt x="25" y="25"/>
                    <a:pt x="50" y="3"/>
                    <a:pt x="75" y="3"/>
                  </a:cubicBezTo>
                  <a:cubicBezTo>
                    <a:pt x="263" y="0"/>
                    <a:pt x="450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2656" y="943"/>
              <a:ext cx="495" cy="33"/>
            </a:xfrm>
            <a:custGeom>
              <a:avLst/>
              <a:gdLst>
                <a:gd name="T0" fmla="*/ 636 w 1283"/>
                <a:gd name="T1" fmla="*/ 2 h 85"/>
                <a:gd name="T2" fmla="*/ 1199 w 1283"/>
                <a:gd name="T3" fmla="*/ 4 h 85"/>
                <a:gd name="T4" fmla="*/ 1283 w 1283"/>
                <a:gd name="T5" fmla="*/ 47 h 85"/>
                <a:gd name="T6" fmla="*/ 1197 w 1283"/>
                <a:gd name="T7" fmla="*/ 83 h 85"/>
                <a:gd name="T8" fmla="*/ 82 w 1283"/>
                <a:gd name="T9" fmla="*/ 83 h 85"/>
                <a:gd name="T10" fmla="*/ 0 w 1283"/>
                <a:gd name="T11" fmla="*/ 44 h 85"/>
                <a:gd name="T12" fmla="*/ 84 w 1283"/>
                <a:gd name="T13" fmla="*/ 4 h 85"/>
                <a:gd name="T14" fmla="*/ 636 w 1283"/>
                <a:gd name="T15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3" h="85">
                  <a:moveTo>
                    <a:pt x="636" y="2"/>
                  </a:moveTo>
                  <a:cubicBezTo>
                    <a:pt x="824" y="2"/>
                    <a:pt x="1012" y="0"/>
                    <a:pt x="1199" y="4"/>
                  </a:cubicBezTo>
                  <a:cubicBezTo>
                    <a:pt x="1228" y="5"/>
                    <a:pt x="1255" y="32"/>
                    <a:pt x="1283" y="47"/>
                  </a:cubicBezTo>
                  <a:cubicBezTo>
                    <a:pt x="1255" y="59"/>
                    <a:pt x="1226" y="82"/>
                    <a:pt x="1197" y="83"/>
                  </a:cubicBezTo>
                  <a:cubicBezTo>
                    <a:pt x="826" y="85"/>
                    <a:pt x="454" y="85"/>
                    <a:pt x="82" y="83"/>
                  </a:cubicBezTo>
                  <a:cubicBezTo>
                    <a:pt x="55" y="82"/>
                    <a:pt x="27" y="58"/>
                    <a:pt x="0" y="44"/>
                  </a:cubicBezTo>
                  <a:cubicBezTo>
                    <a:pt x="28" y="30"/>
                    <a:pt x="56" y="5"/>
                    <a:pt x="84" y="4"/>
                  </a:cubicBezTo>
                  <a:cubicBezTo>
                    <a:pt x="268" y="0"/>
                    <a:pt x="452" y="2"/>
                    <a:pt x="6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IN" sz="1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855753" y="359838"/>
            <a:ext cx="10369152" cy="6707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40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Конкурс «Шпаргалок».</a:t>
            </a:r>
            <a:endParaRPr lang="en-US" sz="40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03241" y="1110076"/>
            <a:ext cx="10830206" cy="4350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altLang="zh-CN" sz="48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Это задание направлено на выработку умения сворачивать и разворачивать информацию, в определенных ограниченных условиях</a:t>
            </a:r>
            <a:r>
              <a:rPr lang="ru-RU" altLang="zh-CN" sz="1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sz="1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307491" y="5674167"/>
            <a:ext cx="585417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10173791" y="1032033"/>
            <a:ext cx="402872" cy="41187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2909553" y="5712207"/>
            <a:ext cx="402872" cy="411876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455695" y="5527556"/>
            <a:ext cx="903254" cy="1278920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B45D24-F783-40DB-B560-FDE833A6A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9620" y="3596817"/>
            <a:ext cx="3252141" cy="216942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92FD6D-6BE4-4179-88FA-1DA97488E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6910" y="5287776"/>
            <a:ext cx="2503294" cy="1867818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 animBg="1"/>
      <p:bldP spid="25" grpId="0" animBg="1"/>
      <p:bldP spid="35" grpId="0"/>
      <p:bldP spid="36" grpId="0"/>
      <p:bldP spid="37" grpId="0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209677" y="722510"/>
            <a:ext cx="11593288" cy="5097294"/>
            <a:chOff x="-785542" y="-1153326"/>
            <a:chExt cx="13156879" cy="6246909"/>
          </a:xfrm>
        </p:grpSpPr>
        <p:sp>
          <p:nvSpPr>
            <p:cNvPr id="2004" name="Shape 2004"/>
            <p:cNvSpPr/>
            <p:nvPr/>
          </p:nvSpPr>
          <p:spPr>
            <a:xfrm>
              <a:off x="379983" y="2326246"/>
              <a:ext cx="1860632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785542" y="-1153326"/>
              <a:ext cx="13156879" cy="30778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algn="ctr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altLang="zh-CN" sz="4000" kern="0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Прием «Цветные поля».</a:t>
              </a:r>
              <a:r>
                <a:rPr lang="ru-RU" sz="3200" b="0" i="0" dirty="0">
                  <a:solidFill>
                    <a:srgbClr val="0070C0"/>
                  </a:solidFill>
                  <a:effectLst/>
                  <a:latin typeface="YS Text"/>
                </a:rPr>
                <a:t> </a:t>
              </a:r>
            </a:p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0" i="0" dirty="0">
                  <a:solidFill>
                    <a:srgbClr val="333333"/>
                  </a:solidFill>
                  <a:effectLst/>
                  <a:latin typeface="YS Text"/>
                </a:rPr>
                <a:t>Этот приём способствует развитию навыков самоорганизации, индивидуальной работы с текстом и самопроверки.</a:t>
              </a:r>
              <a:endParaRPr sz="3200" kern="0" dirty="0">
                <a:solidFill>
                  <a:schemeClr val="bg1">
                    <a:lumMod val="65000"/>
                  </a:schemeClr>
                </a:solidFill>
                <a:latin typeface="Rockwell Extra Bold" panose="02060903040505020403" pitchFamily="18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254538" y="2792148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11253911" y="0"/>
            <a:ext cx="1604839" cy="276228"/>
          </a:xfrm>
          <a:prstGeom prst="rect">
            <a:avLst/>
          </a:prstGeom>
          <a:solidFill>
            <a:srgbClr val="B5E7F4"/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60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vk.com/instemp">
  <a:themeElements>
    <a:clrScheme name="自定义 2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AB37"/>
      </a:accent1>
      <a:accent2>
        <a:srgbClr val="4DF4A3"/>
      </a:accent2>
      <a:accent3>
        <a:srgbClr val="D84035"/>
      </a:accent3>
      <a:accent4>
        <a:srgbClr val="F9AB37"/>
      </a:accent4>
      <a:accent5>
        <a:srgbClr val="4DF4A3"/>
      </a:accent5>
      <a:accent6>
        <a:srgbClr val="D84035"/>
      </a:accent6>
      <a:hlink>
        <a:srgbClr val="4DF4A3"/>
      </a:hlink>
      <a:folHlink>
        <a:srgbClr val="7ABED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596</Words>
  <Application>Microsoft Office PowerPoint</Application>
  <PresentationFormat>Произвольный</PresentationFormat>
  <Paragraphs>89</Paragraphs>
  <Slides>21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9" baseType="lpstr">
      <vt:lpstr>Malgun Gothic Semilight</vt:lpstr>
      <vt:lpstr>Microsoft JhengHei</vt:lpstr>
      <vt:lpstr>微软雅黑</vt:lpstr>
      <vt:lpstr>Agency FB</vt:lpstr>
      <vt:lpstr>Algerian</vt:lpstr>
      <vt:lpstr>Arial</vt:lpstr>
      <vt:lpstr>Arial Black</vt:lpstr>
      <vt:lpstr>Berlin Sans FB</vt:lpstr>
      <vt:lpstr>Bodoni MT Black</vt:lpstr>
      <vt:lpstr>Calibri</vt:lpstr>
      <vt:lpstr>Calibri Light</vt:lpstr>
      <vt:lpstr>Rockwell Extra Bold</vt:lpstr>
      <vt:lpstr>Times New Roman</vt:lpstr>
      <vt:lpstr>Trebuchet MS</vt:lpstr>
      <vt:lpstr>Wide Latin</vt:lpstr>
      <vt:lpstr>YS Text</vt:lpstr>
      <vt:lpstr>方正稚艺简体</vt:lpstr>
      <vt:lpstr>vk.com/instemp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2016-10-17T14:00:15Z</dcterms:created>
  <dcterms:modified xsi:type="dcterms:W3CDTF">2025-01-28T12:54:44Z</dcterms:modified>
</cp:coreProperties>
</file>