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6" r:id="rId2"/>
    <p:sldId id="302" r:id="rId3"/>
    <p:sldId id="259" r:id="rId4"/>
    <p:sldId id="262" r:id="rId5"/>
    <p:sldId id="264" r:id="rId6"/>
    <p:sldId id="265" r:id="rId7"/>
    <p:sldId id="285" r:id="rId8"/>
    <p:sldId id="267" r:id="rId9"/>
    <p:sldId id="287" r:id="rId10"/>
    <p:sldId id="268" r:id="rId11"/>
    <p:sldId id="269" r:id="rId12"/>
    <p:sldId id="271" r:id="rId13"/>
    <p:sldId id="277" r:id="rId14"/>
    <p:sldId id="279" r:id="rId15"/>
    <p:sldId id="288" r:id="rId16"/>
    <p:sldId id="289" r:id="rId17"/>
    <p:sldId id="293" r:id="rId18"/>
    <p:sldId id="294" r:id="rId19"/>
    <p:sldId id="300" r:id="rId20"/>
    <p:sldId id="295" r:id="rId21"/>
    <p:sldId id="301" r:id="rId22"/>
    <p:sldId id="297" r:id="rId23"/>
    <p:sldId id="303" r:id="rId24"/>
    <p:sldId id="298" r:id="rId25"/>
    <p:sldId id="29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41" autoAdjust="0"/>
    <p:restoredTop sz="94713" autoAdjust="0"/>
  </p:normalViewPr>
  <p:slideViewPr>
    <p:cSldViewPr>
      <p:cViewPr varScale="1">
        <p:scale>
          <a:sx n="85" d="100"/>
          <a:sy n="85" d="100"/>
        </p:scale>
        <p:origin x="-146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2E61CC-1CA6-4B6B-9A06-C1F8BAA72CDD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223682-AAB4-42AE-A396-6CE68FE66D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2076-A18F-4795-8EE6-9EF42711DF4F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451E6-FD53-4E79-B992-7373699D9D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8530774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2076-A18F-4795-8EE6-9EF42711DF4F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451E6-FD53-4E79-B992-7373699D9D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5647925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2076-A18F-4795-8EE6-9EF42711DF4F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451E6-FD53-4E79-B992-7373699D9D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4970408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2076-A18F-4795-8EE6-9EF42711DF4F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451E6-FD53-4E79-B992-7373699D9D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6227209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2076-A18F-4795-8EE6-9EF42711DF4F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451E6-FD53-4E79-B992-7373699D9D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00703680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2076-A18F-4795-8EE6-9EF42711DF4F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451E6-FD53-4E79-B992-7373699D9D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8571842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2076-A18F-4795-8EE6-9EF42711DF4F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451E6-FD53-4E79-B992-7373699D9D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383085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2076-A18F-4795-8EE6-9EF42711DF4F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451E6-FD53-4E79-B992-7373699D9D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0380251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2076-A18F-4795-8EE6-9EF42711DF4F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451E6-FD53-4E79-B992-7373699D9D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490235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2076-A18F-4795-8EE6-9EF42711DF4F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451E6-FD53-4E79-B992-7373699D9D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08262536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2076-A18F-4795-8EE6-9EF42711DF4F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451E6-FD53-4E79-B992-7373699D9D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6870037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2076-A18F-4795-8EE6-9EF42711DF4F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451E6-FD53-4E79-B992-7373699D9D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8828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214291"/>
            <a:ext cx="7029472" cy="714380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центр развития ребенка - детский сад « Солнышко»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1000108"/>
            <a:ext cx="7572428" cy="5286412"/>
          </a:xfrm>
          <a:ln>
            <a:noFill/>
          </a:ln>
          <a:effectLst/>
        </p:spPr>
        <p:txBody>
          <a:bodyPr>
            <a:normAutofit fontScale="40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36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Тема:</a:t>
            </a:r>
          </a:p>
          <a:p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«Использование сенсорных коробок в работе с детьми </a:t>
            </a:r>
            <a:r>
              <a:rPr lang="ru-RU" sz="8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раннего возраста»</a:t>
            </a:r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4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Воспитатель, </a:t>
            </a:r>
          </a:p>
          <a:p>
            <a:pPr algn="r"/>
            <a:r>
              <a:rPr lang="ru-RU" sz="45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Бегаева</a:t>
            </a:r>
            <a:r>
              <a:rPr lang="ru-RU" sz="4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Галина Николаевна,</a:t>
            </a:r>
          </a:p>
          <a:p>
            <a:pPr algn="r"/>
            <a:r>
              <a:rPr lang="ru-RU" sz="4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Высшая квалификационная </a:t>
            </a:r>
            <a:r>
              <a:rPr lang="ru-RU" sz="4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5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4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атегория.</a:t>
            </a:r>
          </a:p>
          <a:p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2800" b="1" spc="50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  <a:p>
            <a:r>
              <a:rPr lang="ru-RU" sz="28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Г. Сорск</a:t>
            </a:r>
          </a:p>
          <a:p>
            <a:endParaRPr lang="ru-RU" sz="1800" spc="50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  <a:p>
            <a:pPr algn="l"/>
            <a:r>
              <a:rPr lang="ru-RU" sz="2400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</a:p>
          <a:p>
            <a:pPr algn="r"/>
            <a:endParaRPr lang="ru-RU" sz="2400" spc="50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800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400948" cy="1582726"/>
          </a:xfrm>
        </p:spPr>
        <p:txBody>
          <a:bodyPr>
            <a:normAutofit/>
          </a:bodyPr>
          <a:lstStyle/>
          <a:p>
            <a: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Техника безопасности при занятии с сенсорными коробками</a:t>
            </a:r>
            <a:endParaRPr lang="ru-RU" sz="2800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857364"/>
            <a:ext cx="7329510" cy="4268799"/>
          </a:xfrm>
        </p:spPr>
        <p:txBody>
          <a:bodyPr>
            <a:normAutofit/>
          </a:bodyPr>
          <a:lstStyle/>
          <a:p>
            <a:pPr marL="457200" indent="-45720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 Занятие (игра) проводится группами по 2-3 ребенка, или индивидуально.</a:t>
            </a:r>
          </a:p>
          <a:p>
            <a:pPr marL="457200" indent="-45720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2. Нельзя оставлять ребенка во время игры с сенсорными коробками наедине.</a:t>
            </a:r>
          </a:p>
          <a:p>
            <a:pPr marL="457200" indent="-45720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3. При работе с детьми , необходимо следить, чтобы дети  не брали  материал, для наполнения коробок в рот, необходимо соблюдать технику безопасности.</a:t>
            </a:r>
          </a:p>
          <a:p>
            <a:pPr marL="457200" indent="-45720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4. Перед созданием сенсорных коробок убедитесь, что у ребенка нет аллергии на какой-либо компонент.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357166"/>
            <a:ext cx="7543824" cy="928694"/>
          </a:xfrm>
        </p:spPr>
        <p:txBody>
          <a:bodyPr>
            <a:noAutofit/>
          </a:bodyPr>
          <a:lstStyle/>
          <a:p>
            <a: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какого возраста подходят сенсорные коробки</a:t>
            </a:r>
            <a:r>
              <a:rPr lang="ru-RU" sz="36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071546"/>
            <a:ext cx="7758138" cy="55721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Сенсорные коробки универсальны тем, что могут использоваться во всех возрастных группах.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Для детей 1,5-2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используются сенсорные коробочки с наполнителем, разным по тактильным ощущениям. Цель – дать ребенку как можно больше разных тактильных ощущений, разработать пальчики и ручки в целом.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Детям 2-3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сенсорные коробки нужно добавить игрушки и предметы и показать как с ними играть (что с ними делать). Цель игры – развивать координацию движений и мелкую моторику. Попутно ребенок обучается различать предметы по размерам, цветам, свойствам.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Для детей 3-5 лет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сенсорные коробки служат основой для организации сюжетно-ролевых игр. Когда ребенок начинает что-нибудь воображать и придумывать, его можно увлечь ролевыми играми, действия которых будут происходить в сенсорной коробке. Ребенок сам с удовольствием будет наполнять коробку наполнителями, какими больше нравятся. 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Для детей 5-7 лет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сенсорные коробки становятся не только инструментом для развития всех органов чувств, но и пространством для фантазий, логических и познавательных игр.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85728"/>
            <a:ext cx="80010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285728"/>
            <a:ext cx="76438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Сенсорные коробочки можно использовать при изучении различных тем.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Например: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цвет, форма, величина 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IMG_20211109_1344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683568" y="1268760"/>
            <a:ext cx="3600400" cy="2703415"/>
          </a:xfrm>
          <a:prstGeom prst="rect">
            <a:avLst/>
          </a:prstGeom>
        </p:spPr>
      </p:pic>
      <p:pic>
        <p:nvPicPr>
          <p:cNvPr id="11" name="Рисунок 10" descr="IMG_20211109_1416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1556792"/>
            <a:ext cx="3510821" cy="4675702"/>
          </a:xfrm>
          <a:prstGeom prst="rect">
            <a:avLst/>
          </a:prstGeom>
        </p:spPr>
      </p:pic>
      <p:pic>
        <p:nvPicPr>
          <p:cNvPr id="12" name="Рисунок 11" descr="IMG_20211109_1416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1041864" y="3214720"/>
            <a:ext cx="3027825" cy="4032449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400948" cy="439718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Сезонные коробочки  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IMG_20211109_1342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908720"/>
            <a:ext cx="3384376" cy="2541210"/>
          </a:xfrm>
          <a:prstGeom prst="rect">
            <a:avLst/>
          </a:prstGeom>
        </p:spPr>
      </p:pic>
      <p:pic>
        <p:nvPicPr>
          <p:cNvPr id="10" name="Рисунок 9" descr="IMG_20211109_1350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645024"/>
            <a:ext cx="3707903" cy="2784134"/>
          </a:xfrm>
          <a:prstGeom prst="rect">
            <a:avLst/>
          </a:prstGeom>
        </p:spPr>
      </p:pic>
      <p:pic>
        <p:nvPicPr>
          <p:cNvPr id="11" name="Рисунок 10" descr="IMG_20211109_1350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1960" y="260648"/>
            <a:ext cx="4392488" cy="3298166"/>
          </a:xfrm>
          <a:prstGeom prst="rect">
            <a:avLst/>
          </a:prstGeom>
        </p:spPr>
      </p:pic>
      <p:pic>
        <p:nvPicPr>
          <p:cNvPr id="12" name="Рисунок 11" descr="IMG_20211109_13512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4831129" y="2809831"/>
            <a:ext cx="3298166" cy="4392488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Сенсорные  коробки  «Стройка, водоем, огород, лес»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korobka-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836712"/>
            <a:ext cx="3456384" cy="2304256"/>
          </a:xfrm>
        </p:spPr>
      </p:pic>
      <p:pic>
        <p:nvPicPr>
          <p:cNvPr id="5" name="Рисунок 4" descr="IMG_20211109_1345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404664"/>
            <a:ext cx="2808312" cy="3740103"/>
          </a:xfrm>
          <a:prstGeom prst="rect">
            <a:avLst/>
          </a:prstGeom>
        </p:spPr>
      </p:pic>
      <p:pic>
        <p:nvPicPr>
          <p:cNvPr id="6" name="Рисунок 5" descr="IMG_20211109_1406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1176910" y="2719634"/>
            <a:ext cx="2973756" cy="3960440"/>
          </a:xfrm>
          <a:prstGeom prst="rect">
            <a:avLst/>
          </a:prstGeom>
        </p:spPr>
      </p:pic>
      <p:pic>
        <p:nvPicPr>
          <p:cNvPr id="7" name="Содержимое 5" descr="413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9992" y="3933056"/>
            <a:ext cx="4241722" cy="2788932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58204" cy="584182"/>
          </a:xfrm>
        </p:spPr>
        <p:txBody>
          <a:bodyPr>
            <a:normAutofit/>
          </a:bodyPr>
          <a:lstStyle/>
          <a:p>
            <a:pPr algn="ctr"/>
            <a: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Занятия с детьми раннего возраста</a:t>
            </a:r>
            <a:endParaRPr lang="ru-RU" sz="2800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428728" y="1000108"/>
            <a:ext cx="3214710" cy="5072098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Игра «Прячем ручки» - снятие психоэмоционального напряжения.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Закрепление понятий: глубоко, спрятаться, пошевелить, колется, закопать, найти.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«Пальчиковый бассейн» - это позволяет детям познакомиться с крупой.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Галина\Desktop\IMG-e43c21b5874c0277dd2141b863587b31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908720"/>
            <a:ext cx="2592288" cy="3456384"/>
          </a:xfrm>
          <a:prstGeom prst="rect">
            <a:avLst/>
          </a:prstGeom>
          <a:noFill/>
        </p:spPr>
      </p:pic>
      <p:pic>
        <p:nvPicPr>
          <p:cNvPr id="1028" name="Picture 4" descr="C:\Users\Галина\Desktop\IMG-9ea63939e2293a692a7f08331260cfcf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789040"/>
            <a:ext cx="2160240" cy="2880320"/>
          </a:xfrm>
          <a:prstGeom prst="rect">
            <a:avLst/>
          </a:prstGeom>
          <a:noFill/>
        </p:spPr>
      </p:pic>
      <p:pic>
        <p:nvPicPr>
          <p:cNvPr id="1030" name="Picture 6" descr="C:\Users\Галина\Desktop\IMG-4912f402278596b85ee5e48f14d53203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9744" y="3284984"/>
            <a:ext cx="2304256" cy="307234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85984" y="274638"/>
            <a:ext cx="6400816" cy="725470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Изучаем  и закрепляем цвет, свойства предметов.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Закрепляем понятия: такой же, одного  цвета и т. д.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Галина\Desktop\IMG-fa6a99915a819438743abf0f495405d5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060848"/>
            <a:ext cx="2160240" cy="2880320"/>
          </a:xfrm>
          <a:prstGeom prst="rect">
            <a:avLst/>
          </a:prstGeom>
          <a:noFill/>
        </p:spPr>
      </p:pic>
      <p:pic>
        <p:nvPicPr>
          <p:cNvPr id="3075" name="Picture 3" descr="C:\Users\Галина\Desktop\IMG-09314305b2f9e48c98c27b3b6cc6d4d9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132856"/>
            <a:ext cx="2538282" cy="3384376"/>
          </a:xfrm>
          <a:prstGeom prst="rect">
            <a:avLst/>
          </a:prstGeom>
          <a:noFill/>
        </p:spPr>
      </p:pic>
      <p:pic>
        <p:nvPicPr>
          <p:cNvPr id="3076" name="Picture 4" descr="C:\Users\Галина\Desktop\IMG-a7fbb0ed86ac0a3cbf7aaab5121e21f5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2780928"/>
            <a:ext cx="2517744" cy="33569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142984"/>
            <a:ext cx="7258072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«Изучаем различные темы по окружающему развитию» -  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Например: транспорт, домашние и дикие животные,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природа и т.д.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Галина\Desktop\IMG-66c043cfc87ec760e16c7ffe0d770cb4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1484784"/>
            <a:ext cx="1998221" cy="2664295"/>
          </a:xfrm>
          <a:prstGeom prst="rect">
            <a:avLst/>
          </a:prstGeom>
          <a:noFill/>
        </p:spPr>
      </p:pic>
      <p:pic>
        <p:nvPicPr>
          <p:cNvPr id="2051" name="Picture 3" descr="C:\Users\Галина\Desktop\IMG-7d563c3f46e9b06bc6a38c7e42e6b94a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429000"/>
            <a:ext cx="2088232" cy="2784309"/>
          </a:xfrm>
          <a:prstGeom prst="rect">
            <a:avLst/>
          </a:prstGeom>
          <a:noFill/>
        </p:spPr>
      </p:pic>
      <p:pic>
        <p:nvPicPr>
          <p:cNvPr id="2052" name="Picture 4" descr="C:\Users\Галина\Desktop\IMG-e27e54039e00c1362b93be33adb7fbd5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2852936"/>
            <a:ext cx="2646294" cy="3528392"/>
          </a:xfrm>
          <a:prstGeom prst="rect">
            <a:avLst/>
          </a:prstGeom>
          <a:noFill/>
        </p:spPr>
      </p:pic>
      <p:pic>
        <p:nvPicPr>
          <p:cNvPr id="2053" name="Picture 5" descr="C:\Users\Галина\Desktop\IMG-b72956d7b61cef8b3c396654033eb54a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3789040"/>
            <a:ext cx="2160240" cy="28803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472386" cy="868346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«Сортируем предметы» - развиваем  умение отличать предметы, находить  общее, что их объединяет, и то, что их различает, учит ребенка самостоятельно мыслить.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Содержимое 10" descr="IMG-c33fd68e161ac83d533b1db0a599822c-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11760" y="1052736"/>
            <a:ext cx="3672408" cy="4896544"/>
          </a:xfrm>
        </p:spPr>
      </p:pic>
      <p:pic>
        <p:nvPicPr>
          <p:cNvPr id="12" name="Рисунок 11" descr="IMG-84a134dc29e4d383307240b9c3c86363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268760"/>
            <a:ext cx="1800200" cy="2400266"/>
          </a:xfrm>
          <a:prstGeom prst="rect">
            <a:avLst/>
          </a:prstGeom>
        </p:spPr>
      </p:pic>
      <p:pic>
        <p:nvPicPr>
          <p:cNvPr id="13" name="Рисунок 12" descr="IMG-370a51ffc7f7e3eb6cc78fa954d48626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4208" y="1124744"/>
            <a:ext cx="2355726" cy="3140968"/>
          </a:xfrm>
          <a:prstGeom prst="rect">
            <a:avLst/>
          </a:prstGeom>
        </p:spPr>
      </p:pic>
      <p:pic>
        <p:nvPicPr>
          <p:cNvPr id="14" name="Рисунок 13" descr="IMG-3c3548071cafe79d2572a9e2ea7ab18f-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5576" y="3645024"/>
            <a:ext cx="1944216" cy="2592287"/>
          </a:xfrm>
          <a:prstGeom prst="rect">
            <a:avLst/>
          </a:prstGeom>
        </p:spPr>
      </p:pic>
      <p:pic>
        <p:nvPicPr>
          <p:cNvPr id="17" name="Рисунок 16" descr="IMG-72fe90fa582b0eb5ac1514390feddf1f-V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00192" y="3212976"/>
            <a:ext cx="2592288" cy="3456384"/>
          </a:xfrm>
          <a:prstGeom prst="rect">
            <a:avLst/>
          </a:prstGeom>
        </p:spPr>
      </p:pic>
      <p:pic>
        <p:nvPicPr>
          <p:cNvPr id="18" name="Рисунок 17" descr="IMG-970eb15f63e0bf3dc4c826540099f8ac-V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75856" y="3861048"/>
            <a:ext cx="2088232" cy="2784309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Галина\Desktop\IMG-61a68663155dba30461ef3a63f095bd1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996952"/>
            <a:ext cx="2664296" cy="3552395"/>
          </a:xfrm>
          <a:prstGeom prst="rect">
            <a:avLst/>
          </a:prstGeom>
          <a:noFill/>
        </p:spPr>
      </p:pic>
      <p:pic>
        <p:nvPicPr>
          <p:cNvPr id="5123" name="Picture 3" descr="C:\Users\Галина\Desktop\IMG-370a51ffc7f7e3eb6cc78fa954d48626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348880"/>
            <a:ext cx="2880320" cy="3840427"/>
          </a:xfrm>
          <a:prstGeom prst="rect">
            <a:avLst/>
          </a:prstGeom>
          <a:noFill/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547664" y="332656"/>
            <a:ext cx="7196336" cy="1500187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Сенсорная коробка даёт возможность ребенку расширить свой тактильный опыт – он сможет трогать, пересыпать, исследовать, закапывать, откапывать и просто играть, и это все не требует больших материальных затрат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268760"/>
            <a:ext cx="7499176" cy="485740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	Процесс образования меняется, идет вперед, появляются новые разработки, программы, в следствии меняется и потребность школ в новых, умных, любознательных детях. Значит должен меняться и сам педагог- воспитатель, вносить что- то новое, яркое.</a:t>
            </a:r>
          </a:p>
          <a:p>
            <a:pPr>
              <a:buNone/>
            </a:pPr>
            <a:r>
              <a:rPr lang="ru-RU" dirty="0" smtClean="0"/>
              <a:t>	На мой взгляд, сенсорная коробка является универсальным дидактическим пособием для сенсомоторного развития детей в разные возрастные периоды.</a:t>
            </a:r>
          </a:p>
          <a:p>
            <a:endParaRPr lang="ru-RU" dirty="0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428728" y="571480"/>
            <a:ext cx="3286148" cy="928694"/>
          </a:xfrm>
        </p:spPr>
        <p:txBody>
          <a:bodyPr>
            <a:normAutofit/>
          </a:bodyPr>
          <a:lstStyle/>
          <a:p>
            <a:r>
              <a:rPr lang="ru-RU" sz="1800" b="0" dirty="0" smtClean="0">
                <a:latin typeface="Times New Roman" pitchFamily="18" charset="0"/>
                <a:cs typeface="Times New Roman" pitchFamily="18" charset="0"/>
              </a:rPr>
              <a:t>Игра «Угадай что это?» - учить детей  ощупывать предметы, рассматривать</a:t>
            </a:r>
            <a:r>
              <a:rPr lang="ru-RU" sz="1800" b="0" smtClean="0">
                <a:latin typeface="Times New Roman" pitchFamily="18" charset="0"/>
                <a:cs typeface="Times New Roman" pitchFamily="18" charset="0"/>
              </a:rPr>
              <a:t>, называть. </a:t>
            </a:r>
            <a:endParaRPr lang="ru-RU" sz="1800" b="0" dirty="0"/>
          </a:p>
        </p:txBody>
      </p:sp>
      <p:sp>
        <p:nvSpPr>
          <p:cNvPr id="10" name="Заголовок 1"/>
          <p:cNvSpPr>
            <a:spLocks noGrp="1"/>
          </p:cNvSpPr>
          <p:nvPr>
            <p:ph type="body" sz="quarter" idx="3"/>
          </p:nvPr>
        </p:nvSpPr>
        <p:spPr>
          <a:xfrm>
            <a:off x="5286380" y="428625"/>
            <a:ext cx="3400420" cy="1000111"/>
          </a:xfrm>
        </p:spPr>
        <p:txBody>
          <a:bodyPr>
            <a:normAutofit fontScale="97500"/>
          </a:bodyPr>
          <a:lstStyle/>
          <a:p>
            <a:pPr algn="l"/>
            <a:r>
              <a:rPr lang="ru-RU" sz="1800" b="0" dirty="0" smtClean="0">
                <a:latin typeface="Times New Roman" pitchFamily="18" charset="0"/>
                <a:cs typeface="Times New Roman" pitchFamily="18" charset="0"/>
              </a:rPr>
              <a:t>Игра «Найди на ощупь» - развивать тактильную восприимчивость рук.</a:t>
            </a:r>
            <a:endParaRPr lang="ru-RU" sz="18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Содержимое 11" descr="IMG-9eda91339d6a084fd258095cb5e53ed5-V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55576" y="1700808"/>
            <a:ext cx="3510390" cy="4680520"/>
          </a:xfrm>
        </p:spPr>
      </p:pic>
      <p:pic>
        <p:nvPicPr>
          <p:cNvPr id="14" name="Содержимое 13" descr="IMG-7e52cd6ee1467e06c5888dcf7d6e3a45-V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184179" y="2174875"/>
            <a:ext cx="2963466" cy="3951288"/>
          </a:xfr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691680" y="404664"/>
            <a:ext cx="705678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В ходе реализации метода у детей развивается игровая деятельность, постепенно совершенствуется работа по развитию мелкой моторики пальцев рук. В ходе практического рассмотрения и апробирования описываемого  мною метода, можно обозначить следующие результаты работы: </a:t>
            </a:r>
          </a:p>
          <a:p>
            <a:r>
              <a:rPr lang="ru-RU" dirty="0" smtClean="0"/>
              <a:t>-В процессе игры с коробками  у детей удается сформировать неречевое, а в последствии и речевое подражание. </a:t>
            </a:r>
          </a:p>
          <a:p>
            <a:r>
              <a:rPr lang="ru-RU" dirty="0" smtClean="0"/>
              <a:t>-У не говорящих детей происходят начальный запуск речевых механизмов и в целом обогащение словаря. </a:t>
            </a:r>
          </a:p>
          <a:p>
            <a:endParaRPr lang="ru-RU" dirty="0" smtClean="0"/>
          </a:p>
          <a:p>
            <a:r>
              <a:rPr lang="ru-RU" dirty="0" smtClean="0"/>
              <a:t>Кроме того, метод помогает сделать соответствующие выводы о состоянии коммуникативного развития детей, дети становятся более общительными. </a:t>
            </a:r>
          </a:p>
          <a:p>
            <a:r>
              <a:rPr lang="ru-RU" dirty="0" smtClean="0"/>
              <a:t>Рассмотренный метод положительно сказывается на всем процессе  развития  детей раннего возраста </a:t>
            </a:r>
          </a:p>
          <a:p>
            <a:r>
              <a:rPr lang="ru-RU" dirty="0" smtClean="0"/>
              <a:t>	Таким образом, метод зарекомендовал себя как эффективный способ работы с детьми раннего возраста. В доказательство всего вышесказанного  хочу  сказать и о  положительных  отзывах  родителей, которые приняли активное участие в формировании  сенсорных коробок .</a:t>
            </a:r>
            <a:endParaRPr lang="ru-RU" dirty="0"/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400948" cy="65403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«Исследование тактильных свойств предметов» - развивать мелкую моторику, осязание.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Галина\Desktop\IMG-bdb6a9d2d3766e90223e364314f21e92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2376264" cy="3168352"/>
          </a:xfrm>
          <a:prstGeom prst="rect">
            <a:avLst/>
          </a:prstGeom>
          <a:noFill/>
        </p:spPr>
      </p:pic>
      <p:pic>
        <p:nvPicPr>
          <p:cNvPr id="4099" name="Picture 3" descr="C:\Users\Галина\Desktop\IMG-ea1b298733a0e96ac535f604d1b690c2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836712"/>
            <a:ext cx="2448272" cy="3264363"/>
          </a:xfrm>
          <a:prstGeom prst="rect">
            <a:avLst/>
          </a:prstGeom>
          <a:noFill/>
        </p:spPr>
      </p:pic>
      <p:pic>
        <p:nvPicPr>
          <p:cNvPr id="7" name="Picture 5" descr="C:\Users\Галина\Desktop\IMG-6ef6bf07d3f417f4b4fce1a7cd4a367b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980728"/>
            <a:ext cx="2304256" cy="3072342"/>
          </a:xfrm>
          <a:prstGeom prst="rect">
            <a:avLst/>
          </a:prstGeom>
          <a:noFill/>
        </p:spPr>
      </p:pic>
      <p:pic>
        <p:nvPicPr>
          <p:cNvPr id="8" name="Picture 3" descr="C:\Users\Галина\Desktop\IMG-73ea64eeef8c67b4f3d33b40aac744ec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3717032"/>
            <a:ext cx="2088232" cy="27843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7653536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Конспект игровой ситуации « Бабушка Таня заболела и ей нужна наша помощь»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600200"/>
            <a:ext cx="7715200" cy="452596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Цель: создание социальной ситуации развития детей посредством использования в работе технологии « Сенсорные коробки»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Внимание детей привлекает телефонный звонок., педагог выслушав , обращается к детям : « Баба Таня заболела и просит нас о помощи, помочь ей , в чем эта помощь мы узнаем, когда придем к бабушке»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Дети с педагогом идут под музыкальное сопровождение « По ровненькой дорожке шагают наши ножки».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Далее педагог обращает внимание детей на сенсорные коробки, которые расположены на столе. Одна коробка «огород,», надо собрать овощи, вторая « сельский двор», помочь бабушке навести порядок, третья – «домашние птицы» их надо покормить, четвертая – «с разноцветными макаронами»,  помочь разделить по цвету, а пятой может быть « воем», где дети рассматривают  рыбок.  Во время работы с коробками педагог беседует с детьми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, закрепляя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цвет, название домашних птиц, время года, название овощей и т.д.</a:t>
            </a:r>
          </a:p>
          <a:p>
            <a:endParaRPr lang="ru-RU" dirty="0"/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5" y="1142984"/>
            <a:ext cx="792961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Сенсорные коробки – это интересно,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олезно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увлекательно!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819F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819F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819F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686700" cy="529750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1142976" y="500042"/>
            <a:ext cx="7543824" cy="5626121"/>
          </a:xfrm>
        </p:spPr>
        <p:txBody>
          <a:bodyPr anchor="t">
            <a:normAutofit/>
          </a:bodyPr>
          <a:lstStyle/>
          <a:p>
            <a:pPr>
              <a:buNone/>
            </a:pPr>
            <a:r>
              <a:rPr lang="ru-RU" sz="2000" dirty="0" smtClean="0"/>
              <a:t>     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Сенсорная коробка (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sensory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tub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 - универсальная развивающая игрушка для детей. По сути, это просто емкость с неким наполнителем, главное назначение которой – дать возможность детям трогать, пересыпать, переливать, исследовать, изучать, то, что находится внутри.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Сенсорная коробка развивает мелкую моторику, тактильные ощущения, творческое и пространственно-образное мышление, концентрацию внимания, усидчивость, координацию движений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любознательность, воображение, фантазию и творческие способности.</a:t>
            </a:r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677472" y="13915552"/>
            <a:ext cx="24698744" cy="18545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IMG_20211109_1231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323528" y="3501008"/>
            <a:ext cx="3548302" cy="2664296"/>
          </a:xfrm>
          <a:prstGeom prst="rect">
            <a:avLst/>
          </a:prstGeom>
        </p:spPr>
      </p:pic>
      <p:pic>
        <p:nvPicPr>
          <p:cNvPr id="7" name="Рисунок 6" descr="IMG_20211109_1231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00000">
            <a:off x="4427984" y="3284984"/>
            <a:ext cx="4279033" cy="321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83713633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357167"/>
            <a:ext cx="7358114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Развивать сенсорное восприятие окружающего мира,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дать ребенку как можно больше тактильных ощущений.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514350" indent="-514350">
              <a:buNone/>
            </a:pP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1. Развитие детей: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развитие сенсорных анализаторов;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развитие мелкой моторики;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развитие мышления;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развитие творческих способностей и креативности ребенка.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2. Обеспечение детей дошкольного возраста познавательной средой: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ознакомление с цветовой палитрой;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 флорой и фауной;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 другой различной необходимой тематикой (транспорт, огород, деревня, дом и прочее).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3. Воспитывать интерес к познанию, желанию заниматься: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воспитывать детскую самостоятельность и инициативу;</a:t>
            </a:r>
            <a:endParaRPr lang="ru-RU" i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прививать детям чувство радости за свои успехи и результаты своих друзей.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571604" y="357166"/>
            <a:ext cx="721523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 чего сделать сенсорную коробочку?</a:t>
            </a:r>
          </a:p>
          <a:p>
            <a:endParaRPr lang="ru-RU" sz="2000" dirty="0" smtClean="0"/>
          </a:p>
          <a:p>
            <a:r>
              <a:rPr lang="ru-RU" sz="2000" dirty="0" smtClean="0"/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Емкость для наполнения подойдет практически любая, главное чтобы она была удобной, безопасной и вместительной.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Это может быть: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картонная  или деревянная коробка,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пластиковый контейнер,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миска,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надувной бассейн,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таз,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поднос с бортиками.</a:t>
            </a:r>
          </a:p>
          <a:p>
            <a:pPr>
              <a:buFont typeface="Wingdings" pitchFamily="2" charset="2"/>
              <a:buChar char="Ø"/>
            </a:pPr>
            <a:endParaRPr lang="ru-RU" sz="2000" dirty="0" smtClean="0"/>
          </a:p>
          <a:p>
            <a:pPr>
              <a:buFont typeface="Wingdings" pitchFamily="2" charset="2"/>
              <a:buChar char="Ø"/>
            </a:pPr>
            <a:endParaRPr lang="ru-RU" sz="2000" dirty="0" smtClean="0"/>
          </a:p>
          <a:p>
            <a:pPr algn="ctr"/>
            <a:endParaRPr lang="ru-RU" sz="3600" b="1" i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 </a:t>
            </a:r>
          </a:p>
        </p:txBody>
      </p:sp>
      <p:pic>
        <p:nvPicPr>
          <p:cNvPr id="5" name="Рисунок 4" descr="IMG_20211109_1251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3429000"/>
            <a:ext cx="4104456" cy="3081893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85728"/>
            <a:ext cx="7258072" cy="857256"/>
          </a:xfrm>
        </p:spPr>
        <p:txBody>
          <a:bodyPr>
            <a:normAutofit/>
          </a:bodyPr>
          <a:lstStyle/>
          <a:p>
            <a: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Чем наполнить коробку?</a:t>
            </a:r>
            <a:endParaRPr lang="ru-RU" sz="2800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1142984"/>
            <a:ext cx="6929486" cy="535785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Всевозможные крупы: гречка, рис (обычный и окрашенный), пшено, перловка, манка, овсянка.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Бобовые: фасоль, горох, чечевица.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Макароны, мука, сахар, соль, крахмал.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Кофе молотый и в зернах, чай.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Природный материал: песок, земля, глина, трава свежая и сено, листья, стружки и опилки, камни, перья.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Водный наполнитель: вода простая и газированная, лед, снег, молоко, мыльный раствор, масло.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Бумажный: кусочки бумаги и фольги, конфетти, серпантин.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Текстиль и швейная фурнитура: ленты, кружева, веревки, кусочки ткани, бусины, пуговицы.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Вата, ватные диски, кусочки поролона и губки.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IMG_20211109_1244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177542" y="977742"/>
            <a:ext cx="5178604" cy="3888432"/>
          </a:xfrm>
          <a:prstGeom prst="rect">
            <a:avLst/>
          </a:prstGeom>
        </p:spPr>
      </p:pic>
      <p:pic>
        <p:nvPicPr>
          <p:cNvPr id="12" name="Рисунок 11" descr="IMG_20211109_1258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692696"/>
            <a:ext cx="5400600" cy="4055122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74638"/>
            <a:ext cx="7429552" cy="1143000"/>
          </a:xfrm>
        </p:spPr>
        <p:txBody>
          <a:bodyPr>
            <a:normAutofit/>
          </a:bodyPr>
          <a:lstStyle/>
          <a:p>
            <a: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Предметы, с которыми можно играть</a:t>
            </a:r>
            <a:endParaRPr lang="ru-RU" sz="2800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28794" y="1357298"/>
            <a:ext cx="6929486" cy="4811715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мелкие фигурки животных и людей,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кубики, 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кольца, 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шарики, 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лоскуты, 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маленькие коробочки,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камушки, 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игрушечные фрукты, 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искусственные и настоящие растения, 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деревянные буквы и цифры, 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лопатки, ложки, грабли, 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мисочки, чашки, щипцы, 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груша для воды, сито, воронка и др.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4" name="Рисунок 3" descr="IMG_20211109_1335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1772816"/>
            <a:ext cx="2843808" cy="2135316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IMG_20211109_1316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60648"/>
            <a:ext cx="3851920" cy="2892273"/>
          </a:xfrm>
          <a:prstGeom prst="rect">
            <a:avLst/>
          </a:prstGeom>
        </p:spPr>
      </p:pic>
      <p:pic>
        <p:nvPicPr>
          <p:cNvPr id="16" name="Рисунок 15" descr="IMG_20211109_1315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260648"/>
            <a:ext cx="3836001" cy="2880320"/>
          </a:xfrm>
          <a:prstGeom prst="rect">
            <a:avLst/>
          </a:prstGeom>
        </p:spPr>
      </p:pic>
      <p:pic>
        <p:nvPicPr>
          <p:cNvPr id="17" name="Рисунок 16" descr="IMG_20211109_1319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1960" y="3068960"/>
            <a:ext cx="4681515" cy="3515186"/>
          </a:xfrm>
          <a:prstGeom prst="rect">
            <a:avLst/>
          </a:prstGeom>
        </p:spPr>
      </p:pic>
      <p:pic>
        <p:nvPicPr>
          <p:cNvPr id="20" name="Рисунок 19" descr="IMG_20211109_13154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3356992"/>
            <a:ext cx="4111457" cy="3087149"/>
          </a:xfrm>
          <a:prstGeom prst="rect">
            <a:avLst/>
          </a:prstGeo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2416</TotalTime>
  <Words>1033</Words>
  <Application>Microsoft Office PowerPoint</Application>
  <PresentationFormat>Экран (4:3)</PresentationFormat>
  <Paragraphs>128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Муниципальное бюджетное дошкольное образовательное учреждение центр развития ребенка - детский сад « Солнышко» </vt:lpstr>
      <vt:lpstr>Актуальность</vt:lpstr>
      <vt:lpstr>Слайд 3</vt:lpstr>
      <vt:lpstr>Слайд 4</vt:lpstr>
      <vt:lpstr>Слайд 5</vt:lpstr>
      <vt:lpstr>Чем наполнить коробку?</vt:lpstr>
      <vt:lpstr>Слайд 7</vt:lpstr>
      <vt:lpstr>Предметы, с которыми можно играть</vt:lpstr>
      <vt:lpstr>Слайд 9</vt:lpstr>
      <vt:lpstr>Техника безопасности при занятии с сенсорными коробками</vt:lpstr>
      <vt:lpstr>Для какого возраста подходят сенсорные коробки </vt:lpstr>
      <vt:lpstr>Слайд 12</vt:lpstr>
      <vt:lpstr> Сезонные коробочки   </vt:lpstr>
      <vt:lpstr> Сенсорные  коробки  «Стройка, водоем, огород, лес»</vt:lpstr>
      <vt:lpstr>Занятия с детьми раннего возраста</vt:lpstr>
      <vt:lpstr>Изучаем  и закрепляем цвет, свойства предметов. Закрепляем понятия: такой же, одного  цвета и т. д.</vt:lpstr>
      <vt:lpstr>Слайд 17</vt:lpstr>
      <vt:lpstr>«Сортируем предметы» - развиваем  умение отличать предметы, находить  общее, что их объединяет, и то, что их различает, учит ребенка самостоятельно мыслить.</vt:lpstr>
      <vt:lpstr>Слайд 19</vt:lpstr>
      <vt:lpstr>Слайд 20</vt:lpstr>
      <vt:lpstr>Слайд 21</vt:lpstr>
      <vt:lpstr>«Исследование тактильных свойств предметов» - развивать мелкую моторику, осязание.</vt:lpstr>
      <vt:lpstr>Конспект игровой ситуации « Бабушка Таня заболела и ей нужна наша помощь»</vt:lpstr>
      <vt:lpstr>Слайд 24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Галина</cp:lastModifiedBy>
  <cp:revision>239</cp:revision>
  <dcterms:created xsi:type="dcterms:W3CDTF">2014-10-07T09:29:38Z</dcterms:created>
  <dcterms:modified xsi:type="dcterms:W3CDTF">2022-03-16T05:14:54Z</dcterms:modified>
</cp:coreProperties>
</file>