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1" r:id="rId1"/>
  </p:sldMasterIdLst>
  <p:sldIdLst>
    <p:sldId id="258" r:id="rId2"/>
    <p:sldId id="256" r:id="rId3"/>
    <p:sldId id="259" r:id="rId4"/>
    <p:sldId id="270" r:id="rId5"/>
    <p:sldId id="269" r:id="rId6"/>
    <p:sldId id="260" r:id="rId7"/>
    <p:sldId id="261" r:id="rId8"/>
    <p:sldId id="268" r:id="rId9"/>
    <p:sldId id="272" r:id="rId10"/>
    <p:sldId id="271" r:id="rId11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47" d="100"/>
          <a:sy n="147" d="100"/>
        </p:scale>
        <p:origin x="-594" y="138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Field of Wheat (seamless loop) 3b.wmv">
            <a:hlinkClick r:id="" action="ppaction://media"/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ound Same Side Corner Rectangle 4"/>
          <p:cNvSpPr/>
          <p:nvPr/>
        </p:nvSpPr>
        <p:spPr>
          <a:xfrm rot="5400000">
            <a:off x="3600511" y="-1884526"/>
            <a:ext cx="1677763" cy="8875816"/>
          </a:xfrm>
          <a:prstGeom prst="round2SameRect">
            <a:avLst>
              <a:gd name="adj1" fmla="val 12924"/>
              <a:gd name="adj2" fmla="val 0"/>
            </a:avLst>
          </a:prstGeom>
          <a:solidFill>
            <a:schemeClr val="accent6">
              <a:lumMod val="40000"/>
              <a:lumOff val="60000"/>
              <a:alpha val="38000"/>
            </a:schemeClr>
          </a:solidFill>
          <a:ln>
            <a:noFill/>
          </a:ln>
          <a:effectLst/>
          <a:scene3d>
            <a:camera prst="orthographicFront"/>
            <a:lightRig rig="sunrise" dir="t"/>
          </a:scene3d>
          <a:sp3d prstMaterial="softEdg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6" name="Round Same Side Corner Rectangle 5"/>
          <p:cNvSpPr/>
          <p:nvPr/>
        </p:nvSpPr>
        <p:spPr>
          <a:xfrm rot="5400000">
            <a:off x="3921866" y="-2205882"/>
            <a:ext cx="1035053" cy="8875816"/>
          </a:xfrm>
          <a:prstGeom prst="round2SameRect">
            <a:avLst>
              <a:gd name="adj1" fmla="val 23166"/>
              <a:gd name="adj2" fmla="val 0"/>
            </a:avLst>
          </a:prstGeom>
          <a:solidFill>
            <a:schemeClr val="accent6">
              <a:lumMod val="40000"/>
              <a:lumOff val="60000"/>
              <a:alpha val="38000"/>
            </a:schemeClr>
          </a:solidFill>
          <a:ln w="3175">
            <a:solidFill>
              <a:schemeClr val="accent6"/>
            </a:solidFill>
          </a:ln>
          <a:effectLst>
            <a:outerShdw blurRad="152400" sx="90000" sy="-19000" rotWithShape="0">
              <a:prstClr val="black">
                <a:alpha val="66000"/>
              </a:prstClr>
            </a:outerShdw>
          </a:effectLst>
          <a:scene3d>
            <a:camera prst="orthographicFront"/>
            <a:lightRig rig="sunrise" dir="t"/>
          </a:scene3d>
          <a:sp3d prstMaterial="softEdg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3038" y="1751240"/>
            <a:ext cx="8517924" cy="949098"/>
          </a:xfrm>
        </p:spPr>
        <p:txBody>
          <a:bodyPr/>
          <a:lstStyle>
            <a:lvl1pPr algn="ctr"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3038" y="2754010"/>
            <a:ext cx="8517924" cy="638255"/>
          </a:xfrm>
        </p:spPr>
        <p:txBody>
          <a:bodyPr anchor="ctr"/>
          <a:lstStyle>
            <a:lvl1pPr marL="0" indent="0" algn="ctr">
              <a:buNone/>
              <a:defRPr sz="2800">
                <a:solidFill>
                  <a:schemeClr val="tx2">
                    <a:lumMod val="9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pPr/>
              <a:t>14.11.2021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40636027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Full Fra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Field of Wheat (seamless loop) 3b.wmv">
            <a:hlinkClick r:id="" action="ppaction://media"/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ound Same Side Corner Rectangle 2"/>
          <p:cNvSpPr/>
          <p:nvPr/>
        </p:nvSpPr>
        <p:spPr>
          <a:xfrm rot="5400000">
            <a:off x="2039092" y="-1847109"/>
            <a:ext cx="4800600" cy="8875816"/>
          </a:xfrm>
          <a:prstGeom prst="round2SameRect">
            <a:avLst>
              <a:gd name="adj1" fmla="val 4981"/>
              <a:gd name="adj2" fmla="val 0"/>
            </a:avLst>
          </a:prstGeom>
          <a:solidFill>
            <a:schemeClr val="accent6">
              <a:lumMod val="40000"/>
              <a:lumOff val="60000"/>
              <a:alpha val="38000"/>
            </a:schemeClr>
          </a:solidFill>
          <a:ln>
            <a:noFill/>
          </a:ln>
          <a:effectLst/>
          <a:scene3d>
            <a:camera prst="orthographicFront"/>
            <a:lightRig rig="sunrise" dir="t"/>
          </a:scene3d>
          <a:sp3d prstMaterial="softEdg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fld id="{B4C71EC6-210F-42DE-9C53-41977AD35B3D}" type="datetimeFigureOut">
              <a:rPr lang="ru-RU" smtClean="0"/>
              <a:pPr/>
              <a:t>14.11.2021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10886704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pPr/>
              <a:t>14.11.2021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1915802"/>
      </p:ext>
    </p:extLst>
  </p:cSld>
  <p:clrMapOvr>
    <a:masterClrMapping/>
  </p:clrMapOvr>
  <p:transition spd="slow"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Field of Wheat (seamless loop) 3b.wmv">
            <a:hlinkClick r:id="" action="ppaction://media"/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ound Same Side Corner Rectangle 4"/>
          <p:cNvSpPr/>
          <p:nvPr/>
        </p:nvSpPr>
        <p:spPr>
          <a:xfrm rot="5400000">
            <a:off x="3680567" y="-1024783"/>
            <a:ext cx="1517650" cy="8875816"/>
          </a:xfrm>
          <a:prstGeom prst="round2SameRect">
            <a:avLst>
              <a:gd name="adj1" fmla="val 12220"/>
              <a:gd name="adj2" fmla="val 0"/>
            </a:avLst>
          </a:prstGeom>
          <a:solidFill>
            <a:schemeClr val="accent6">
              <a:lumMod val="40000"/>
              <a:lumOff val="60000"/>
              <a:alpha val="38000"/>
            </a:schemeClr>
          </a:solidFill>
          <a:ln>
            <a:noFill/>
          </a:ln>
          <a:effectLst/>
          <a:scene3d>
            <a:camera prst="orthographicFront"/>
            <a:lightRig rig="sunrise" dir="t"/>
          </a:scene3d>
          <a:sp3d prstMaterial="softEdg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6" name="Round Same Side Corner Rectangle 5"/>
          <p:cNvSpPr/>
          <p:nvPr/>
        </p:nvSpPr>
        <p:spPr>
          <a:xfrm rot="5400000">
            <a:off x="4007592" y="-697758"/>
            <a:ext cx="863601" cy="8875816"/>
          </a:xfrm>
          <a:prstGeom prst="round2SameRect">
            <a:avLst>
              <a:gd name="adj1" fmla="val 21428"/>
              <a:gd name="adj2" fmla="val 0"/>
            </a:avLst>
          </a:prstGeom>
          <a:solidFill>
            <a:schemeClr val="accent6">
              <a:lumMod val="40000"/>
              <a:lumOff val="60000"/>
              <a:alpha val="38000"/>
            </a:schemeClr>
          </a:solidFill>
          <a:ln w="3175">
            <a:solidFill>
              <a:schemeClr val="accent6"/>
            </a:solidFill>
          </a:ln>
          <a:effectLst>
            <a:outerShdw blurRad="152400" sx="90000" sy="-19000" rotWithShape="0">
              <a:prstClr val="black">
                <a:alpha val="66000"/>
              </a:prstClr>
            </a:outerShdw>
          </a:effectLst>
          <a:scene3d>
            <a:camera prst="orthographicFront"/>
            <a:lightRig rig="sunrise" dir="t"/>
          </a:scene3d>
          <a:sp3d prstMaterial="softEdg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866777"/>
          </a:xfrm>
        </p:spPr>
        <p:txBody>
          <a:bodyPr/>
          <a:lstStyle>
            <a:lvl1pPr algn="l">
              <a:defRPr sz="3600" b="1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660650"/>
            <a:ext cx="7772400" cy="644525"/>
          </a:xfrm>
        </p:spPr>
        <p:txBody>
          <a:bodyPr anchor="ctr"/>
          <a:lstStyle>
            <a:lvl1pPr marL="0" indent="0">
              <a:buNone/>
              <a:defRPr sz="2400">
                <a:solidFill>
                  <a:schemeClr val="tx2">
                    <a:lumMod val="9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pPr/>
              <a:t>14.11.2021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86620185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9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9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pPr/>
              <a:t>14.11.2021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92350973"/>
      </p:ext>
    </p:extLst>
  </p:cSld>
  <p:clrMapOvr>
    <a:masterClrMapping/>
  </p:clrMapOvr>
  <p:transition spd="slow"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067147"/>
            <a:ext cx="4040188" cy="479822"/>
          </a:xfrm>
        </p:spPr>
        <p:txBody>
          <a:bodyPr anchor="b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Pct val="75000"/>
              <a:buFont typeface="Wingdings" pitchFamily="2" charset="2"/>
              <a:buNone/>
              <a:tabLst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565339"/>
            <a:ext cx="4040188" cy="30292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067147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565339"/>
            <a:ext cx="4041775" cy="30292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pPr/>
              <a:t>14.11.2021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13416347"/>
      </p:ext>
    </p:extLst>
  </p:cSld>
  <p:clrMapOvr>
    <a:masterClrMapping/>
  </p:clrMapOvr>
  <p:transition spd="slow"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pPr/>
              <a:t>14.11.2021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13842007"/>
      </p:ext>
    </p:extLst>
  </p:cSld>
  <p:clrMapOvr>
    <a:masterClrMapping/>
  </p:clrMapOvr>
  <p:transition spd="slow"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Field of Wheat (seamless loop) 3b.wmv">
            <a:hlinkClick r:id="" action="ppaction://media"/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pPr/>
              <a:t>14.11.2021</a:t>
            </a:fld>
            <a:endParaRPr lang="ru-RU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34659106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 Same Side Corner Rectangle 4"/>
          <p:cNvSpPr/>
          <p:nvPr/>
        </p:nvSpPr>
        <p:spPr>
          <a:xfrm rot="5400000">
            <a:off x="-35987" y="1200978"/>
            <a:ext cx="3543300" cy="3471333"/>
          </a:xfrm>
          <a:prstGeom prst="round2SameRect">
            <a:avLst>
              <a:gd name="adj1" fmla="val 11307"/>
              <a:gd name="adj2" fmla="val 0"/>
            </a:avLst>
          </a:prstGeom>
          <a:solidFill>
            <a:schemeClr val="accent6">
              <a:lumMod val="40000"/>
              <a:lumOff val="60000"/>
              <a:alpha val="38000"/>
            </a:schemeClr>
          </a:solidFill>
          <a:ln w="3175">
            <a:solidFill>
              <a:schemeClr val="accent1"/>
            </a:solidFill>
          </a:ln>
          <a:effectLst>
            <a:outerShdw blurRad="152400" sx="90000" sy="-19000" rotWithShape="0">
              <a:prstClr val="black">
                <a:alpha val="66000"/>
              </a:prstClr>
            </a:outerShdw>
          </a:effectLst>
          <a:scene3d>
            <a:camera prst="orthographicFront"/>
            <a:lightRig rig="sunrise" dir="t"/>
          </a:scene3d>
          <a:sp3d prstMaterial="softEdg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174294"/>
            <a:ext cx="5111750" cy="342032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279752"/>
            <a:ext cx="3008313" cy="3314870"/>
          </a:xfrm>
        </p:spPr>
        <p:txBody>
          <a:bodyPr/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57200" y="190499"/>
            <a:ext cx="8229600" cy="781053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pPr/>
              <a:t>14.11.2021</a:t>
            </a:fld>
            <a:endParaRPr lang="ru-RU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9971982"/>
      </p:ext>
    </p:extLst>
  </p:cSld>
  <p:clrMapOvr>
    <a:masterClrMapping/>
  </p:clrMapOvr>
  <p:transition spd="slow"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Field of Wheat (seamless loop) 3b.wmv">
            <a:hlinkClick r:id="" action="ppaction://media"/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ound Same Side Corner Rectangle 5"/>
          <p:cNvSpPr/>
          <p:nvPr/>
        </p:nvSpPr>
        <p:spPr>
          <a:xfrm rot="5400000">
            <a:off x="3759716" y="-3562286"/>
            <a:ext cx="1359355" cy="8875816"/>
          </a:xfrm>
          <a:prstGeom prst="round2SameRect">
            <a:avLst>
              <a:gd name="adj1" fmla="val 12924"/>
              <a:gd name="adj2" fmla="val 0"/>
            </a:avLst>
          </a:prstGeom>
          <a:solidFill>
            <a:schemeClr val="accent6">
              <a:lumMod val="40000"/>
              <a:lumOff val="60000"/>
              <a:alpha val="38000"/>
            </a:schemeClr>
          </a:solidFill>
          <a:ln>
            <a:noFill/>
          </a:ln>
          <a:effectLst/>
          <a:scene3d>
            <a:camera prst="orthographicFront"/>
            <a:lightRig rig="sunrise" dir="t"/>
          </a:scene3d>
          <a:sp3d prstMaterial="softEdg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7" name="Round Same Side Corner Rectangle 6"/>
          <p:cNvSpPr/>
          <p:nvPr/>
        </p:nvSpPr>
        <p:spPr>
          <a:xfrm rot="5400000">
            <a:off x="4048124" y="-3857625"/>
            <a:ext cx="781051" cy="8877301"/>
          </a:xfrm>
          <a:prstGeom prst="round2SameRect">
            <a:avLst>
              <a:gd name="adj1" fmla="val 29600"/>
              <a:gd name="adj2" fmla="val 0"/>
            </a:avLst>
          </a:prstGeom>
          <a:solidFill>
            <a:schemeClr val="tx1">
              <a:alpha val="38000"/>
            </a:schemeClr>
          </a:solidFill>
          <a:ln w="3175">
            <a:solidFill>
              <a:schemeClr val="accent1"/>
            </a:solidFill>
          </a:ln>
          <a:effectLst>
            <a:outerShdw blurRad="152400" sx="90000" sy="-19000" rotWithShape="0">
              <a:prstClr val="black">
                <a:alpha val="66000"/>
              </a:prstClr>
            </a:outerShdw>
          </a:effectLst>
          <a:scene3d>
            <a:camera prst="orthographicFront"/>
            <a:lightRig rig="sunrise" dir="t"/>
          </a:scene3d>
          <a:sp3d prstMaterial="softEdg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1583531"/>
            <a:ext cx="8238067" cy="3086100"/>
          </a:xfrm>
        </p:spPr>
        <p:txBody>
          <a:bodyPr rtlCol="0">
            <a:no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34824"/>
            <a:ext cx="8238067" cy="501875"/>
          </a:xfrm>
        </p:spPr>
        <p:txBody>
          <a:bodyPr anchor="ctr"/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57200" y="190499"/>
            <a:ext cx="8229600" cy="781053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pPr/>
              <a:t>14.11.2021</a:t>
            </a:fld>
            <a:endParaRPr lang="ru-RU"/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73950735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Field of Wheat (seamless loop) 3b.wmv">
            <a:hlinkClick r:id="" action="ppaction://media"/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ound Same Side Corner Rectangle 11"/>
          <p:cNvSpPr/>
          <p:nvPr/>
        </p:nvSpPr>
        <p:spPr>
          <a:xfrm rot="5400000">
            <a:off x="2039092" y="-1847109"/>
            <a:ext cx="4800600" cy="8875816"/>
          </a:xfrm>
          <a:prstGeom prst="round2SameRect">
            <a:avLst>
              <a:gd name="adj1" fmla="val 4981"/>
              <a:gd name="adj2" fmla="val 0"/>
            </a:avLst>
          </a:prstGeom>
          <a:solidFill>
            <a:schemeClr val="accent6">
              <a:lumMod val="40000"/>
              <a:lumOff val="60000"/>
              <a:alpha val="38000"/>
            </a:schemeClr>
          </a:solidFill>
          <a:ln>
            <a:noFill/>
          </a:ln>
          <a:effectLst/>
          <a:scene3d>
            <a:camera prst="orthographicFront"/>
            <a:lightRig rig="sunrise" dir="t"/>
          </a:scene3d>
          <a:sp3d prstMaterial="softEdg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3" name="Round Same Side Corner Rectangle 12"/>
          <p:cNvSpPr/>
          <p:nvPr/>
        </p:nvSpPr>
        <p:spPr>
          <a:xfrm rot="5400000">
            <a:off x="4048124" y="-3857625"/>
            <a:ext cx="781051" cy="8877301"/>
          </a:xfrm>
          <a:prstGeom prst="round2SameRect">
            <a:avLst>
              <a:gd name="adj1" fmla="val 29600"/>
              <a:gd name="adj2" fmla="val 0"/>
            </a:avLst>
          </a:prstGeom>
          <a:solidFill>
            <a:schemeClr val="accent6">
              <a:lumMod val="40000"/>
              <a:lumOff val="60000"/>
              <a:alpha val="38000"/>
            </a:schemeClr>
          </a:solidFill>
          <a:ln w="3175">
            <a:solidFill>
              <a:schemeClr val="accent6"/>
            </a:solidFill>
          </a:ln>
          <a:effectLst>
            <a:outerShdw blurRad="152400" sx="90000" sy="-19000" rotWithShape="0">
              <a:prstClr val="black">
                <a:alpha val="66000"/>
              </a:prstClr>
            </a:outerShdw>
          </a:effectLst>
          <a:scene3d>
            <a:camera prst="orthographicFront"/>
            <a:lightRig rig="sunrise" dir="t"/>
          </a:scene3d>
          <a:sp3d prstMaterial="softEdg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90500"/>
            <a:ext cx="8229600" cy="78105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lvl="0"/>
            <a:endParaRPr lang="en-US" dirty="0"/>
          </a:p>
        </p:txBody>
      </p:sp>
      <p:sp>
        <p:nvSpPr>
          <p:cNvPr id="1030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200151"/>
            <a:ext cx="8229600" cy="3394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6675" y="4872038"/>
            <a:ext cx="1168400" cy="27384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0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fld id="{B4C71EC6-210F-42DE-9C53-41977AD35B3D}" type="datetimeFigureOut">
              <a:rPr lang="ru-RU" smtClean="0"/>
              <a:pPr/>
              <a:t>14.11.2021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85875" y="4872038"/>
            <a:ext cx="6572250" cy="27384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000" dirty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93125" y="4872038"/>
            <a:ext cx="534988" cy="27384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0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22" r:id="rId1"/>
    <p:sldLayoutId id="2147483723" r:id="rId2"/>
    <p:sldLayoutId id="2147483724" r:id="rId3"/>
    <p:sldLayoutId id="2147483725" r:id="rId4"/>
    <p:sldLayoutId id="2147483726" r:id="rId5"/>
    <p:sldLayoutId id="2147483727" r:id="rId6"/>
    <p:sldLayoutId id="2147483728" r:id="rId7"/>
    <p:sldLayoutId id="2147483729" r:id="rId8"/>
    <p:sldLayoutId id="2147483730" r:id="rId9"/>
    <p:sldLayoutId id="2147483731" r:id="rId10"/>
  </p:sldLayoutIdLst>
  <p:transition spd="slow">
    <p:wipe dir="r"/>
  </p:transition>
  <p:timing>
    <p:tnLst>
      <p:par>
        <p:cTn id="1" dur="indefinite" restart="never" nodeType="tmRoot"/>
      </p:par>
    </p:tnLst>
  </p:timing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lang="en-US" sz="3600" b="1" kern="1200" dirty="0">
          <a:solidFill>
            <a:srgbClr val="FCF9C8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latin typeface="Constantia" pitchFamily="18" charset="0"/>
          <a:ea typeface="+mn-ea"/>
          <a:cs typeface="+mn-cs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rgbClr val="FCF9C8"/>
          </a:solidFill>
          <a:latin typeface="Constantia" pitchFamily="18" charset="0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rgbClr val="FCF9C8"/>
          </a:solidFill>
          <a:latin typeface="Constantia" pitchFamily="18" charset="0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rgbClr val="FCF9C8"/>
          </a:solidFill>
          <a:latin typeface="Constantia" pitchFamily="18" charset="0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rgbClr val="FCF9C8"/>
          </a:solidFill>
          <a:latin typeface="Constantia" pitchFamily="18" charset="0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rgbClr val="FCF9C8"/>
          </a:solidFill>
          <a:latin typeface="Constantia" pitchFamily="18" charset="0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rgbClr val="FCF9C8"/>
          </a:solidFill>
          <a:latin typeface="Constantia" pitchFamily="18" charset="0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rgbClr val="FCF9C8"/>
          </a:solidFill>
          <a:latin typeface="Constantia" pitchFamily="18" charset="0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rgbClr val="FCF9C8"/>
          </a:solidFill>
          <a:latin typeface="Constantia" pitchFamily="18" charset="0"/>
        </a:defRPr>
      </a:lvl9pPr>
    </p:titleStyle>
    <p:bodyStyle>
      <a:lvl1pPr marL="342900" indent="-342900" algn="l" rtl="0" eaLnBrk="1" fontAlgn="base" hangingPunct="1">
        <a:lnSpc>
          <a:spcPct val="90000"/>
        </a:lnSpc>
        <a:spcBef>
          <a:spcPts val="1200"/>
        </a:spcBef>
        <a:spcAft>
          <a:spcPct val="0"/>
        </a:spcAft>
        <a:buClr>
          <a:schemeClr val="accent2"/>
        </a:buClr>
        <a:buSzPct val="75000"/>
        <a:buFont typeface="Wingdings" pitchFamily="2" charset="2"/>
        <a:buChar char="v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lnSpc>
          <a:spcPct val="90000"/>
        </a:lnSpc>
        <a:spcBef>
          <a:spcPts val="300"/>
        </a:spcBef>
        <a:spcAft>
          <a:spcPct val="0"/>
        </a:spcAft>
        <a:buClr>
          <a:schemeClr val="accent2"/>
        </a:buClr>
        <a:buSzPct val="75000"/>
        <a:buFont typeface="Wingdings" pitchFamily="2" charset="2"/>
        <a:buChar char="v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lnSpc>
          <a:spcPct val="90000"/>
        </a:lnSpc>
        <a:spcBef>
          <a:spcPts val="300"/>
        </a:spcBef>
        <a:spcAft>
          <a:spcPct val="0"/>
        </a:spcAft>
        <a:buClr>
          <a:schemeClr val="accent2"/>
        </a:buClr>
        <a:buSzPct val="75000"/>
        <a:buFont typeface="Wingdings" pitchFamily="2" charset="2"/>
        <a:buChar char="v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lnSpc>
          <a:spcPct val="90000"/>
        </a:lnSpc>
        <a:spcBef>
          <a:spcPts val="300"/>
        </a:spcBef>
        <a:spcAft>
          <a:spcPct val="0"/>
        </a:spcAft>
        <a:buClr>
          <a:schemeClr val="accent2"/>
        </a:buClr>
        <a:buSzPct val="75000"/>
        <a:buFont typeface="Wingdings" pitchFamily="2" charset="2"/>
        <a:buChar char="v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lnSpc>
          <a:spcPct val="90000"/>
        </a:lnSpc>
        <a:spcBef>
          <a:spcPts val="300"/>
        </a:spcBef>
        <a:spcAft>
          <a:spcPct val="0"/>
        </a:spcAft>
        <a:buClr>
          <a:schemeClr val="accent2"/>
        </a:buClr>
        <a:buSzPct val="75000"/>
        <a:buFont typeface="Wingdings" pitchFamily="2" charset="2"/>
        <a:buChar char="v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vk.com/fondbereginya" TargetMode="External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8.xml"/><Relationship Id="rId6" Type="http://schemas.openxmlformats.org/officeDocument/2006/relationships/hyperlink" Target="https://vk.com/letopis5v" TargetMode="External"/><Relationship Id="rId5" Type="http://schemas.openxmlformats.org/officeDocument/2006/relationships/hyperlink" Target="https://vk.com/volonterrukapomoshi" TargetMode="External"/><Relationship Id="rId4" Type="http://schemas.openxmlformats.org/officeDocument/2006/relationships/hyperlink" Target="https://vk.com/blagodarim_59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Relationship Id="rId9" Type="http://schemas.openxmlformats.org/officeDocument/2006/relationships/image" Target="../media/image1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3" Type="http://schemas.openxmlformats.org/officeDocument/2006/relationships/image" Target="../media/image23.jpeg"/><Relationship Id="rId7" Type="http://schemas.openxmlformats.org/officeDocument/2006/relationships/image" Target="../media/image27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jpeg"/><Relationship Id="rId5" Type="http://schemas.openxmlformats.org/officeDocument/2006/relationships/image" Target="../media/image25.png"/><Relationship Id="rId4" Type="http://schemas.openxmlformats.org/officeDocument/2006/relationships/image" Target="../media/image2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3.jpeg"/><Relationship Id="rId4" Type="http://schemas.openxmlformats.org/officeDocument/2006/relationships/image" Target="../media/image31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jpeg"/><Relationship Id="rId3" Type="http://schemas.openxmlformats.org/officeDocument/2006/relationships/image" Target="../media/image33.png"/><Relationship Id="rId7" Type="http://schemas.openxmlformats.org/officeDocument/2006/relationships/image" Target="../media/image37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10" Type="http://schemas.openxmlformats.org/officeDocument/2006/relationships/image" Target="../media/image9.png"/><Relationship Id="rId4" Type="http://schemas.openxmlformats.org/officeDocument/2006/relationships/image" Target="../media/image34.jpeg"/><Relationship Id="rId9" Type="http://schemas.openxmlformats.org/officeDocument/2006/relationships/image" Target="../media/image3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44.jpeg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4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pp.userapi.com/c850424/v850424533/24c7/KyU1fmVeftY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7048" t="33853" r="29066" b="32294"/>
          <a:stretch/>
        </p:blipFill>
        <p:spPr bwMode="auto">
          <a:xfrm>
            <a:off x="2786050" y="3000378"/>
            <a:ext cx="2000264" cy="130327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pp.userapi.com/c852232/v852232652/34ab9/Pe69uZREFIE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57224" y="2714626"/>
            <a:ext cx="1643074" cy="141632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857224" y="71420"/>
            <a:ext cx="7786742" cy="1000132"/>
          </a:xfrm>
        </p:spPr>
        <p:txBody>
          <a:bodyPr>
            <a:noAutofit/>
          </a:bodyPr>
          <a:lstStyle/>
          <a:p>
            <a:r>
              <a:rPr lang="ru-RU" sz="2800" dirty="0" smtClean="0"/>
              <a:t>Благотворительность (коллективно-творческое дело)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71406" y="1643056"/>
            <a:ext cx="2571768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00" dirty="0"/>
              <a:t>В наши дни благотворительность и волонтерское движение стали не только актуальным и масштабным проявлением бескорыстной помощи, но и внутренней потребностью каждого человека, неравнодушного и чуткого к чужой боли</a:t>
            </a:r>
            <a:r>
              <a:rPr lang="ru-RU" sz="1000" dirty="0" smtClean="0"/>
              <a:t>.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643174" y="1714494"/>
            <a:ext cx="2357454" cy="132252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9" name="Picture 2" descr="D:\Users\Admin\Desktop\Документы\ФОТКИ\гимназия\20181109_13405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00694" y="2786064"/>
            <a:ext cx="3357586" cy="192756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5143504" y="1681364"/>
            <a:ext cx="3714776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dirty="0" smtClean="0"/>
              <a:t>Кто </a:t>
            </a:r>
            <a:r>
              <a:rPr lang="ru-RU" sz="1100" dirty="0"/>
              <a:t>хоть раз сделал доброе дело, кто участвовал в благотворительных акциях и видел глаза детей </a:t>
            </a:r>
            <a:r>
              <a:rPr lang="ru-RU" sz="1100" dirty="0" smtClean="0"/>
              <a:t>полные </a:t>
            </a:r>
            <a:r>
              <a:rPr lang="ru-RU" sz="1100" dirty="0"/>
              <a:t>волнения, счастья, благодарности и надежды, тот испытал невероятную и ни с чем не сравнимую радость. Как важно, чтобы наши дети знали ее, чувствовали и наполнялись ею</a:t>
            </a:r>
            <a:r>
              <a:rPr lang="ru-RU" sz="1100" dirty="0" smtClean="0"/>
              <a:t>!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71406" y="4241083"/>
            <a:ext cx="578647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/>
              <a:t>Именно  </a:t>
            </a:r>
            <a:r>
              <a:rPr lang="ru-RU" sz="1200" dirty="0" smtClean="0"/>
              <a:t>поэтому, мы - родители, </a:t>
            </a:r>
            <a:r>
              <a:rPr lang="ru-RU" sz="1200" dirty="0" smtClean="0"/>
              <a:t>решили привлечь наших детей к организации  волонтёрской  деятельности в классе. </a:t>
            </a:r>
            <a:r>
              <a:rPr lang="ru-RU" sz="1200" dirty="0" smtClean="0"/>
              <a:t>Создали  </a:t>
            </a:r>
            <a:r>
              <a:rPr lang="ru-RU" sz="1200" dirty="0" smtClean="0"/>
              <a:t>движение «Рука  помощи», свою группу  </a:t>
            </a:r>
            <a:r>
              <a:rPr lang="ru-RU" sz="1200" dirty="0" err="1" smtClean="0"/>
              <a:t>ВКонтакте</a:t>
            </a:r>
            <a:r>
              <a:rPr lang="ru-RU" sz="1200" dirty="0" smtClean="0"/>
              <a:t> </a:t>
            </a:r>
            <a:r>
              <a:rPr lang="ru-RU" sz="1200" dirty="0" smtClean="0"/>
              <a:t>и вот  уже  </a:t>
            </a:r>
            <a:r>
              <a:rPr lang="ru-RU" sz="1200" dirty="0" smtClean="0"/>
              <a:t>четвертый </a:t>
            </a:r>
            <a:r>
              <a:rPr lang="ru-RU" sz="1200" dirty="0" smtClean="0"/>
              <a:t>год занимаемся  благотворительностью</a:t>
            </a:r>
            <a:endParaRPr lang="ru-RU" sz="12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428596" y="1000114"/>
            <a:ext cx="272991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solidFill>
                  <a:srgbClr val="FCF9C8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onstantia" pitchFamily="18" charset="0"/>
              </a:rPr>
              <a:t>Пермский край, г.Пермь</a:t>
            </a:r>
          </a:p>
          <a:p>
            <a:r>
              <a:rPr lang="ru-RU" sz="1600" b="1" dirty="0" smtClean="0">
                <a:solidFill>
                  <a:srgbClr val="FCF9C8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onstantia" pitchFamily="18" charset="0"/>
              </a:rPr>
              <a:t> </a:t>
            </a:r>
            <a:r>
              <a:rPr lang="ru-RU" sz="1600" b="1" dirty="0" smtClean="0">
                <a:solidFill>
                  <a:srgbClr val="FCF9C8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onstantia" pitchFamily="18" charset="0"/>
              </a:rPr>
              <a:t>8 </a:t>
            </a:r>
            <a:r>
              <a:rPr lang="ru-RU" sz="1600" b="1" dirty="0" smtClean="0">
                <a:solidFill>
                  <a:srgbClr val="FCF9C8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onstantia" pitchFamily="18" charset="0"/>
              </a:rPr>
              <a:t>«В»класс Гимназии №8 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5072066" y="1071552"/>
            <a:ext cx="370396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ru-RU" sz="1600" b="1" dirty="0" smtClean="0">
                <a:solidFill>
                  <a:srgbClr val="FCF9C8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onstantia" pitchFamily="18" charset="0"/>
              </a:rPr>
              <a:t>Живут лишь те, кто творит добро.  </a:t>
            </a:r>
          </a:p>
          <a:p>
            <a:pPr algn="r"/>
            <a:r>
              <a:rPr lang="ru-RU" sz="1600" b="1" dirty="0" smtClean="0">
                <a:solidFill>
                  <a:srgbClr val="FCF9C8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onstantia" pitchFamily="18" charset="0"/>
              </a:rPr>
              <a:t>               Л. Толстой</a:t>
            </a:r>
          </a:p>
        </p:txBody>
      </p:sp>
    </p:spTree>
    <p:extLst>
      <p:ext uri="{BB962C8B-B14F-4D97-AF65-F5344CB8AC3E}">
        <p14:creationId xmlns:p14="http://schemas.microsoft.com/office/powerpoint/2010/main" xmlns="" val="1947736733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Логотип Рука Помощи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357686" y="1000114"/>
            <a:ext cx="3376731" cy="3419475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ru-RU" dirty="0" smtClean="0"/>
              <a:t>Наша работа продолжается и в этом году уже проведено две акции: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1400" dirty="0" smtClean="0"/>
              <a:t>Сотрудничество с </a:t>
            </a:r>
            <a:r>
              <a:rPr lang="ru-RU" sz="1400" dirty="0" smtClean="0">
                <a:hlinkClick r:id="rId3"/>
              </a:rPr>
              <a:t>БФ «</a:t>
            </a:r>
            <a:r>
              <a:rPr lang="ru-RU" sz="1400" dirty="0" err="1" smtClean="0">
                <a:hlinkClick r:id="rId3"/>
              </a:rPr>
              <a:t>Берегиня</a:t>
            </a:r>
            <a:r>
              <a:rPr lang="ru-RU" sz="1400" dirty="0" smtClean="0">
                <a:hlinkClick r:id="rId3"/>
              </a:rPr>
              <a:t>»</a:t>
            </a:r>
            <a:r>
              <a:rPr lang="ru-RU" sz="1400" dirty="0" smtClean="0"/>
              <a:t> акции  «Дети вместо цветов»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1400" dirty="0" smtClean="0"/>
              <a:t>Сотрудничество </a:t>
            </a:r>
            <a:r>
              <a:rPr lang="ru-RU" sz="1400" dirty="0" smtClean="0">
                <a:hlinkClick r:id="rId4"/>
              </a:rPr>
              <a:t>БлагоДарим. Благотворительное движение г. Пермь</a:t>
            </a:r>
            <a:r>
              <a:rPr lang="ru-RU" sz="1400" dirty="0" smtClean="0"/>
              <a:t>  (акция по сбору канцтоваров для детей инвалидов)</a:t>
            </a:r>
          </a:p>
          <a:p>
            <a:pPr marL="342900" indent="-342900"/>
            <a:r>
              <a:rPr lang="ru-RU" sz="1400" dirty="0" smtClean="0"/>
              <a:t>Впереди большие планы!!!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500430" y="4429138"/>
            <a:ext cx="5429288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900" b="1" dirty="0" smtClean="0">
                <a:solidFill>
                  <a:srgbClr val="FCF9C8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onstantia" pitchFamily="18" charset="0"/>
              </a:rPr>
              <a:t>Ждем Вас в наших группах:</a:t>
            </a:r>
          </a:p>
          <a:p>
            <a:r>
              <a:rPr lang="en-US" sz="900" b="1" dirty="0" smtClean="0">
                <a:solidFill>
                  <a:srgbClr val="FCF9C8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onstantia" pitchFamily="18" charset="0"/>
                <a:hlinkClick r:id="rId5"/>
              </a:rPr>
              <a:t>https://vk.com/volonterrukapomoshi</a:t>
            </a:r>
            <a:r>
              <a:rPr lang="ru-RU" sz="900" b="1" dirty="0" smtClean="0">
                <a:solidFill>
                  <a:srgbClr val="FCF9C8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onstantia" pitchFamily="18" charset="0"/>
              </a:rPr>
              <a:t> Волонтерское движение Рука помощи</a:t>
            </a:r>
          </a:p>
          <a:p>
            <a:r>
              <a:rPr lang="ru-RU" sz="900" b="1" dirty="0" smtClean="0">
                <a:solidFill>
                  <a:srgbClr val="FCF9C8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onstantia" pitchFamily="18" charset="0"/>
              </a:rPr>
              <a:t> </a:t>
            </a:r>
            <a:r>
              <a:rPr lang="en-US" sz="900" b="1" dirty="0" smtClean="0">
                <a:solidFill>
                  <a:srgbClr val="FCF9C8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onstantia" pitchFamily="18" charset="0"/>
                <a:hlinkClick r:id="rId6"/>
              </a:rPr>
              <a:t>https://vk.com/letopis5v</a:t>
            </a:r>
            <a:r>
              <a:rPr lang="ru-RU" sz="900" b="1" dirty="0" smtClean="0">
                <a:solidFill>
                  <a:srgbClr val="FCF9C8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onstantia" pitchFamily="18" charset="0"/>
              </a:rPr>
              <a:t>  Летопись «Школьная пора»</a:t>
            </a:r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87474"/>
            <a:ext cx="8276456" cy="1372549"/>
          </a:xfrm>
        </p:spPr>
        <p:txBody>
          <a:bodyPr>
            <a:noAutofit/>
          </a:bodyPr>
          <a:lstStyle/>
          <a:p>
            <a:r>
              <a:rPr lang="ru-RU" sz="3600" dirty="0" smtClean="0"/>
              <a:t>Благотворительные акции нашего волонтёрского движения</a:t>
            </a:r>
            <a:br>
              <a:rPr lang="ru-RU" sz="3600" dirty="0" smtClean="0"/>
            </a:br>
            <a:r>
              <a:rPr lang="ru-RU" sz="3600" dirty="0" smtClean="0"/>
              <a:t> «Рука помощи»</a:t>
            </a:r>
            <a:endParaRPr lang="ru-RU" sz="36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1406" y="1643057"/>
            <a:ext cx="4429156" cy="2000264"/>
          </a:xfrm>
        </p:spPr>
        <p:txBody>
          <a:bodyPr>
            <a:normAutofit/>
          </a:bodyPr>
          <a:lstStyle/>
          <a:p>
            <a:pPr algn="l"/>
            <a:r>
              <a:rPr lang="ru-RU" sz="1800" dirty="0" smtClean="0">
                <a:solidFill>
                  <a:schemeClr val="tx1"/>
                </a:solidFill>
              </a:rPr>
              <a:t>В 5 классе приняли участие   </a:t>
            </a:r>
            <a:r>
              <a:rPr lang="en-US" sz="1800" dirty="0" smtClean="0">
                <a:solidFill>
                  <a:schemeClr val="tx1"/>
                </a:solidFill>
              </a:rPr>
              <a:t> </a:t>
            </a:r>
            <a:r>
              <a:rPr lang="ru-RU" sz="1800" dirty="0" smtClean="0">
                <a:solidFill>
                  <a:schemeClr val="tx1"/>
                </a:solidFill>
              </a:rPr>
              <a:t>в проекте «</a:t>
            </a:r>
            <a:r>
              <a:rPr lang="ru-RU" sz="1800" i="1" u="sng" dirty="0" smtClean="0">
                <a:solidFill>
                  <a:schemeClr val="tx1"/>
                </a:solidFill>
              </a:rPr>
              <a:t>Пермский край – территория добра</a:t>
            </a:r>
            <a:r>
              <a:rPr lang="ru-RU" sz="1800" dirty="0" smtClean="0">
                <a:solidFill>
                  <a:schemeClr val="tx1"/>
                </a:solidFill>
              </a:rPr>
              <a:t>» при поддержке администрации губернатора Пермского края, где нас научили  как правильно организовать и провести благотворительную  акцию. </a:t>
            </a:r>
          </a:p>
        </p:txBody>
      </p:sp>
      <p:pic>
        <p:nvPicPr>
          <p:cNvPr id="1028" name="Picture 4" descr="https://pp.userapi.com/c850424/v850424533/24c7/KyU1fmVeftY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7048" t="33853" r="29066" b="32294"/>
          <a:stretch/>
        </p:blipFill>
        <p:spPr bwMode="auto">
          <a:xfrm>
            <a:off x="7215206" y="1857370"/>
            <a:ext cx="1571636" cy="122998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29124" y="1785932"/>
            <a:ext cx="2714644" cy="176130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000760" y="3143254"/>
            <a:ext cx="2916580" cy="187823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14876" y="3571882"/>
            <a:ext cx="1214446" cy="118508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0" name="Прямоугольник 9"/>
          <p:cNvSpPr/>
          <p:nvPr/>
        </p:nvSpPr>
        <p:spPr>
          <a:xfrm>
            <a:off x="571472" y="4071948"/>
            <a:ext cx="392909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/>
              <a:t>Так  мы  начали   сотрудничество с благотворительным  фондом  «</a:t>
            </a:r>
            <a:r>
              <a:rPr lang="ru-RU" sz="1400" b="1" dirty="0" err="1" smtClean="0"/>
              <a:t>Берегиня</a:t>
            </a:r>
            <a:r>
              <a:rPr lang="ru-RU" sz="1400" b="1" dirty="0" smtClean="0"/>
              <a:t>, которое  продолжается  по  сей день.</a:t>
            </a:r>
          </a:p>
        </p:txBody>
      </p:sp>
    </p:spTree>
    <p:extLst>
      <p:ext uri="{BB962C8B-B14F-4D97-AF65-F5344CB8AC3E}">
        <p14:creationId xmlns:p14="http://schemas.microsoft.com/office/powerpoint/2010/main" xmlns="" val="2168095393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pp.userapi.com/c850424/v850424533/24c7/KyU1fmVeftY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7048" t="33853" r="29066" b="32294"/>
          <a:stretch/>
        </p:blipFill>
        <p:spPr bwMode="auto">
          <a:xfrm>
            <a:off x="6786578" y="0"/>
            <a:ext cx="1140908" cy="92867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pp.userapi.com/c852232/v852232652/34ab9/Pe69uZREFIE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57372" y="0"/>
            <a:ext cx="1043753" cy="92867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1285852" y="1142990"/>
            <a:ext cx="1500198" cy="602453"/>
          </a:xfrm>
        </p:spPr>
        <p:txBody>
          <a:bodyPr>
            <a:normAutofit/>
          </a:bodyPr>
          <a:lstStyle/>
          <a:p>
            <a:pPr algn="l"/>
            <a:r>
              <a:rPr lang="ru-RU" sz="1800" dirty="0" smtClean="0">
                <a:latin typeface="Impact" panose="020B0806030902050204" pitchFamily="34" charset="0"/>
              </a:rPr>
              <a:t> </a:t>
            </a:r>
            <a:r>
              <a:rPr lang="ru-RU" sz="1800" dirty="0" smtClean="0">
                <a:solidFill>
                  <a:schemeClr val="tx1"/>
                </a:solidFill>
                <a:latin typeface="Impact" panose="020B0806030902050204" pitchFamily="34" charset="0"/>
              </a:rPr>
              <a:t>Цель акции:</a:t>
            </a:r>
            <a:endParaRPr lang="ru-RU" sz="1800" dirty="0">
              <a:solidFill>
                <a:schemeClr val="tx1"/>
              </a:solidFill>
              <a:latin typeface="Impact" panose="020B080603090205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714612" y="928676"/>
            <a:ext cx="44291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/>
              <a:t>Собрать  игрушки и канцтовары. </a:t>
            </a:r>
          </a:p>
          <a:p>
            <a:r>
              <a:rPr lang="ru-RU" sz="1200" b="1" dirty="0" smtClean="0"/>
              <a:t>Передать </a:t>
            </a:r>
            <a:r>
              <a:rPr lang="ru-RU" sz="1200" b="1" dirty="0"/>
              <a:t>в </a:t>
            </a:r>
            <a:r>
              <a:rPr lang="ru-RU" sz="1200" b="1" dirty="0" smtClean="0"/>
              <a:t>краевой центр детям, </a:t>
            </a:r>
            <a:r>
              <a:rPr lang="ru-RU" sz="1200" b="1" dirty="0"/>
              <a:t>которые на данный момент имеют онкологические </a:t>
            </a:r>
            <a:r>
              <a:rPr lang="ru-RU" sz="1200" b="1" dirty="0" smtClean="0"/>
              <a:t>заболевания и находятся на лечении.</a:t>
            </a:r>
            <a:endParaRPr lang="ru-RU" sz="1200" b="1" dirty="0"/>
          </a:p>
        </p:txBody>
      </p:sp>
      <p:pic>
        <p:nvPicPr>
          <p:cNvPr id="5122" name="Picture 2" descr="http://www.elista.org/images/cms/data/2017/november/korobka_hrabrosti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2844" y="857238"/>
            <a:ext cx="1245437" cy="107157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85720" y="71420"/>
            <a:ext cx="6185848" cy="7017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200" b="1" dirty="0" smtClean="0">
                <a:solidFill>
                  <a:srgbClr val="FCF9C8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onstantia" pitchFamily="18" charset="0"/>
              </a:rPr>
              <a:t>Наша  первая  акция, которая  стала традиционной «Коробка  храбрости»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0" y="2285998"/>
            <a:ext cx="100013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FFFF00"/>
                </a:solidFill>
                <a:latin typeface="Impact" panose="020B0806030902050204" pitchFamily="34" charset="0"/>
              </a:rPr>
              <a:t>Задачи: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000100" y="1785932"/>
            <a:ext cx="4522808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indent="-228600">
              <a:buFont typeface="+mj-lt"/>
              <a:buAutoNum type="arabicPeriod"/>
            </a:pPr>
            <a:r>
              <a:rPr lang="ru-RU" sz="1100" dirty="0">
                <a:solidFill>
                  <a:srgbClr val="FFFF00"/>
                </a:solidFill>
              </a:rPr>
              <a:t>Разместить коробки (в нашем случае «Коробки храбрости»)  в школах Кировского района, на предприятиях города Перми.</a:t>
            </a:r>
          </a:p>
          <a:p>
            <a:pPr marL="228600" indent="-228600">
              <a:buFont typeface="+mj-lt"/>
              <a:buAutoNum type="arabicPeriod"/>
            </a:pPr>
            <a:r>
              <a:rPr lang="ru-RU" sz="1100" dirty="0">
                <a:solidFill>
                  <a:srgbClr val="FFFF00"/>
                </a:solidFill>
              </a:rPr>
              <a:t>Провести «Час добра» для школьников младшего звена</a:t>
            </a:r>
          </a:p>
          <a:p>
            <a:pPr marL="228600" indent="-228600">
              <a:buFont typeface="+mj-lt"/>
              <a:buAutoNum type="arabicPeriod"/>
            </a:pPr>
            <a:r>
              <a:rPr lang="ru-RU" sz="1100" dirty="0">
                <a:solidFill>
                  <a:srgbClr val="FFFF00"/>
                </a:solidFill>
              </a:rPr>
              <a:t>Сделать нашу акцию ежегодной. </a:t>
            </a:r>
            <a:endParaRPr lang="ru-RU" sz="1100" dirty="0" smtClean="0">
              <a:solidFill>
                <a:srgbClr val="FFFF00"/>
              </a:solidFill>
            </a:endParaRPr>
          </a:p>
          <a:p>
            <a:pPr marL="228600" indent="-228600">
              <a:buFont typeface="+mj-lt"/>
              <a:buAutoNum type="arabicPeriod"/>
            </a:pPr>
            <a:r>
              <a:rPr lang="ru-RU" sz="1100" dirty="0" smtClean="0">
                <a:solidFill>
                  <a:srgbClr val="FFFF00"/>
                </a:solidFill>
              </a:rPr>
              <a:t>Привлечь </a:t>
            </a:r>
            <a:r>
              <a:rPr lang="ru-RU" sz="1100" dirty="0">
                <a:solidFill>
                  <a:srgbClr val="FFFF00"/>
                </a:solidFill>
              </a:rPr>
              <a:t>к акции как можно больше участников. </a:t>
            </a: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929190" y="2428874"/>
            <a:ext cx="1714512" cy="20348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649556" y="3643320"/>
            <a:ext cx="2214578" cy="134899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436" name="Picture 4" descr="https://sun9-54.userapi.com/c850632/v850632752/4df8f/Ghue7UKn5SE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42844" y="2857502"/>
            <a:ext cx="2399807" cy="171451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8438" name="Picture 6" descr="https://sun9-15.userapi.com/c850632/v850632752/4df66/cZ0zam5ueig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715140" y="1643056"/>
            <a:ext cx="2199822" cy="157163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8440" name="Picture 8" descr="https://sun9-41.userapi.com/c852320/v852320066/4a75e/_lY-R-oLPjE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715140" y="3357568"/>
            <a:ext cx="2281148" cy="162973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xmlns="" val="2238575850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190500"/>
            <a:ext cx="8715436" cy="781050"/>
          </a:xfrm>
        </p:spPr>
        <p:txBody>
          <a:bodyPr/>
          <a:lstStyle/>
          <a:p>
            <a:pPr algn="ctr"/>
            <a:r>
              <a:rPr lang="ru-RU" sz="2200" dirty="0" smtClean="0"/>
              <a:t>С  итогами  акции  вы можете  познакомиться в  СМИ и наших  видеороликах по ссылкам: </a:t>
            </a:r>
            <a:r>
              <a:rPr sz="2200" smtClean="0"/>
              <a:t>https://vk.com/videos-172885865</a:t>
            </a:r>
            <a:endParaRPr lang="ru-RU" sz="2200" dirty="0"/>
          </a:p>
        </p:txBody>
      </p:sp>
      <p:pic>
        <p:nvPicPr>
          <p:cNvPr id="7" name="Picture 3" descr="D:\Users\Admin\Desktop\Документы\ФОТКИ\гимназия\20181121_08323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2844" y="1285865"/>
            <a:ext cx="3214710" cy="18397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2844" y="3277976"/>
            <a:ext cx="1785950" cy="11908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71934" y="1428742"/>
            <a:ext cx="4674494" cy="30003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4" descr="D:\Users\Admin\Desktop\Документы\ФОТКИ\гимназия\20181107_132910.jpg"/>
          <p:cNvPicPr>
            <a:picLocks noGrp="1" noChangeAspect="1" noChangeArrowheads="1"/>
          </p:cNvPicPr>
          <p:nvPr>
            <p:ph idx="1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28794" y="3086730"/>
            <a:ext cx="2786082" cy="176045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634949778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57818" y="1142990"/>
            <a:ext cx="3328829" cy="19308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0979" r="12164"/>
          <a:stretch>
            <a:fillRect/>
          </a:stretch>
        </p:blipFill>
        <p:spPr>
          <a:xfrm>
            <a:off x="4286248" y="2737946"/>
            <a:ext cx="2357454" cy="22035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43108" y="1571618"/>
            <a:ext cx="2895140" cy="20252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8596" y="214296"/>
            <a:ext cx="2166311" cy="20717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0365" y="87474"/>
            <a:ext cx="5857916" cy="1242138"/>
          </a:xfrm>
        </p:spPr>
        <p:txBody>
          <a:bodyPr>
            <a:normAutofit/>
          </a:bodyPr>
          <a:lstStyle/>
          <a:p>
            <a:r>
              <a:rPr lang="ru-RU" sz="1300" b="1" dirty="0"/>
              <a:t>Ежегодно в период с 15 января по 15  февраля мы </a:t>
            </a:r>
            <a:r>
              <a:rPr lang="ru-RU" sz="1300" b="1" dirty="0" smtClean="0"/>
              <a:t>предлагаем учащимся  Гимназии и жителям  нашего района </a:t>
            </a:r>
            <a:r>
              <a:rPr lang="ru-RU" sz="1300" b="1" dirty="0"/>
              <a:t>поделиться </a:t>
            </a:r>
            <a:r>
              <a:rPr lang="ru-RU" sz="1300" b="1" dirty="0" smtClean="0"/>
              <a:t>своей </a:t>
            </a:r>
            <a:r>
              <a:rPr lang="ru-RU" sz="1300" b="1" dirty="0"/>
              <a:t>любовью</a:t>
            </a:r>
            <a:r>
              <a:rPr lang="ru-RU" sz="1300" b="1" dirty="0" smtClean="0"/>
              <a:t>! И поучаствовать в </a:t>
            </a:r>
            <a:r>
              <a:rPr lang="ru-RU" sz="1300" b="1" dirty="0" smtClean="0">
                <a:solidFill>
                  <a:srgbClr val="FFFF00"/>
                </a:solidFill>
              </a:rPr>
              <a:t>акции «Умножай любовь»</a:t>
            </a:r>
            <a:r>
              <a:rPr lang="ru-RU" sz="1300" dirty="0"/>
              <a:t/>
            </a:r>
            <a:br>
              <a:rPr lang="ru-RU" sz="1300" dirty="0"/>
            </a:br>
            <a:r>
              <a:rPr lang="ru-RU" sz="1300" i="1" dirty="0" smtClean="0"/>
              <a:t>15 </a:t>
            </a:r>
            <a:r>
              <a:rPr lang="ru-RU" sz="1300" i="1" dirty="0"/>
              <a:t>февраля — день детей, больных раком</a:t>
            </a:r>
            <a:r>
              <a:rPr lang="ru-RU" sz="1300" b="1" i="1" dirty="0"/>
              <a:t>. В этот день мы говорим о том, что 80% </a:t>
            </a:r>
            <a:r>
              <a:rPr lang="ru-RU" sz="1300" b="1" i="1" dirty="0" err="1"/>
              <a:t>онкобольных</a:t>
            </a:r>
            <a:r>
              <a:rPr lang="ru-RU" sz="1300" b="1" i="1" dirty="0"/>
              <a:t> детей Пермского края </a:t>
            </a:r>
            <a:r>
              <a:rPr lang="ru-RU" sz="1300" b="1" i="1" dirty="0" smtClean="0"/>
              <a:t> выздоравливают</a:t>
            </a:r>
            <a:endParaRPr lang="ru-RU" sz="1300" b="1" i="1" dirty="0"/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9253" y="1714494"/>
            <a:ext cx="1600357" cy="19288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14418" y="3071816"/>
            <a:ext cx="2545344" cy="19585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Объект 12"/>
          <p:cNvPicPr>
            <a:picLocks noGrp="1" noChangeAspect="1"/>
          </p:cNvPicPr>
          <p:nvPr>
            <p:ph idx="1"/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15140" y="2643188"/>
            <a:ext cx="1857388" cy="23793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1009880258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66977" y="1571618"/>
            <a:ext cx="3565487" cy="24288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28992" y="979025"/>
            <a:ext cx="2000264" cy="24879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57686" y="2659638"/>
            <a:ext cx="1928826" cy="24838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TextBox 1"/>
          <p:cNvSpPr txBox="1"/>
          <p:nvPr/>
        </p:nvSpPr>
        <p:spPr>
          <a:xfrm>
            <a:off x="1907704" y="1437624"/>
            <a:ext cx="734481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000" dirty="0">
                <a:solidFill>
                  <a:srgbClr val="00B050"/>
                </a:solidFill>
              </a:rPr>
              <a:t/>
            </a:r>
            <a:br>
              <a:rPr lang="ru-RU" sz="3000" dirty="0">
                <a:solidFill>
                  <a:srgbClr val="00B050"/>
                </a:solidFill>
              </a:rPr>
            </a:br>
            <a:r>
              <a:rPr lang="ru-RU" sz="3000" dirty="0">
                <a:solidFill>
                  <a:srgbClr val="00B050"/>
                </a:solidFill>
              </a:rPr>
              <a:t/>
            </a:r>
            <a:br>
              <a:rPr lang="ru-RU" sz="3000" dirty="0">
                <a:solidFill>
                  <a:srgbClr val="00B050"/>
                </a:solidFill>
              </a:rPr>
            </a:br>
            <a:endParaRPr lang="ru-RU" sz="3000" dirty="0">
              <a:solidFill>
                <a:srgbClr val="00B050"/>
              </a:solidFill>
            </a:endParaRPr>
          </a:p>
        </p:txBody>
      </p:sp>
      <p:pic>
        <p:nvPicPr>
          <p:cNvPr id="10" name="Picture 6" descr="https://pp.userapi.com/c852232/v852232652/34ab9/Pe69uZREFIE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29453" y="214296"/>
            <a:ext cx="1525515" cy="135732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Текст 19"/>
          <p:cNvSpPr>
            <a:spLocks noGrp="1"/>
          </p:cNvSpPr>
          <p:nvPr>
            <p:ph type="body" sz="half" idx="2"/>
          </p:nvPr>
        </p:nvSpPr>
        <p:spPr>
          <a:xfrm>
            <a:off x="214283" y="1279752"/>
            <a:ext cx="3251232" cy="3314870"/>
          </a:xfrm>
        </p:spPr>
        <p:txBody>
          <a:bodyPr/>
          <a:lstStyle/>
          <a:p>
            <a:r>
              <a:rPr lang="ru-RU" sz="1400" dirty="0" smtClean="0"/>
              <a:t>В Новый год одиночество чувствуются еще острее. Пожилые  люди должны  знать, что о них  помнят и они  нужны.. </a:t>
            </a:r>
          </a:p>
          <a:p>
            <a:r>
              <a:rPr lang="ru-RU" sz="1400" dirty="0" smtClean="0"/>
              <a:t>А мы  эту акцию  решили  дважды в год  проводить. </a:t>
            </a:r>
          </a:p>
          <a:p>
            <a:r>
              <a:rPr lang="ru-RU" sz="1400" b="1" dirty="0" smtClean="0"/>
              <a:t>Ко  дню  учителя</a:t>
            </a:r>
            <a:r>
              <a:rPr lang="ru-RU" sz="1400" dirty="0" smtClean="0"/>
              <a:t>  мы  поздравляем  учителей  ветеранов, организовываем  встречи с ними, а  </a:t>
            </a:r>
            <a:r>
              <a:rPr lang="ru-RU" sz="1400" b="1" dirty="0" smtClean="0"/>
              <a:t>к Новому году</a:t>
            </a:r>
            <a:r>
              <a:rPr lang="ru-RU" sz="1400" dirty="0" smtClean="0"/>
              <a:t>  дарим  подарки  одиноким  людям,  бабушкам  и дедушкам  наших  учеников и  ветеранам  войны.</a:t>
            </a:r>
          </a:p>
          <a:p>
            <a:endParaRPr lang="ru-RU" sz="1400" dirty="0"/>
          </a:p>
        </p:txBody>
      </p:sp>
      <p:sp>
        <p:nvSpPr>
          <p:cNvPr id="16" name="Заголовок 1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Акция: подарок ветерану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001038909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07704" y="1437624"/>
            <a:ext cx="734481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000" dirty="0">
                <a:solidFill>
                  <a:srgbClr val="00B050"/>
                </a:solidFill>
              </a:rPr>
              <a:t/>
            </a:r>
            <a:br>
              <a:rPr lang="ru-RU" sz="3000" dirty="0">
                <a:solidFill>
                  <a:srgbClr val="00B050"/>
                </a:solidFill>
              </a:rPr>
            </a:br>
            <a:r>
              <a:rPr lang="ru-RU" sz="3000" dirty="0">
                <a:solidFill>
                  <a:srgbClr val="00B050"/>
                </a:solidFill>
              </a:rPr>
              <a:t/>
            </a:r>
            <a:br>
              <a:rPr lang="ru-RU" sz="3000" dirty="0">
                <a:solidFill>
                  <a:srgbClr val="00B050"/>
                </a:solidFill>
              </a:rPr>
            </a:br>
            <a:endParaRPr lang="ru-RU" sz="3000" dirty="0">
              <a:solidFill>
                <a:srgbClr val="00B050"/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786182" y="2928940"/>
            <a:ext cx="1424727" cy="20324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29190" y="1000114"/>
            <a:ext cx="2410456" cy="157163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Объект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00628" y="2571750"/>
            <a:ext cx="2214578" cy="16047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858016" y="3500444"/>
            <a:ext cx="1087378" cy="14253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43306" y="1214428"/>
            <a:ext cx="1285884" cy="17332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86644" y="1357304"/>
            <a:ext cx="1359050" cy="17859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715272" y="3071816"/>
            <a:ext cx="1008113" cy="13632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Рисунок 14" descr="Логотип Рука Помощи.pn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7715272" y="142858"/>
            <a:ext cx="1071570" cy="1085134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16" name="Заголовок 1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Акция «Дети вместо цветов»</a:t>
            </a:r>
            <a:endParaRPr lang="ru-RU" dirty="0"/>
          </a:p>
        </p:txBody>
      </p:sp>
      <p:sp>
        <p:nvSpPr>
          <p:cNvPr id="18" name="Текст 17"/>
          <p:cNvSpPr>
            <a:spLocks noGrp="1"/>
          </p:cNvSpPr>
          <p:nvPr>
            <p:ph type="body" sz="half" idx="2"/>
          </p:nvPr>
        </p:nvSpPr>
        <p:spPr>
          <a:xfrm>
            <a:off x="0" y="1214428"/>
            <a:ext cx="3428992" cy="3314870"/>
          </a:xfrm>
        </p:spPr>
        <p:txBody>
          <a:bodyPr/>
          <a:lstStyle/>
          <a:p>
            <a:r>
              <a:rPr lang="ru-RU" sz="1600" dirty="0" smtClean="0"/>
              <a:t>Три года  </a:t>
            </a:r>
            <a:r>
              <a:rPr lang="ru-RU" sz="1600" dirty="0" smtClean="0"/>
              <a:t>подряд   учебный  год начинается с акции «Дети вместо  цветов». </a:t>
            </a:r>
          </a:p>
          <a:p>
            <a:r>
              <a:rPr lang="ru-RU" sz="1600" dirty="0" smtClean="0"/>
              <a:t>Школьники, родители и учителя договариваются вместо множества отдельных букетов принести по одному цветку и собрать единый большой букет для учителя, а сэкономленные деньги перевести на помощь тяжелобольным детям.</a:t>
            </a:r>
          </a:p>
          <a:p>
            <a:r>
              <a:rPr lang="ru-RU" sz="1600" dirty="0" smtClean="0"/>
              <a:t>Совместно с БФ</a:t>
            </a:r>
          </a:p>
          <a:p>
            <a:endParaRPr lang="ru-RU" sz="1600" dirty="0"/>
          </a:p>
        </p:txBody>
      </p:sp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2357422" y="3643320"/>
            <a:ext cx="928694" cy="90624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xmlns="" val="2333070954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714744" y="928676"/>
            <a:ext cx="3058798" cy="16882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" name="Picture 3" descr="D:\Users\Admin\Desktop\Документы\ФОТКИ\акция  4 ЛАПЫ\00.jp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6814810" y="1142990"/>
            <a:ext cx="1759633" cy="234617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http://cs617820.vk.me/v617820205/24258/6QITLMmwnAo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996300">
            <a:off x="7128958" y="215207"/>
            <a:ext cx="1236396" cy="157666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Акция «Четыре лапы»</a:t>
            </a:r>
            <a:endParaRPr lang="ru-RU" dirty="0"/>
          </a:p>
        </p:txBody>
      </p:sp>
      <p:sp>
        <p:nvSpPr>
          <p:cNvPr id="10" name="Текст 9"/>
          <p:cNvSpPr>
            <a:spLocks noGrp="1"/>
          </p:cNvSpPr>
          <p:nvPr>
            <p:ph type="body" sz="half" idx="2"/>
          </p:nvPr>
        </p:nvSpPr>
        <p:spPr>
          <a:xfrm>
            <a:off x="142845" y="1279752"/>
            <a:ext cx="3286147" cy="3314870"/>
          </a:xfrm>
        </p:spPr>
        <p:txBody>
          <a:bodyPr/>
          <a:lstStyle/>
          <a:p>
            <a:r>
              <a:rPr lang="ru-RU" sz="1600" dirty="0" smtClean="0"/>
              <a:t>Центр реабилитации собак, попавших в беду </a:t>
            </a:r>
            <a:r>
              <a:rPr lang="ru-RU" sz="1600" dirty="0" smtClean="0">
                <a:solidFill>
                  <a:srgbClr val="FFFF00"/>
                </a:solidFill>
              </a:rPr>
              <a:t>«Островок надежды» </a:t>
            </a:r>
            <a:r>
              <a:rPr lang="ru-RU" sz="1600" dirty="0" smtClean="0"/>
              <a:t>создан для помощи собакам, оказавшимся на улице. </a:t>
            </a:r>
          </a:p>
          <a:p>
            <a:r>
              <a:rPr lang="ru-RU" sz="1600" dirty="0" smtClean="0"/>
              <a:t>Здесь содержатся собаки, которые потеряли хозяина, пострадали от людской жестокости и безразличия. И  мы  также  ежегодно  помогаем  приюту:  покупаем  корм,  подстилки,  посуду  для  еды. </a:t>
            </a:r>
          </a:p>
          <a:p>
            <a:r>
              <a:rPr lang="ru-RU" sz="1600" dirty="0" smtClean="0"/>
              <a:t>Из  приюта  мы  возвращаемся  со слезами на глазах!</a:t>
            </a:r>
          </a:p>
          <a:p>
            <a:endParaRPr lang="ru-RU" sz="16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51168" y="3286130"/>
            <a:ext cx="2429385" cy="16214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" name="Picture 2" descr="D:\Users\Admin\Desktop\Документы\ФОТКИ\акция  4 ЛАПЫ\1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6216" t="20136" r="18919"/>
          <a:stretch>
            <a:fillRect/>
          </a:stretch>
        </p:blipFill>
        <p:spPr bwMode="auto">
          <a:xfrm>
            <a:off x="3500430" y="2285998"/>
            <a:ext cx="3214710" cy="265616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30873838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Акция </a:t>
            </a:r>
            <a:r>
              <a:rPr lang="ru-RU" dirty="0" smtClean="0"/>
              <a:t>«Нужна помощь канцтоварами»</a:t>
            </a:r>
            <a:endParaRPr lang="ru-RU" dirty="0"/>
          </a:p>
        </p:txBody>
      </p:sp>
      <p:sp>
        <p:nvSpPr>
          <p:cNvPr id="10" name="Текст 9"/>
          <p:cNvSpPr>
            <a:spLocks noGrp="1"/>
          </p:cNvSpPr>
          <p:nvPr>
            <p:ph type="body" sz="half" idx="2"/>
          </p:nvPr>
        </p:nvSpPr>
        <p:spPr>
          <a:xfrm>
            <a:off x="142845" y="1279752"/>
            <a:ext cx="3286147" cy="3314870"/>
          </a:xfrm>
        </p:spPr>
        <p:txBody>
          <a:bodyPr/>
          <a:lstStyle/>
          <a:p>
            <a:r>
              <a:rPr lang="ru-RU" sz="1600" dirty="0" smtClean="0"/>
              <a:t>В 2019 году (7 класс) </a:t>
            </a:r>
            <a:r>
              <a:rPr lang="ru-RU" sz="1600" dirty="0" smtClean="0"/>
              <a:t> мы присоединяемся к участию в акции по сбору канцтоваров для малоимущих семей совместно с </a:t>
            </a:r>
            <a:r>
              <a:rPr lang="ru-RU" sz="1600" b="1" dirty="0" smtClean="0">
                <a:solidFill>
                  <a:srgbClr val="FFFF00"/>
                </a:solidFill>
              </a:rPr>
              <a:t>БлагоДарим - Благотворительное движение г. </a:t>
            </a:r>
            <a:r>
              <a:rPr lang="ru-RU" sz="1600" b="1" dirty="0" smtClean="0">
                <a:solidFill>
                  <a:srgbClr val="FFFF00"/>
                </a:solidFill>
              </a:rPr>
              <a:t>Пермь.</a:t>
            </a:r>
          </a:p>
          <a:p>
            <a:r>
              <a:rPr lang="ru-RU" sz="1600" dirty="0" smtClean="0"/>
              <a:t>В этом году мы продолжили работу над этой акцией</a:t>
            </a:r>
          </a:p>
          <a:p>
            <a:endParaRPr lang="ru-RU" sz="1600" dirty="0" smtClean="0"/>
          </a:p>
          <a:p>
            <a:endParaRPr lang="ru-RU" sz="1600" dirty="0" smtClean="0"/>
          </a:p>
          <a:p>
            <a:endParaRPr lang="ru-RU" sz="1600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868" y="2285998"/>
            <a:ext cx="3124838" cy="239958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00760" y="1071552"/>
            <a:ext cx="2440081" cy="25003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1175299">
            <a:off x="4266299" y="837289"/>
            <a:ext cx="1401414" cy="140141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xmlns="" val="130873838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44 - Grasslands_v8">
  <a:themeElements>
    <a:clrScheme name="Thatch">
      <a:dk1>
        <a:sysClr val="windowText" lastClr="000000"/>
      </a:dk1>
      <a:lt1>
        <a:sysClr val="window" lastClr="FFFFFF"/>
      </a:lt1>
      <a:dk2>
        <a:srgbClr val="1D3641"/>
      </a:dk2>
      <a:lt2>
        <a:srgbClr val="DFE6D0"/>
      </a:lt2>
      <a:accent1>
        <a:srgbClr val="759AA5"/>
      </a:accent1>
      <a:accent2>
        <a:srgbClr val="CFC60D"/>
      </a:accent2>
      <a:accent3>
        <a:srgbClr val="99987F"/>
      </a:accent3>
      <a:accent4>
        <a:srgbClr val="90AC97"/>
      </a:accent4>
      <a:accent5>
        <a:srgbClr val="FFAD1C"/>
      </a:accent5>
      <a:accent6>
        <a:srgbClr val="B9AB6F"/>
      </a:accent6>
      <a:hlink>
        <a:srgbClr val="66AACD"/>
      </a:hlink>
      <a:folHlink>
        <a:srgbClr val="809DB3"/>
      </a:folHlink>
    </a:clrScheme>
    <a:fontScheme name="Pushpin">
      <a:majorFont>
        <a:latin typeface="Constantia"/>
        <a:ea typeface=""/>
        <a:cs typeface=""/>
        <a:font script="Jpan" typeface="HGS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Grek" typeface="Arial"/>
        <a:font script="Cyrl" typeface="Arial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ustin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2"/>
        </a:solidFill>
        <a:ln>
          <a:noFill/>
        </a:ln>
      </a:spPr>
      <a:bodyPr rtlCol="0" anchor="ctr"/>
      <a:lstStyle>
        <a:defPPr algn="ctr">
          <a:defRPr sz="2000" dirty="0" smtClean="0">
            <a:solidFill>
              <a:schemeClr val="tx1"/>
            </a:solidFill>
          </a:defRPr>
        </a:defPPr>
      </a:lstStyle>
      <a:style>
        <a:lnRef idx="2">
          <a:schemeClr val="accent2">
            <a:shade val="50000"/>
          </a:schemeClr>
        </a:lnRef>
        <a:fillRef idx="1">
          <a:schemeClr val="accent2"/>
        </a:fillRef>
        <a:effectRef idx="0">
          <a:schemeClr val="accent2"/>
        </a:effectRef>
        <a:fontRef idx="minor">
          <a:schemeClr val="lt1"/>
        </a:fontRef>
      </a:style>
    </a:spDef>
    <a:lnDef>
      <a:spPr>
        <a:ln>
          <a:solidFill>
            <a:schemeClr val="accent2"/>
          </a:solidFill>
        </a:ln>
      </a:spPr>
      <a:bodyPr/>
      <a:lstStyle/>
      <a:style>
        <a:lnRef idx="3">
          <a:schemeClr val="accent1"/>
        </a:lnRef>
        <a:fillRef idx="0">
          <a:schemeClr val="accent1"/>
        </a:fillRef>
        <a:effectRef idx="2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 algn="ctr">
          <a:defRPr dirty="0" smtClean="0"/>
        </a:defPPr>
      </a:lst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1331</TotalTime>
  <Words>506</Words>
  <Application>Microsoft Office PowerPoint</Application>
  <PresentationFormat>Экран (16:9)</PresentationFormat>
  <Paragraphs>47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44 - Grasslands_v8</vt:lpstr>
      <vt:lpstr>Благотворительность (коллективно-творческое дело)</vt:lpstr>
      <vt:lpstr>Благотворительные акции нашего волонтёрского движения  «Рука помощи»</vt:lpstr>
      <vt:lpstr> Цель акции:</vt:lpstr>
      <vt:lpstr>С  итогами  акции  вы можете  познакомиться в  СМИ и наших  видеороликах по ссылкам: https://vk.com/videos-172885865</vt:lpstr>
      <vt:lpstr>Ежегодно в период с 15 января по 15  февраля мы предлагаем учащимся  Гимназии и жителям  нашего района поделиться своей любовью! И поучаствовать в акции «Умножай любовь» 15 февраля — день детей, больных раком. В этот день мы говорим о том, что 80% онкобольных детей Пермского края  выздоравливают</vt:lpstr>
      <vt:lpstr>Акция: подарок ветерану</vt:lpstr>
      <vt:lpstr>Акция «Дети вместо цветов»</vt:lpstr>
      <vt:lpstr>Акция «Четыре лапы»</vt:lpstr>
      <vt:lpstr>Акция «Нужна помощь канцтоварами»</vt:lpstr>
      <vt:lpstr>Слайд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Наш проект «Рука помощи»</dc:title>
  <dc:creator>Алексей</dc:creator>
  <cp:lastModifiedBy>Admin</cp:lastModifiedBy>
  <cp:revision>55</cp:revision>
  <dcterms:created xsi:type="dcterms:W3CDTF">2018-11-03T04:48:24Z</dcterms:created>
  <dcterms:modified xsi:type="dcterms:W3CDTF">2021-11-14T14:49:54Z</dcterms:modified>
</cp:coreProperties>
</file>