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1" r:id="rId3"/>
    <p:sldId id="277" r:id="rId4"/>
    <p:sldId id="278" r:id="rId5"/>
    <p:sldId id="279" r:id="rId6"/>
    <p:sldId id="280" r:id="rId7"/>
    <p:sldId id="283" r:id="rId8"/>
    <p:sldId id="284" r:id="rId9"/>
    <p:sldId id="265" r:id="rId10"/>
    <p:sldId id="266" r:id="rId11"/>
    <p:sldId id="273" r:id="rId12"/>
    <p:sldId id="272" r:id="rId13"/>
    <p:sldId id="276" r:id="rId14"/>
    <p:sldId id="258" r:id="rId15"/>
    <p:sldId id="262" r:id="rId16"/>
    <p:sldId id="269" r:id="rId17"/>
    <p:sldId id="259" r:id="rId18"/>
    <p:sldId id="264" r:id="rId19"/>
    <p:sldId id="263" r:id="rId20"/>
    <p:sldId id="285" r:id="rId21"/>
    <p:sldId id="261" r:id="rId22"/>
    <p:sldId id="267" r:id="rId23"/>
    <p:sldId id="282" r:id="rId24"/>
    <p:sldId id="274" r:id="rId25"/>
    <p:sldId id="286" r:id="rId26"/>
  </p:sldIdLst>
  <p:sldSz cx="12192000" cy="6858000"/>
  <p:notesSz cx="6889750" cy="9671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07F502-5D96-4E4C-8A0A-1D38ED2CF11D}" type="doc">
      <dgm:prSet loTypeId="urn:microsoft.com/office/officeart/2005/8/layout/orgChart1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D545B74-A36A-4B66-B6BF-58B3A71EEB7E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Аксонометрические проекции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85CF50D3-D947-4F9D-B77E-F11454D3EBCA}" type="parTrans" cxnId="{58D8C8EA-5559-4DAA-8FDB-F56BBFF83C21}">
      <dgm:prSet/>
      <dgm:spPr/>
      <dgm:t>
        <a:bodyPr/>
        <a:lstStyle/>
        <a:p>
          <a:endParaRPr lang="ru-RU"/>
        </a:p>
      </dgm:t>
    </dgm:pt>
    <dgm:pt modelId="{F4C60A22-5E4B-46B6-8C4A-7A57A4C18EEC}" type="sibTrans" cxnId="{58D8C8EA-5559-4DAA-8FDB-F56BBFF83C21}">
      <dgm:prSet/>
      <dgm:spPr/>
      <dgm:t>
        <a:bodyPr/>
        <a:lstStyle/>
        <a:p>
          <a:endParaRPr lang="ru-RU"/>
        </a:p>
      </dgm:t>
    </dgm:pt>
    <dgm:pt modelId="{86A7E9CB-A016-4A58-8A79-B26FF9CF7EA2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Косоугольная фронтальная </a:t>
          </a:r>
          <a:r>
            <a:rPr lang="ru-RU" sz="2000" dirty="0" err="1" smtClean="0">
              <a:latin typeface="+mj-lt"/>
            </a:rPr>
            <a:t>диметрическая</a:t>
          </a:r>
          <a:r>
            <a:rPr lang="ru-RU" sz="2000" dirty="0" smtClean="0">
              <a:latin typeface="+mj-lt"/>
            </a:rPr>
            <a:t> проекция</a:t>
          </a:r>
          <a:endParaRPr lang="ru-RU" sz="2000" dirty="0">
            <a:latin typeface="+mj-lt"/>
          </a:endParaRPr>
        </a:p>
      </dgm:t>
    </dgm:pt>
    <dgm:pt modelId="{BAEAA609-288D-4B0A-BA02-A16AB304A497}" type="parTrans" cxnId="{B4F5A807-4A9E-4BEC-96C4-E61743A1BB17}">
      <dgm:prSet/>
      <dgm:spPr/>
      <dgm:t>
        <a:bodyPr/>
        <a:lstStyle/>
        <a:p>
          <a:endParaRPr lang="ru-RU"/>
        </a:p>
      </dgm:t>
    </dgm:pt>
    <dgm:pt modelId="{E7C11575-457B-43A7-9F01-1D0DD5713F82}" type="sibTrans" cxnId="{B4F5A807-4A9E-4BEC-96C4-E61743A1BB17}">
      <dgm:prSet/>
      <dgm:spPr/>
      <dgm:t>
        <a:bodyPr/>
        <a:lstStyle/>
        <a:p>
          <a:endParaRPr lang="ru-RU"/>
        </a:p>
      </dgm:t>
    </dgm:pt>
    <dgm:pt modelId="{C63632AD-74A1-4B42-A2B2-652D64274FC6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Прямоугольная изометрическая проекция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2C2F57A-F3B3-43CA-ACD9-9294FDD2EA47}" type="parTrans" cxnId="{8014615E-9553-49F4-9A38-780C8BA624E0}">
      <dgm:prSet/>
      <dgm:spPr/>
      <dgm:t>
        <a:bodyPr/>
        <a:lstStyle/>
        <a:p>
          <a:endParaRPr lang="ru-RU"/>
        </a:p>
      </dgm:t>
    </dgm:pt>
    <dgm:pt modelId="{9BA66501-1D74-4215-A1FA-25F6A0FB1192}" type="sibTrans" cxnId="{8014615E-9553-49F4-9A38-780C8BA624E0}">
      <dgm:prSet/>
      <dgm:spPr/>
      <dgm:t>
        <a:bodyPr/>
        <a:lstStyle/>
        <a:p>
          <a:endParaRPr lang="ru-RU"/>
        </a:p>
      </dgm:t>
    </dgm:pt>
    <dgm:pt modelId="{741FD517-B264-4983-AD13-E97C37C8AAA7}" type="pres">
      <dgm:prSet presAssocID="{5107F502-5D96-4E4C-8A0A-1D38ED2CF11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F20150-C227-484A-8A20-0941238A6ED9}" type="pres">
      <dgm:prSet presAssocID="{6D545B74-A36A-4B66-B6BF-58B3A71EEB7E}" presName="hierRoot1" presStyleCnt="0">
        <dgm:presLayoutVars>
          <dgm:hierBranch val="init"/>
        </dgm:presLayoutVars>
      </dgm:prSet>
      <dgm:spPr/>
    </dgm:pt>
    <dgm:pt modelId="{16BE786C-7B5A-4335-8F4C-B1EF0678E243}" type="pres">
      <dgm:prSet presAssocID="{6D545B74-A36A-4B66-B6BF-58B3A71EEB7E}" presName="rootComposite1" presStyleCnt="0"/>
      <dgm:spPr/>
    </dgm:pt>
    <dgm:pt modelId="{AF7646DD-941F-482A-A6A5-4AB332B47CE3}" type="pres">
      <dgm:prSet presAssocID="{6D545B74-A36A-4B66-B6BF-58B3A71EEB7E}" presName="rootText1" presStyleLbl="node0" presStyleIdx="0" presStyleCnt="1" custScaleX="302903" custScaleY="410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16BFC6-0358-4028-9926-CD6CC16299B7}" type="pres">
      <dgm:prSet presAssocID="{6D545B74-A36A-4B66-B6BF-58B3A71EEB7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C84DDFF-47A7-42F8-913C-3F6BBBA70257}" type="pres">
      <dgm:prSet presAssocID="{6D545B74-A36A-4B66-B6BF-58B3A71EEB7E}" presName="hierChild2" presStyleCnt="0"/>
      <dgm:spPr/>
    </dgm:pt>
    <dgm:pt modelId="{E3C85CC0-09E6-4E69-A250-FD1C27685A47}" type="pres">
      <dgm:prSet presAssocID="{BAEAA609-288D-4B0A-BA02-A16AB304A497}" presName="Name37" presStyleLbl="parChTrans1D2" presStyleIdx="0" presStyleCnt="2"/>
      <dgm:spPr/>
      <dgm:t>
        <a:bodyPr/>
        <a:lstStyle/>
        <a:p>
          <a:endParaRPr lang="ru-RU"/>
        </a:p>
      </dgm:t>
    </dgm:pt>
    <dgm:pt modelId="{FF145F34-FA39-4C52-B28A-CD0A4E2F604F}" type="pres">
      <dgm:prSet presAssocID="{86A7E9CB-A016-4A58-8A79-B26FF9CF7EA2}" presName="hierRoot2" presStyleCnt="0">
        <dgm:presLayoutVars>
          <dgm:hierBranch val="init"/>
        </dgm:presLayoutVars>
      </dgm:prSet>
      <dgm:spPr/>
    </dgm:pt>
    <dgm:pt modelId="{F31C2943-7B23-4B5B-B418-AF5CEE1FE209}" type="pres">
      <dgm:prSet presAssocID="{86A7E9CB-A016-4A58-8A79-B26FF9CF7EA2}" presName="rootComposite" presStyleCnt="0"/>
      <dgm:spPr/>
    </dgm:pt>
    <dgm:pt modelId="{2BB3ECB4-647F-4C89-9400-BD8CB4FDBE17}" type="pres">
      <dgm:prSet presAssocID="{86A7E9CB-A016-4A58-8A79-B26FF9CF7EA2}" presName="rootText" presStyleLbl="node2" presStyleIdx="0" presStyleCnt="2" custScaleX="242483" custLinFactNeighborX="7695" custLinFactNeighborY="-37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47BC77-A675-4A8E-A87A-E412410DBF7F}" type="pres">
      <dgm:prSet presAssocID="{86A7E9CB-A016-4A58-8A79-B26FF9CF7EA2}" presName="rootConnector" presStyleLbl="node2" presStyleIdx="0" presStyleCnt="2"/>
      <dgm:spPr/>
      <dgm:t>
        <a:bodyPr/>
        <a:lstStyle/>
        <a:p>
          <a:endParaRPr lang="ru-RU"/>
        </a:p>
      </dgm:t>
    </dgm:pt>
    <dgm:pt modelId="{409D8DCA-4078-4945-8519-761AC972A52D}" type="pres">
      <dgm:prSet presAssocID="{86A7E9CB-A016-4A58-8A79-B26FF9CF7EA2}" presName="hierChild4" presStyleCnt="0"/>
      <dgm:spPr/>
    </dgm:pt>
    <dgm:pt modelId="{A32772D8-713E-4326-B242-962FDE827ACC}" type="pres">
      <dgm:prSet presAssocID="{86A7E9CB-A016-4A58-8A79-B26FF9CF7EA2}" presName="hierChild5" presStyleCnt="0"/>
      <dgm:spPr/>
    </dgm:pt>
    <dgm:pt modelId="{494BFA4E-EF9D-4C07-BCFC-F06306B6A369}" type="pres">
      <dgm:prSet presAssocID="{22C2F57A-F3B3-43CA-ACD9-9294FDD2EA4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CE71FE6-ED4C-4F7A-9B8E-90000C160D8D}" type="pres">
      <dgm:prSet presAssocID="{C63632AD-74A1-4B42-A2B2-652D64274FC6}" presName="hierRoot2" presStyleCnt="0">
        <dgm:presLayoutVars>
          <dgm:hierBranch val="init"/>
        </dgm:presLayoutVars>
      </dgm:prSet>
      <dgm:spPr/>
    </dgm:pt>
    <dgm:pt modelId="{1CE6EA65-F55E-4C78-BB48-50808A6D8377}" type="pres">
      <dgm:prSet presAssocID="{C63632AD-74A1-4B42-A2B2-652D64274FC6}" presName="rootComposite" presStyleCnt="0"/>
      <dgm:spPr/>
    </dgm:pt>
    <dgm:pt modelId="{FFCA2B70-8DC2-43FD-90AA-CF19EB5FD0E4}" type="pres">
      <dgm:prSet presAssocID="{C63632AD-74A1-4B42-A2B2-652D64274FC6}" presName="rootText" presStyleLbl="node2" presStyleIdx="1" presStyleCnt="2" custScaleX="241676" custLinFactNeighborX="206" custLinFactNeighborY="47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B3FD10-F7F6-4847-9B11-BA626C43E554}" type="pres">
      <dgm:prSet presAssocID="{C63632AD-74A1-4B42-A2B2-652D64274FC6}" presName="rootConnector" presStyleLbl="node2" presStyleIdx="1" presStyleCnt="2"/>
      <dgm:spPr/>
      <dgm:t>
        <a:bodyPr/>
        <a:lstStyle/>
        <a:p>
          <a:endParaRPr lang="ru-RU"/>
        </a:p>
      </dgm:t>
    </dgm:pt>
    <dgm:pt modelId="{7035B72C-F215-40EC-ABB4-2FFD8EE2B091}" type="pres">
      <dgm:prSet presAssocID="{C63632AD-74A1-4B42-A2B2-652D64274FC6}" presName="hierChild4" presStyleCnt="0"/>
      <dgm:spPr/>
    </dgm:pt>
    <dgm:pt modelId="{53EC7282-EC3F-4AD0-B2C2-A8CA3EF08EAB}" type="pres">
      <dgm:prSet presAssocID="{C63632AD-74A1-4B42-A2B2-652D64274FC6}" presName="hierChild5" presStyleCnt="0"/>
      <dgm:spPr/>
    </dgm:pt>
    <dgm:pt modelId="{CC0680D5-9817-44DC-8C19-035AA2C28FDB}" type="pres">
      <dgm:prSet presAssocID="{6D545B74-A36A-4B66-B6BF-58B3A71EEB7E}" presName="hierChild3" presStyleCnt="0"/>
      <dgm:spPr/>
    </dgm:pt>
  </dgm:ptLst>
  <dgm:cxnLst>
    <dgm:cxn modelId="{7DCE83EF-D783-4DB2-B136-716192D5E480}" type="presOf" srcId="{6D545B74-A36A-4B66-B6BF-58B3A71EEB7E}" destId="{AF7646DD-941F-482A-A6A5-4AB332B47CE3}" srcOrd="0" destOrd="0" presId="urn:microsoft.com/office/officeart/2005/8/layout/orgChart1"/>
    <dgm:cxn modelId="{2B2FE0D5-0110-43F2-B69D-0D3D4A4BC7BA}" type="presOf" srcId="{86A7E9CB-A016-4A58-8A79-B26FF9CF7EA2}" destId="{2BB3ECB4-647F-4C89-9400-BD8CB4FDBE17}" srcOrd="0" destOrd="0" presId="urn:microsoft.com/office/officeart/2005/8/layout/orgChart1"/>
    <dgm:cxn modelId="{33D65147-333D-4A0F-A156-CB4134EDD1AC}" type="presOf" srcId="{6D545B74-A36A-4B66-B6BF-58B3A71EEB7E}" destId="{4416BFC6-0358-4028-9926-CD6CC16299B7}" srcOrd="1" destOrd="0" presId="urn:microsoft.com/office/officeart/2005/8/layout/orgChart1"/>
    <dgm:cxn modelId="{B10C25A4-EC81-4725-8130-7B5D20556730}" type="presOf" srcId="{22C2F57A-F3B3-43CA-ACD9-9294FDD2EA47}" destId="{494BFA4E-EF9D-4C07-BCFC-F06306B6A369}" srcOrd="0" destOrd="0" presId="urn:microsoft.com/office/officeart/2005/8/layout/orgChart1"/>
    <dgm:cxn modelId="{58D8C8EA-5559-4DAA-8FDB-F56BBFF83C21}" srcId="{5107F502-5D96-4E4C-8A0A-1D38ED2CF11D}" destId="{6D545B74-A36A-4B66-B6BF-58B3A71EEB7E}" srcOrd="0" destOrd="0" parTransId="{85CF50D3-D947-4F9D-B77E-F11454D3EBCA}" sibTransId="{F4C60A22-5E4B-46B6-8C4A-7A57A4C18EEC}"/>
    <dgm:cxn modelId="{924F1242-E08E-4CB6-B427-B00FC850BE32}" type="presOf" srcId="{86A7E9CB-A016-4A58-8A79-B26FF9CF7EA2}" destId="{DB47BC77-A675-4A8E-A87A-E412410DBF7F}" srcOrd="1" destOrd="0" presId="urn:microsoft.com/office/officeart/2005/8/layout/orgChart1"/>
    <dgm:cxn modelId="{8014615E-9553-49F4-9A38-780C8BA624E0}" srcId="{6D545B74-A36A-4B66-B6BF-58B3A71EEB7E}" destId="{C63632AD-74A1-4B42-A2B2-652D64274FC6}" srcOrd="1" destOrd="0" parTransId="{22C2F57A-F3B3-43CA-ACD9-9294FDD2EA47}" sibTransId="{9BA66501-1D74-4215-A1FA-25F6A0FB1192}"/>
    <dgm:cxn modelId="{C7544B77-7D01-4A9B-85E9-506ED506A80D}" type="presOf" srcId="{BAEAA609-288D-4B0A-BA02-A16AB304A497}" destId="{E3C85CC0-09E6-4E69-A250-FD1C27685A47}" srcOrd="0" destOrd="0" presId="urn:microsoft.com/office/officeart/2005/8/layout/orgChart1"/>
    <dgm:cxn modelId="{9A57D303-24A1-4E73-8CFC-D3DA54F6E8A9}" type="presOf" srcId="{5107F502-5D96-4E4C-8A0A-1D38ED2CF11D}" destId="{741FD517-B264-4983-AD13-E97C37C8AAA7}" srcOrd="0" destOrd="0" presId="urn:microsoft.com/office/officeart/2005/8/layout/orgChart1"/>
    <dgm:cxn modelId="{F355DD4A-D620-49B4-8A84-8351F17F2676}" type="presOf" srcId="{C63632AD-74A1-4B42-A2B2-652D64274FC6}" destId="{97B3FD10-F7F6-4847-9B11-BA626C43E554}" srcOrd="1" destOrd="0" presId="urn:microsoft.com/office/officeart/2005/8/layout/orgChart1"/>
    <dgm:cxn modelId="{13E9B393-E2AE-4D34-B773-D12BB1E801BE}" type="presOf" srcId="{C63632AD-74A1-4B42-A2B2-652D64274FC6}" destId="{FFCA2B70-8DC2-43FD-90AA-CF19EB5FD0E4}" srcOrd="0" destOrd="0" presId="urn:microsoft.com/office/officeart/2005/8/layout/orgChart1"/>
    <dgm:cxn modelId="{B4F5A807-4A9E-4BEC-96C4-E61743A1BB17}" srcId="{6D545B74-A36A-4B66-B6BF-58B3A71EEB7E}" destId="{86A7E9CB-A016-4A58-8A79-B26FF9CF7EA2}" srcOrd="0" destOrd="0" parTransId="{BAEAA609-288D-4B0A-BA02-A16AB304A497}" sibTransId="{E7C11575-457B-43A7-9F01-1D0DD5713F82}"/>
    <dgm:cxn modelId="{5D0322E3-5D8E-46E9-8E98-40F14131D80D}" type="presParOf" srcId="{741FD517-B264-4983-AD13-E97C37C8AAA7}" destId="{02F20150-C227-484A-8A20-0941238A6ED9}" srcOrd="0" destOrd="0" presId="urn:microsoft.com/office/officeart/2005/8/layout/orgChart1"/>
    <dgm:cxn modelId="{CC5122E8-4A53-4B4F-A21A-5E2530D433EA}" type="presParOf" srcId="{02F20150-C227-484A-8A20-0941238A6ED9}" destId="{16BE786C-7B5A-4335-8F4C-B1EF0678E243}" srcOrd="0" destOrd="0" presId="urn:microsoft.com/office/officeart/2005/8/layout/orgChart1"/>
    <dgm:cxn modelId="{66DE1912-4206-4D1C-90E3-4F1663C2F917}" type="presParOf" srcId="{16BE786C-7B5A-4335-8F4C-B1EF0678E243}" destId="{AF7646DD-941F-482A-A6A5-4AB332B47CE3}" srcOrd="0" destOrd="0" presId="urn:microsoft.com/office/officeart/2005/8/layout/orgChart1"/>
    <dgm:cxn modelId="{A83E465F-C0C7-4F30-9044-E8838890A0AC}" type="presParOf" srcId="{16BE786C-7B5A-4335-8F4C-B1EF0678E243}" destId="{4416BFC6-0358-4028-9926-CD6CC16299B7}" srcOrd="1" destOrd="0" presId="urn:microsoft.com/office/officeart/2005/8/layout/orgChart1"/>
    <dgm:cxn modelId="{DD628C81-2769-4F4E-BA69-AC7E72FEC202}" type="presParOf" srcId="{02F20150-C227-484A-8A20-0941238A6ED9}" destId="{5C84DDFF-47A7-42F8-913C-3F6BBBA70257}" srcOrd="1" destOrd="0" presId="urn:microsoft.com/office/officeart/2005/8/layout/orgChart1"/>
    <dgm:cxn modelId="{6A521371-01E5-4F08-9025-F273CA9019E1}" type="presParOf" srcId="{5C84DDFF-47A7-42F8-913C-3F6BBBA70257}" destId="{E3C85CC0-09E6-4E69-A250-FD1C27685A47}" srcOrd="0" destOrd="0" presId="urn:microsoft.com/office/officeart/2005/8/layout/orgChart1"/>
    <dgm:cxn modelId="{3F204C62-2F19-414C-BED5-DCA442D93789}" type="presParOf" srcId="{5C84DDFF-47A7-42F8-913C-3F6BBBA70257}" destId="{FF145F34-FA39-4C52-B28A-CD0A4E2F604F}" srcOrd="1" destOrd="0" presId="urn:microsoft.com/office/officeart/2005/8/layout/orgChart1"/>
    <dgm:cxn modelId="{C9B7A6A7-433E-4D94-BED3-D44C7BA0D414}" type="presParOf" srcId="{FF145F34-FA39-4C52-B28A-CD0A4E2F604F}" destId="{F31C2943-7B23-4B5B-B418-AF5CEE1FE209}" srcOrd="0" destOrd="0" presId="urn:microsoft.com/office/officeart/2005/8/layout/orgChart1"/>
    <dgm:cxn modelId="{D0BEF7FB-0589-462A-BE6E-B57104847F16}" type="presParOf" srcId="{F31C2943-7B23-4B5B-B418-AF5CEE1FE209}" destId="{2BB3ECB4-647F-4C89-9400-BD8CB4FDBE17}" srcOrd="0" destOrd="0" presId="urn:microsoft.com/office/officeart/2005/8/layout/orgChart1"/>
    <dgm:cxn modelId="{54B78E0F-5810-497F-AF9D-AEFFA603F2D5}" type="presParOf" srcId="{F31C2943-7B23-4B5B-B418-AF5CEE1FE209}" destId="{DB47BC77-A675-4A8E-A87A-E412410DBF7F}" srcOrd="1" destOrd="0" presId="urn:microsoft.com/office/officeart/2005/8/layout/orgChart1"/>
    <dgm:cxn modelId="{B7C080AA-ADD5-4317-B8C9-40DC0CEC1276}" type="presParOf" srcId="{FF145F34-FA39-4C52-B28A-CD0A4E2F604F}" destId="{409D8DCA-4078-4945-8519-761AC972A52D}" srcOrd="1" destOrd="0" presId="urn:microsoft.com/office/officeart/2005/8/layout/orgChart1"/>
    <dgm:cxn modelId="{2D16E33A-C9E5-48E2-8904-CE7A476ECD2A}" type="presParOf" srcId="{FF145F34-FA39-4C52-B28A-CD0A4E2F604F}" destId="{A32772D8-713E-4326-B242-962FDE827ACC}" srcOrd="2" destOrd="0" presId="urn:microsoft.com/office/officeart/2005/8/layout/orgChart1"/>
    <dgm:cxn modelId="{FCE943FB-7CE2-4E25-BAE1-D336060DA39B}" type="presParOf" srcId="{5C84DDFF-47A7-42F8-913C-3F6BBBA70257}" destId="{494BFA4E-EF9D-4C07-BCFC-F06306B6A369}" srcOrd="2" destOrd="0" presId="urn:microsoft.com/office/officeart/2005/8/layout/orgChart1"/>
    <dgm:cxn modelId="{D7B4D775-68E5-470D-9A0B-732648FC00F0}" type="presParOf" srcId="{5C84DDFF-47A7-42F8-913C-3F6BBBA70257}" destId="{2CE71FE6-ED4C-4F7A-9B8E-90000C160D8D}" srcOrd="3" destOrd="0" presId="urn:microsoft.com/office/officeart/2005/8/layout/orgChart1"/>
    <dgm:cxn modelId="{8BC4E5FD-5270-4505-82BB-03A89A9C7480}" type="presParOf" srcId="{2CE71FE6-ED4C-4F7A-9B8E-90000C160D8D}" destId="{1CE6EA65-F55E-4C78-BB48-50808A6D8377}" srcOrd="0" destOrd="0" presId="urn:microsoft.com/office/officeart/2005/8/layout/orgChart1"/>
    <dgm:cxn modelId="{F2B656EF-7A6A-4B06-A518-C2601634EE56}" type="presParOf" srcId="{1CE6EA65-F55E-4C78-BB48-50808A6D8377}" destId="{FFCA2B70-8DC2-43FD-90AA-CF19EB5FD0E4}" srcOrd="0" destOrd="0" presId="urn:microsoft.com/office/officeart/2005/8/layout/orgChart1"/>
    <dgm:cxn modelId="{26D78934-D64E-4B47-88FE-752EF1DC5CB6}" type="presParOf" srcId="{1CE6EA65-F55E-4C78-BB48-50808A6D8377}" destId="{97B3FD10-F7F6-4847-9B11-BA626C43E554}" srcOrd="1" destOrd="0" presId="urn:microsoft.com/office/officeart/2005/8/layout/orgChart1"/>
    <dgm:cxn modelId="{1823407E-8054-40BF-9967-542C5FEBE2FD}" type="presParOf" srcId="{2CE71FE6-ED4C-4F7A-9B8E-90000C160D8D}" destId="{7035B72C-F215-40EC-ABB4-2FFD8EE2B091}" srcOrd="1" destOrd="0" presId="urn:microsoft.com/office/officeart/2005/8/layout/orgChart1"/>
    <dgm:cxn modelId="{AA6BB509-6F63-4F22-BF5A-ECB57BBFAE62}" type="presParOf" srcId="{2CE71FE6-ED4C-4F7A-9B8E-90000C160D8D}" destId="{53EC7282-EC3F-4AD0-B2C2-A8CA3EF08EAB}" srcOrd="2" destOrd="0" presId="urn:microsoft.com/office/officeart/2005/8/layout/orgChart1"/>
    <dgm:cxn modelId="{261C775D-A971-49F2-831F-C0D48A41245C}" type="presParOf" srcId="{02F20150-C227-484A-8A20-0941238A6ED9}" destId="{CC0680D5-9817-44DC-8C19-035AA2C28FD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4BFA4E-EF9D-4C07-BCFC-F06306B6A369}">
      <dsp:nvSpPr>
        <dsp:cNvPr id="0" name=""/>
        <dsp:cNvSpPr/>
      </dsp:nvSpPr>
      <dsp:spPr>
        <a:xfrm>
          <a:off x="4248472" y="439907"/>
          <a:ext cx="2217118" cy="393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624"/>
              </a:lnTo>
              <a:lnTo>
                <a:pt x="2217118" y="216624"/>
              </a:lnTo>
              <a:lnTo>
                <a:pt x="2217118" y="39305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C85CC0-09E6-4E69-A250-FD1C27685A47}">
      <dsp:nvSpPr>
        <dsp:cNvPr id="0" name=""/>
        <dsp:cNvSpPr/>
      </dsp:nvSpPr>
      <dsp:spPr>
        <a:xfrm>
          <a:off x="2170893" y="439907"/>
          <a:ext cx="2077578" cy="321047"/>
        </a:xfrm>
        <a:custGeom>
          <a:avLst/>
          <a:gdLst/>
          <a:ahLst/>
          <a:cxnLst/>
          <a:rect l="0" t="0" r="0" b="0"/>
          <a:pathLst>
            <a:path>
              <a:moveTo>
                <a:pt x="2077578" y="0"/>
              </a:moveTo>
              <a:lnTo>
                <a:pt x="2077578" y="144615"/>
              </a:lnTo>
              <a:lnTo>
                <a:pt x="0" y="144615"/>
              </a:lnTo>
              <a:lnTo>
                <a:pt x="0" y="32104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646DD-941F-482A-A6A5-4AB332B47CE3}">
      <dsp:nvSpPr>
        <dsp:cNvPr id="0" name=""/>
        <dsp:cNvSpPr/>
      </dsp:nvSpPr>
      <dsp:spPr>
        <a:xfrm>
          <a:off x="1703626" y="95268"/>
          <a:ext cx="5089690" cy="3446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Arial" pitchFamily="34" charset="0"/>
              <a:cs typeface="Arial" pitchFamily="34" charset="0"/>
            </a:rPr>
            <a:t>Аксонометрические проекции</a:t>
          </a:r>
          <a:endParaRPr lang="ru-RU" sz="2300" kern="1200" dirty="0">
            <a:latin typeface="Arial" pitchFamily="34" charset="0"/>
            <a:cs typeface="Arial" pitchFamily="34" charset="0"/>
          </a:endParaRPr>
        </a:p>
      </dsp:txBody>
      <dsp:txXfrm>
        <a:off x="1703626" y="95268"/>
        <a:ext cx="5089690" cy="344638"/>
      </dsp:txXfrm>
    </dsp:sp>
    <dsp:sp modelId="{2BB3ECB4-647F-4C89-9400-BD8CB4FDBE17}">
      <dsp:nvSpPr>
        <dsp:cNvPr id="0" name=""/>
        <dsp:cNvSpPr/>
      </dsp:nvSpPr>
      <dsp:spPr>
        <a:xfrm>
          <a:off x="133668" y="760954"/>
          <a:ext cx="4074451" cy="84015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Косоугольная фронтальная </a:t>
          </a:r>
          <a:r>
            <a:rPr lang="ru-RU" sz="2000" kern="1200" dirty="0" err="1" smtClean="0">
              <a:latin typeface="+mj-lt"/>
            </a:rPr>
            <a:t>диметрическая</a:t>
          </a:r>
          <a:r>
            <a:rPr lang="ru-RU" sz="2000" kern="1200" dirty="0" smtClean="0">
              <a:latin typeface="+mj-lt"/>
            </a:rPr>
            <a:t> проекция</a:t>
          </a:r>
          <a:endParaRPr lang="ru-RU" sz="2000" kern="1200" dirty="0">
            <a:latin typeface="+mj-lt"/>
          </a:endParaRPr>
        </a:p>
      </dsp:txBody>
      <dsp:txXfrm>
        <a:off x="133668" y="760954"/>
        <a:ext cx="4074451" cy="840151"/>
      </dsp:txXfrm>
    </dsp:sp>
    <dsp:sp modelId="{FFCA2B70-8DC2-43FD-90AA-CF19EB5FD0E4}">
      <dsp:nvSpPr>
        <dsp:cNvPr id="0" name=""/>
        <dsp:cNvSpPr/>
      </dsp:nvSpPr>
      <dsp:spPr>
        <a:xfrm>
          <a:off x="4435145" y="832964"/>
          <a:ext cx="4060891" cy="84015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Прямоугольная изометрическая проекция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435145" y="832964"/>
        <a:ext cx="4060891" cy="840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53433CCB-85E2-41E2-9E09-35174697EEEE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3900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31" tIns="47316" rIns="94631" bIns="473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654193"/>
            <a:ext cx="5511800" cy="3807976"/>
          </a:xfrm>
          <a:prstGeom prst="rect">
            <a:avLst/>
          </a:prstGeom>
        </p:spPr>
        <p:txBody>
          <a:bodyPr vert="horz" lIns="94631" tIns="47316" rIns="94631" bIns="4731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597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428B8CA3-F281-4788-A066-42A90732B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803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8879" indent="-29572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2891" indent="-23657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6047" indent="-23657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29203" indent="-23657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2360" indent="-236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5516" indent="-236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8672" indent="-236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1828" indent="-236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C7357D-17EC-4F26-971D-F8BB7749DF33}" type="slidenum">
              <a:rPr lang="ru-RU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3161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B8CA3-F281-4788-A066-42A90732BFE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1577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B8CA3-F281-4788-A066-42A90732BF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1922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6235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07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8504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762000"/>
            <a:ext cx="10566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1" y="2362200"/>
            <a:ext cx="10257367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1" y="4300539"/>
            <a:ext cx="10257367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7C097-116B-4565-B112-F1D50ADA8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0876313"/>
      </p:ext>
    </p:extLst>
  </p:cSld>
  <p:clrMapOvr>
    <a:masterClrMapping/>
  </p:clrMapOvr>
  <p:transition spd="med" advClick="0" advTm="2500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413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8243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93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033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36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914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2225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7094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738E6-3A73-48F9-B29B-C80B29BEDE4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F3A04-6A91-4F13-A56B-C54CE1A38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405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Занимательное черчение.</a:t>
            </a:r>
            <a:br>
              <a:rPr lang="ru-RU" b="1" i="1" dirty="0" smtClean="0">
                <a:solidFill>
                  <a:srgbClr val="0070C0"/>
                </a:solidFill>
              </a:rPr>
            </a:b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Урок-викторина на закрепление материала по пройденной теме в 7 классе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31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732" y="209317"/>
            <a:ext cx="109728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Можно ли по этим рисункам определить – какие столбики освещаются солнцем, а какие фонарем </a:t>
            </a:r>
            <a:br>
              <a:rPr lang="ru-RU" sz="2800" b="1" dirty="0">
                <a:solidFill>
                  <a:srgbClr val="0070C0"/>
                </a:solidFill>
              </a:rPr>
            </a:b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 descr="1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81" y="1409426"/>
            <a:ext cx="10351237" cy="37847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 flipH="1">
            <a:off x="1789678" y="5731496"/>
            <a:ext cx="2056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Фонарь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729221" y="5762274"/>
            <a:ext cx="1941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Свет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58333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557" y="104141"/>
            <a:ext cx="10515600" cy="12091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0070C0"/>
                </a:solidFill>
              </a:rPr>
              <a:t>Выберите подходящий силуэт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 descr="https://ds04.infourok.ru/uploads/ex/1199/000666b0-5a375d3d/hello_html_m206196d0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" y="1690688"/>
            <a:ext cx="5951220" cy="4237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ds04.infourok.ru/uploads/ex/1199/000666b0-5a375d3d/hello_html_m14300d2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840" y="2579174"/>
            <a:ext cx="5689826" cy="42968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Дуга 3"/>
          <p:cNvSpPr/>
          <p:nvPr/>
        </p:nvSpPr>
        <p:spPr>
          <a:xfrm>
            <a:off x="838200" y="1527141"/>
            <a:ext cx="1358245" cy="2978871"/>
          </a:xfrm>
          <a:prstGeom prst="arc">
            <a:avLst>
              <a:gd name="adj1" fmla="val 2129087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203540" y="1156784"/>
            <a:ext cx="2092750" cy="371893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9882236" y="2217357"/>
            <a:ext cx="2309763" cy="281655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298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Угадайте предмет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Вилка</a:t>
            </a:r>
          </a:p>
          <a:p>
            <a:pPr marL="0" indent="0">
              <a:buNone/>
            </a:pPr>
            <a:r>
              <a:rPr lang="ru-RU" dirty="0" smtClean="0"/>
              <a:t>2. Ложка</a:t>
            </a:r>
          </a:p>
          <a:p>
            <a:pPr marL="0" indent="0">
              <a:buNone/>
            </a:pPr>
            <a:r>
              <a:rPr lang="ru-RU" dirty="0" smtClean="0"/>
              <a:t>3. Чайник</a:t>
            </a:r>
          </a:p>
          <a:p>
            <a:pPr marL="0" indent="0">
              <a:buNone/>
            </a:pPr>
            <a:r>
              <a:rPr lang="ru-RU" dirty="0" smtClean="0"/>
              <a:t>4. Мясорубка</a:t>
            </a:r>
            <a:endParaRPr lang="ru-RU" dirty="0"/>
          </a:p>
        </p:txBody>
      </p:sp>
      <p:pic>
        <p:nvPicPr>
          <p:cNvPr id="1026" name="Picture 2" descr="https://fs00.infourok.ru/images/doc/312/312055/hello_html_328f9bc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519" y="0"/>
            <a:ext cx="4757614" cy="65358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574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2649718" cy="468764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Проверим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200" dirty="0" smtClean="0"/>
              <a:t>1 – А</a:t>
            </a:r>
            <a:br>
              <a:rPr lang="ru-RU" sz="3200" dirty="0" smtClean="0"/>
            </a:br>
            <a:r>
              <a:rPr lang="ru-RU" sz="3200" dirty="0" smtClean="0"/>
              <a:t>2 – Г</a:t>
            </a:r>
            <a:br>
              <a:rPr lang="ru-RU" sz="3200" dirty="0" smtClean="0"/>
            </a:br>
            <a:r>
              <a:rPr lang="ru-RU" sz="3200" dirty="0" smtClean="0"/>
              <a:t>3 – В</a:t>
            </a:r>
            <a:br>
              <a:rPr lang="ru-RU" sz="3200" dirty="0" smtClean="0"/>
            </a:br>
            <a:r>
              <a:rPr lang="ru-RU" sz="3200" dirty="0" smtClean="0"/>
              <a:t>4 – Д</a:t>
            </a:r>
            <a:br>
              <a:rPr lang="ru-RU" sz="3200" dirty="0" smtClean="0"/>
            </a:br>
            <a:r>
              <a:rPr lang="ru-RU" sz="3200" dirty="0" smtClean="0"/>
              <a:t>5 – Е</a:t>
            </a:r>
            <a:br>
              <a:rPr lang="ru-RU" sz="3200" dirty="0" smtClean="0"/>
            </a:br>
            <a:r>
              <a:rPr lang="ru-RU" sz="3200" dirty="0" smtClean="0"/>
              <a:t>6 – Б</a:t>
            </a:r>
            <a:br>
              <a:rPr lang="ru-RU" sz="3200" dirty="0" smtClean="0"/>
            </a:br>
            <a:endParaRPr lang="ru-RU" dirty="0"/>
          </a:p>
        </p:txBody>
      </p:sp>
      <p:pic>
        <p:nvPicPr>
          <p:cNvPr id="2050" name="Picture 2" descr="https://ds02.infourok.ru/uploads/ex/0853/0007a972-4f620d56/im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985" y="511020"/>
            <a:ext cx="7903317" cy="5927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8559" y="2253005"/>
            <a:ext cx="234963" cy="2828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03840" y="4129322"/>
            <a:ext cx="265364" cy="2918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515389" y="5902595"/>
            <a:ext cx="253815" cy="2639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7145519" y="2253003"/>
            <a:ext cx="282804" cy="3021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282206" y="4080211"/>
            <a:ext cx="292232" cy="297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28324" y="5902595"/>
            <a:ext cx="263948" cy="2639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053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9135" y="1079380"/>
            <a:ext cx="2984500" cy="21423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Дочертите вторую половину дома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https://i05.fotocdn.net/s108/dffa2ef2495f32ae/public_pin_m/236144974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312" y="146304"/>
            <a:ext cx="8552688" cy="67804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3578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228/47016/2/img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973" y="1450398"/>
            <a:ext cx="8301165" cy="51114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Конкурс капитанов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7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3666" y="365125"/>
            <a:ext cx="5000134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Разгадайте зашифрованное слово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7644" y="-18853"/>
            <a:ext cx="4977353" cy="67778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482667" y="1831763"/>
            <a:ext cx="6617616" cy="11249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1   2   3    4    5   6   7    8    9   10   11  12   13   14   15</a:t>
            </a:r>
          </a:p>
          <a:p>
            <a:pPr marL="0" indent="0">
              <a:buNone/>
            </a:pPr>
            <a:r>
              <a:rPr lang="ru-RU" sz="2400" dirty="0" smtClean="0"/>
              <a:t>Л   Е   О   Н   А   Р   Д   О    Д    А    В    И     Н     Ч    И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9246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3.infourok.ru/uploads/ex/050b/000521a2-653fbad0/img6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27" y="188895"/>
            <a:ext cx="8359077" cy="63698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7036830" y="457200"/>
            <a:ext cx="146304" cy="570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131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8938A1-3AA6-4201-BD7E-EDAC1F674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Решите задачу.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0C1D9D-5A61-496F-A11F-1AAC5968F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latin typeface="Times New Roman" pitchFamily="18" charset="0"/>
              </a:rPr>
              <a:t>На столе лежат шашки, как показано на рисунке на следующем слайде. </a:t>
            </a:r>
            <a:r>
              <a:rPr lang="ru-RU" sz="3200" b="1" i="1" dirty="0" smtClean="0">
                <a:latin typeface="Times New Roman" pitchFamily="18" charset="0"/>
              </a:rPr>
              <a:t>Известно, что чёрных и белых шашек одинаковое количество. Сосчитайте </a:t>
            </a:r>
            <a:r>
              <a:rPr lang="ru-RU" sz="3200" b="1" i="1" dirty="0">
                <a:latin typeface="Times New Roman" pitchFamily="18" charset="0"/>
              </a:rPr>
              <a:t>по чертежу, сколько шашек находится в первых ближних к вам столбиках. Сколько всего шашек на столе? Сколько белых и сколько черных шашек на столе?  Начертите эскиз профильной проекции для этой задачи.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</a:rPr>
              <a:t>Воспользуйтесь </a:t>
            </a:r>
            <a:r>
              <a:rPr lang="ru-RU" b="1" i="1" dirty="0">
                <a:latin typeface="Times New Roman" pitchFamily="18" charset="0"/>
              </a:rPr>
              <a:t>шашками для наглядности.</a:t>
            </a:r>
            <a:endParaRPr lang="ru-RU" sz="3200" b="1" i="1" dirty="0">
              <a:latin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293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1703388" y="3425826"/>
            <a:ext cx="7129462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6238042" y="1727885"/>
            <a:ext cx="0" cy="4968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7077415" y="1667854"/>
            <a:ext cx="1296988" cy="1147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E14F37"/>
                </a:solidFill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4165987" y="2150970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tx1">
                  <a:lumMod val="65000"/>
                  <a:lumOff val="35000"/>
                </a:schemeClr>
              </a:gs>
              <a:gs pos="97000">
                <a:schemeClr val="tx1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165987" y="1575650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bg1"/>
              </a:gs>
              <a:gs pos="97000">
                <a:schemeClr val="bg2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2254687" y="2150970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bg1"/>
              </a:gs>
              <a:gs pos="97000">
                <a:schemeClr val="bg2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2254687" y="1582893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tx1">
                  <a:lumMod val="65000"/>
                  <a:lumOff val="35000"/>
                </a:schemeClr>
              </a:gs>
              <a:gs pos="97000">
                <a:schemeClr val="tx1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9957" y="3647674"/>
            <a:ext cx="1432476" cy="1443667"/>
          </a:xfrm>
          <a:prstGeom prst="rect">
            <a:avLst/>
          </a:prstGeom>
        </p:spPr>
      </p:pic>
      <p:pic>
        <p:nvPicPr>
          <p:cNvPr id="14" name="Рисунок 13" descr="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0510" y="5253093"/>
            <a:ext cx="1432476" cy="1443667"/>
          </a:xfrm>
          <a:prstGeom prst="rect">
            <a:avLst/>
          </a:prstGeom>
        </p:spPr>
      </p:pic>
      <p:pic>
        <p:nvPicPr>
          <p:cNvPr id="15" name="Рисунок 14" descr="ш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3724" y="3578435"/>
            <a:ext cx="1432332" cy="1457028"/>
          </a:xfrm>
          <a:prstGeom prst="rect">
            <a:avLst/>
          </a:prstGeom>
        </p:spPr>
      </p:pic>
      <p:pic>
        <p:nvPicPr>
          <p:cNvPr id="17" name="Рисунок 16" descr="ш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7242" y="5196379"/>
            <a:ext cx="1432332" cy="1457028"/>
          </a:xfrm>
          <a:prstGeom prst="rect">
            <a:avLst/>
          </a:prstGeom>
        </p:spPr>
      </p:pic>
      <p:sp>
        <p:nvSpPr>
          <p:cNvPr id="20" name="Багетная рамка 19">
            <a:hlinkClick r:id="" action="ppaction://noaction"/>
          </p:cNvPr>
          <p:cNvSpPr/>
          <p:nvPr/>
        </p:nvSpPr>
        <p:spPr>
          <a:xfrm>
            <a:off x="7077415" y="3839698"/>
            <a:ext cx="2217106" cy="638827"/>
          </a:xfrm>
          <a:prstGeom prst="bevel">
            <a:avLst/>
          </a:prstGeom>
          <a:gradFill flip="none" rotWithShape="1">
            <a:gsLst>
              <a:gs pos="78000">
                <a:srgbClr val="990000"/>
              </a:gs>
              <a:gs pos="34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РЕШЕНИЕ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32676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Цель урока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Применение знаний для решения задач по теме «Проецирование»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510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1703388" y="3425826"/>
            <a:ext cx="7129462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6096000" y="1628776"/>
            <a:ext cx="0" cy="4968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7102475" y="2133601"/>
            <a:ext cx="1296988" cy="1147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E14F37"/>
                </a:solidFill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4192045" y="2530257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tx1">
                  <a:lumMod val="65000"/>
                  <a:lumOff val="35000"/>
                </a:schemeClr>
              </a:gs>
              <a:gs pos="97000">
                <a:schemeClr val="tx1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194134" y="1943621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bg1"/>
              </a:gs>
              <a:gs pos="97000">
                <a:schemeClr val="bg2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2254687" y="2509380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bg1"/>
              </a:gs>
              <a:gs pos="97000">
                <a:schemeClr val="bg2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2250511" y="1941534"/>
            <a:ext cx="1365337" cy="851770"/>
          </a:xfrm>
          <a:prstGeom prst="flowChartMagneticDisk">
            <a:avLst/>
          </a:prstGeom>
          <a:gradFill>
            <a:gsLst>
              <a:gs pos="23000">
                <a:schemeClr val="tx1">
                  <a:lumMod val="65000"/>
                  <a:lumOff val="35000"/>
                </a:schemeClr>
              </a:gs>
              <a:gs pos="97000">
                <a:schemeClr val="tx1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9957" y="3647674"/>
            <a:ext cx="1432476" cy="1443667"/>
          </a:xfrm>
          <a:prstGeom prst="rect">
            <a:avLst/>
          </a:prstGeom>
        </p:spPr>
      </p:pic>
      <p:pic>
        <p:nvPicPr>
          <p:cNvPr id="14" name="Рисунок 13" descr="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0510" y="5253093"/>
            <a:ext cx="1432476" cy="1443667"/>
          </a:xfrm>
          <a:prstGeom prst="rect">
            <a:avLst/>
          </a:prstGeom>
        </p:spPr>
      </p:pic>
      <p:pic>
        <p:nvPicPr>
          <p:cNvPr id="15" name="Рисунок 14" descr="ш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3724" y="3578435"/>
            <a:ext cx="1432332" cy="1457028"/>
          </a:xfrm>
          <a:prstGeom prst="rect">
            <a:avLst/>
          </a:prstGeom>
        </p:spPr>
      </p:pic>
      <p:pic>
        <p:nvPicPr>
          <p:cNvPr id="17" name="Рисунок 16" descr="ш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7242" y="5196379"/>
            <a:ext cx="1432332" cy="1457028"/>
          </a:xfrm>
          <a:prstGeom prst="rect">
            <a:avLst/>
          </a:prstGeom>
        </p:spPr>
      </p:pic>
      <p:grpSp>
        <p:nvGrpSpPr>
          <p:cNvPr id="28" name="Группа 27"/>
          <p:cNvGrpSpPr/>
          <p:nvPr/>
        </p:nvGrpSpPr>
        <p:grpSpPr>
          <a:xfrm>
            <a:off x="6440467" y="3985365"/>
            <a:ext cx="3718143" cy="2116899"/>
            <a:chOff x="4916466" y="3985364"/>
            <a:chExt cx="3718143" cy="2116899"/>
          </a:xfrm>
        </p:grpSpPr>
        <p:sp>
          <p:nvSpPr>
            <p:cNvPr id="22" name="Блок-схема: магнитный диск 21"/>
            <p:cNvSpPr/>
            <p:nvPr/>
          </p:nvSpPr>
          <p:spPr>
            <a:xfrm>
              <a:off x="5492664" y="4528158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bg1"/>
                </a:gs>
                <a:gs pos="97000">
                  <a:schemeClr val="bg2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магнитный диск 18"/>
            <p:cNvSpPr/>
            <p:nvPr/>
          </p:nvSpPr>
          <p:spPr>
            <a:xfrm>
              <a:off x="4916466" y="5217090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bg1"/>
                </a:gs>
                <a:gs pos="97000">
                  <a:schemeClr val="bg2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магнитный диск 20"/>
            <p:cNvSpPr/>
            <p:nvPr/>
          </p:nvSpPr>
          <p:spPr>
            <a:xfrm>
              <a:off x="5501014" y="3985364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tx1">
                    <a:lumMod val="65000"/>
                    <a:lumOff val="35000"/>
                  </a:schemeClr>
                </a:gs>
                <a:gs pos="97000">
                  <a:schemeClr val="tx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магнитный диск 22"/>
            <p:cNvSpPr/>
            <p:nvPr/>
          </p:nvSpPr>
          <p:spPr>
            <a:xfrm>
              <a:off x="7269272" y="4576174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tx1">
                    <a:lumMod val="65000"/>
                    <a:lumOff val="35000"/>
                  </a:schemeClr>
                </a:gs>
                <a:gs pos="97000">
                  <a:schemeClr val="tx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магнитный диск 23"/>
            <p:cNvSpPr/>
            <p:nvPr/>
          </p:nvSpPr>
          <p:spPr>
            <a:xfrm>
              <a:off x="7260920" y="4004153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bg1"/>
                </a:gs>
                <a:gs pos="97000">
                  <a:schemeClr val="bg2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магнитный диск 19"/>
            <p:cNvSpPr/>
            <p:nvPr/>
          </p:nvSpPr>
          <p:spPr>
            <a:xfrm>
              <a:off x="6803721" y="5250493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tx1">
                    <a:lumMod val="65000"/>
                    <a:lumOff val="35000"/>
                  </a:schemeClr>
                </a:gs>
                <a:gs pos="97000">
                  <a:schemeClr val="tx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52993" y="1906044"/>
            <a:ext cx="3133594" cy="1419616"/>
            <a:chOff x="4928993" y="1906044"/>
            <a:chExt cx="3133594" cy="1419616"/>
          </a:xfrm>
        </p:grpSpPr>
        <p:sp>
          <p:nvSpPr>
            <p:cNvPr id="25" name="Блок-схема: магнитный диск 24"/>
            <p:cNvSpPr/>
            <p:nvPr/>
          </p:nvSpPr>
          <p:spPr>
            <a:xfrm>
              <a:off x="4928993" y="2473890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bg1"/>
                </a:gs>
                <a:gs pos="97000">
                  <a:schemeClr val="bg2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магнитный диск 25"/>
            <p:cNvSpPr/>
            <p:nvPr/>
          </p:nvSpPr>
          <p:spPr>
            <a:xfrm>
              <a:off x="4937343" y="1906044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tx1">
                    <a:lumMod val="65000"/>
                    <a:lumOff val="35000"/>
                  </a:schemeClr>
                </a:gs>
                <a:gs pos="97000">
                  <a:schemeClr val="tx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магнитный диск 26"/>
            <p:cNvSpPr/>
            <p:nvPr/>
          </p:nvSpPr>
          <p:spPr>
            <a:xfrm>
              <a:off x="6697250" y="2463451"/>
              <a:ext cx="1365337" cy="851770"/>
            </a:xfrm>
            <a:prstGeom prst="flowChartMagneticDisk">
              <a:avLst/>
            </a:prstGeom>
            <a:gradFill>
              <a:gsLst>
                <a:gs pos="23000">
                  <a:schemeClr val="bg1"/>
                </a:gs>
                <a:gs pos="97000">
                  <a:schemeClr val="bg2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9341807" y="6260978"/>
            <a:ext cx="1074420" cy="434340"/>
          </a:xfrm>
          <a:prstGeom prst="actionButtonForwardNext">
            <a:avLst/>
          </a:prstGeom>
          <a:solidFill>
            <a:srgbClr val="99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Проверим решение</a:t>
            </a:r>
            <a:endParaRPr lang="ru-RU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73338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520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Решите кроссворд</a:t>
            </a:r>
            <a:endParaRPr lang="ru-RU" sz="40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542" y="1545996"/>
            <a:ext cx="7224651" cy="44340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90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Кроссворд «Проецирование»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1.Точка, из которой исходят проецирующие лучи при центральном проецировании.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dirty="0" smtClean="0"/>
              <a:t>Проекционное </a:t>
            </a:r>
            <a:r>
              <a:rPr lang="ru-RU" dirty="0"/>
              <a:t>изображение предметов в масштабе на </a:t>
            </a:r>
            <a:r>
              <a:rPr lang="ru-RU" dirty="0" smtClean="0"/>
              <a:t>бумаге – это….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4. Изображение, получаемое при проецировании.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5. В данной аксонометрической проекции оси располагаются под углом 120° друг к другу.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6. По–</a:t>
            </a:r>
            <a:r>
              <a:rPr lang="ru-RU" dirty="0" err="1"/>
              <a:t>гречески</a:t>
            </a:r>
            <a:r>
              <a:rPr lang="ru-RU" dirty="0"/>
              <a:t> это слово означает «двойное измерение».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7. Вид сбоку лица, предмета.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8. Изображение на </a:t>
            </a:r>
            <a:r>
              <a:rPr lang="ru-RU" dirty="0" smtClean="0"/>
              <a:t>горизонтальной </a:t>
            </a:r>
            <a:r>
              <a:rPr lang="ru-RU" dirty="0"/>
              <a:t>плоскости проекций – это вид</a:t>
            </a:r>
            <a:r>
              <a:rPr lang="ru-RU" dirty="0" smtClean="0"/>
              <a:t>…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9</a:t>
            </a:r>
            <a:r>
              <a:rPr lang="ru-RU" dirty="0"/>
              <a:t>. Изображение на профильной плоскости проекций – это вид…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34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58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Проверим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9940" y="11047"/>
            <a:ext cx="5672119" cy="8021787"/>
          </a:xfrm>
        </p:spPr>
      </p:pic>
    </p:spTree>
    <p:extLst>
      <p:ext uri="{BB962C8B-B14F-4D97-AF65-F5344CB8AC3E}">
        <p14:creationId xmlns="" xmlns:p14="http://schemas.microsoft.com/office/powerpoint/2010/main" val="138570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4542"/>
            <a:ext cx="10515600" cy="2277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Оценочный лист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17206718"/>
              </p:ext>
            </p:extLst>
          </p:nvPr>
        </p:nvGraphicFramePr>
        <p:xfrm>
          <a:off x="223101" y="546465"/>
          <a:ext cx="11745798" cy="6044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97"/>
                <a:gridCol w="3142268"/>
                <a:gridCol w="7161229"/>
                <a:gridCol w="1197204"/>
              </a:tblGrid>
              <a:tr h="32012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Задание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Критерии </a:t>
                      </a:r>
                      <a: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оценивания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Баллы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37246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Разминка. Блиц-опрос.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Каждый правильный </a:t>
                      </a:r>
                      <a:r>
                        <a:rPr lang="ru-RU" sz="1200" dirty="0">
                          <a:effectLst/>
                        </a:rPr>
                        <a:t>ответ – 1 балл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Очки команде приносит правильно ответивший участник. Баллы суммируются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834843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Дочертить вторую половину домика. </a:t>
                      </a:r>
                      <a:r>
                        <a:rPr lang="ru-RU" sz="1200" dirty="0" smtClean="0">
                          <a:effectLst/>
                        </a:rPr>
                        <a:t>Индивидуальная </a:t>
                      </a:r>
                      <a:r>
                        <a:rPr lang="ru-RU" sz="1200" dirty="0">
                          <a:effectLst/>
                        </a:rPr>
                        <a:t>работа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Группа справилась с заданием без ошибок и уложилась во время, чертежи домов выполнены симметрично.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 каждый выполненный правильно чертёж по 2 балла. 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 чертёж с неточностями – 1 балл.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Баллы суммировать.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 – 6б. + 1б. команде, которая справилась первой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734042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Дочерти линии. Конкурс капитанов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Выполнены правильно 2 чертежа - 2 балла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чертёж – 1 балл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+ 1б. первому капитану, выполнившему работу.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 – 3б.)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727367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Соотнести буквы и цифры и прочесть зашифрованный текст, используя знания по проецированию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(Работа в группе)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Группа справилась с заданием без ошибок, уложилась в отведенное время – 2 балла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Группа допустила одну, или не допустила ошибок, но не уложилась в отведенное время – 1 балл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(мах. 3 балла)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734042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Начертить 3 проекции кубиков. Работа в паре.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каждую правильно выполненную проекцию 1 балл. В сумме 3 балла за чертёж. Суммируем работу пар, добавляем 1 балл команде, первой выполнившей задание.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(мах. 7 баллов)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653311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effectLst/>
                        </a:rPr>
                        <a:t>Выполнить </a:t>
                      </a:r>
                      <a:r>
                        <a:rPr lang="ru-RU" sz="1200" dirty="0">
                          <a:effectLst/>
                        </a:rPr>
                        <a:t>эскиза профильной проекции </a:t>
                      </a:r>
                      <a:r>
                        <a:rPr lang="ru-RU" sz="1200" dirty="0" smtClean="0">
                          <a:effectLst/>
                        </a:rPr>
                        <a:t>шашек, ответить на вопросы</a:t>
                      </a:r>
                      <a:endParaRPr lang="ru-RU" sz="1200" dirty="0">
                        <a:effectLst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Работа в группе.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r>
                        <a:rPr lang="kk-KZ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1 баллу за каждый правильный ответ, 1 балл за правильно начерченную профильную проекцию, 1 балл команде, первой справившейся с заданием.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(мах. 5 баллов)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791852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Решение кроссворда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Работа в группе.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r>
                        <a:rPr lang="kk-KZ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Кроссворд разгадан – 4 балла. Не разгадано 1 слово – 3 балла, не разгадано 2 слова – 2 балла,  3 слова – 1 балл, 4 слова 0 баллов. 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Добавляем 1 балл команде, первой выполнившей задание.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(мах. 5 баллов)</a:t>
                      </a:r>
                      <a:endParaRPr lang="ru-RU" sz="1200" b="0" dirty="0">
                        <a:effectLst/>
                      </a:endParaRPr>
                    </a:p>
                  </a:txBody>
                  <a:tcPr marL="42019" marR="420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372465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 rowSpan="2" gridSpan="2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тог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36-28 баллов оценка «5»                Всего баллов: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27-20 баллов оценка «4»                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19-10 баллов оценка «3»                            Оценка: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  <a:tr h="469213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019" marR="42019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4019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Оценочный лист группы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230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3072" y="2808522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Спасибо за работу на уроке!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5326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Проецирование на три плоскости проекций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843178"/>
            <a:ext cx="8469932" cy="471002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7C4386B-CEBE-4DB3-B560-666F8101097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17361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Получение комплексного чертежа предмета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369" y="1859989"/>
            <a:ext cx="8194431" cy="461701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7C4386B-CEBE-4DB3-B560-666F8101097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2069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6"/>
          <p:cNvSpPr>
            <a:spLocks noGrp="1" noChangeArrowheads="1"/>
          </p:cNvSpPr>
          <p:nvPr>
            <p:ph type="title"/>
          </p:nvPr>
        </p:nvSpPr>
        <p:spPr>
          <a:xfrm>
            <a:off x="2286000" y="188914"/>
            <a:ext cx="7924800" cy="9366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GOST type B"/>
              </a:rPr>
              <a:t>  </a:t>
            </a:r>
            <a:r>
              <a:rPr lang="ru-RU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АКСОНОМЕТРИЧЕСКИЕ ПРОЕКЦИИ</a:t>
            </a:r>
            <a:endParaRPr lang="ru-RU" sz="40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1713856" y="1011863"/>
          <a:ext cx="8496944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2906713"/>
            <a:ext cx="2474912" cy="375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2840039"/>
            <a:ext cx="2573337" cy="379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94318815"/>
      </p:ext>
    </p:extLst>
  </p:cSld>
  <p:clrMapOvr>
    <a:masterClrMapping/>
  </p:clrMapOvr>
  <p:transition spd="med" advClick="0" advTm="25000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5"/>
          <p:cNvSpPr>
            <a:spLocks noChangeShapeType="1"/>
          </p:cNvSpPr>
          <p:nvPr/>
        </p:nvSpPr>
        <p:spPr bwMode="auto">
          <a:xfrm>
            <a:off x="766763" y="2708276"/>
            <a:ext cx="2089151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3" name="Line 6"/>
          <p:cNvSpPr>
            <a:spLocks noChangeShapeType="1"/>
          </p:cNvSpPr>
          <p:nvPr/>
        </p:nvSpPr>
        <p:spPr bwMode="auto">
          <a:xfrm flipV="1">
            <a:off x="2855913" y="2636839"/>
            <a:ext cx="194310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4" name="Line 7"/>
          <p:cNvSpPr>
            <a:spLocks noChangeShapeType="1"/>
          </p:cNvSpPr>
          <p:nvPr/>
        </p:nvSpPr>
        <p:spPr bwMode="auto">
          <a:xfrm flipV="1">
            <a:off x="2855913" y="1484313"/>
            <a:ext cx="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5" name="Line 11"/>
          <p:cNvSpPr>
            <a:spLocks noChangeShapeType="1"/>
          </p:cNvSpPr>
          <p:nvPr/>
        </p:nvSpPr>
        <p:spPr bwMode="auto">
          <a:xfrm flipV="1">
            <a:off x="2855913" y="2925763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 rot="5400000">
            <a:off x="1127126" y="1989139"/>
            <a:ext cx="2735263" cy="719137"/>
          </a:xfrm>
          <a:prstGeom prst="parallelogram">
            <a:avLst>
              <a:gd name="adj" fmla="val 48777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 rot="5400000" flipH="1">
            <a:off x="1991519" y="1340644"/>
            <a:ext cx="3240088" cy="1511300"/>
          </a:xfrm>
          <a:prstGeom prst="parallelogram">
            <a:avLst>
              <a:gd name="adj" fmla="val 56933"/>
            </a:avLst>
          </a:prstGeom>
          <a:solidFill>
            <a:srgbClr val="FBA3A3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 rot="-9345934">
            <a:off x="2335214" y="0"/>
            <a:ext cx="1855787" cy="1409700"/>
          </a:xfrm>
          <a:prstGeom prst="parallelogram">
            <a:avLst>
              <a:gd name="adj" fmla="val 74074"/>
            </a:avLst>
          </a:prstGeom>
          <a:solidFill>
            <a:srgbClr val="00CC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5519739" y="908051"/>
            <a:ext cx="2016125" cy="2735263"/>
          </a:xfrm>
          <a:prstGeom prst="rect">
            <a:avLst/>
          </a:prstGeom>
          <a:solidFill>
            <a:srgbClr val="FBA3A3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7967664" y="908051"/>
            <a:ext cx="865187" cy="2735263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5519739" y="3933825"/>
            <a:ext cx="2016125" cy="719138"/>
          </a:xfrm>
          <a:prstGeom prst="rect">
            <a:avLst/>
          </a:prstGeom>
          <a:solidFill>
            <a:srgbClr val="00CC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8097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39 -0.20926 C 0.30798 -0.23611 0.28975 -0.26296 0.27222 -0.27222 C 0.25468 -0.28148 0.24722 -0.28241 0.22083 -0.26482 C 0.19444 -0.24722 0.15069 -0.21088 0.11389 -0.16667 C 0.07708 -0.12269 0.03854 -0.06134 1.94444E-6 -4.07407E-6 " pathEditMode="relative" ptsTypes="aaaaA">
                                      <p:cBhvr>
                                        <p:cTn id="8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555 0.06666 C 0.65798 0.18009 0.66041 0.29375 0.59721 0.35 C 0.53402 0.40625 0.37256 0.42685 0.27638 0.4037 C 0.18003 0.38055 0.06544 0.27847 0.01944 0.21111 C -0.02657 0.14375 -0.01338 0.07176 -5.83333E-6 3.33333E-6 " pathEditMode="relative" ptsTypes="aaaaA">
                                      <p:cBhvr>
                                        <p:cTn id="14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583 0.02824 C 0.60695 0.02917 0.61823 0.03009 0.59167 0.01713 C 0.56511 0.00394 0.50816 -0.03727 0.43611 -0.04954 C 0.36406 -0.0618 0.23247 -0.06528 0.15972 -0.05694 C 0.08698 -0.04861 0.0434 -0.02407 3.05556E-6 0.00023 " pathEditMode="relative" ptsTypes="aaaaA">
                                      <p:cBhvr>
                                        <p:cTn id="20" dur="3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 animBg="1"/>
      <p:bldP spid="2067" grpId="0" animBg="1"/>
      <p:bldP spid="2069" grpId="0" animBg="1"/>
      <p:bldP spid="2070" grpId="0" animBg="1"/>
      <p:bldP spid="2071" grpId="0" animBg="1"/>
      <p:bldP spid="20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9781"/>
            <a:ext cx="10515600" cy="5089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Разделимся на команды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2589"/>
            <a:ext cx="10515600" cy="48743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B0F0"/>
                </a:solidFill>
              </a:rPr>
              <a:t>1. Команда «Циркуль»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dirty="0" err="1" smtClean="0"/>
              <a:t>Рыскова</a:t>
            </a:r>
            <a:r>
              <a:rPr lang="ru-RU" sz="2400" dirty="0" smtClean="0"/>
              <a:t> </a:t>
            </a:r>
            <a:r>
              <a:rPr lang="ru-RU" sz="2400" dirty="0" err="1" smtClean="0"/>
              <a:t>Ульяна</a:t>
            </a:r>
            <a:r>
              <a:rPr lang="ru-RU" sz="2400" dirty="0" smtClean="0"/>
              <a:t>, </a:t>
            </a:r>
            <a:r>
              <a:rPr lang="ru-RU" sz="2400" dirty="0" err="1" smtClean="0"/>
              <a:t>Байдов</a:t>
            </a:r>
            <a:r>
              <a:rPr lang="ru-RU" sz="2400" dirty="0" smtClean="0"/>
              <a:t> </a:t>
            </a:r>
            <a:r>
              <a:rPr lang="ru-RU" sz="2400" dirty="0" smtClean="0"/>
              <a:t>Никита, </a:t>
            </a:r>
            <a:r>
              <a:rPr lang="ru-RU" sz="2400" dirty="0" err="1" smtClean="0"/>
              <a:t>Очеретный</a:t>
            </a:r>
            <a:r>
              <a:rPr lang="ru-RU" sz="2400" dirty="0" smtClean="0"/>
              <a:t> </a:t>
            </a:r>
            <a:r>
              <a:rPr lang="ru-RU" sz="2400" dirty="0" smtClean="0"/>
              <a:t>Максим, </a:t>
            </a:r>
            <a:r>
              <a:rPr lang="ru-RU" sz="2400" dirty="0" err="1" smtClean="0"/>
              <a:t>Семенюга</a:t>
            </a:r>
            <a:r>
              <a:rPr lang="ru-RU" sz="2400" dirty="0" smtClean="0"/>
              <a:t> </a:t>
            </a:r>
            <a:r>
              <a:rPr lang="ru-RU" sz="2400" dirty="0" err="1" smtClean="0"/>
              <a:t>Артемий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buNone/>
            </a:pPr>
            <a:endParaRPr lang="ru-RU" sz="2400" dirty="0" smtClean="0"/>
          </a:p>
          <a:p>
            <a:pPr marL="457200" indent="-45720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FF0000"/>
                </a:solidFill>
              </a:rPr>
              <a:t>2. Команда «Транспортир»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dirty="0" smtClean="0"/>
              <a:t>  Алексеева Мария, </a:t>
            </a:r>
            <a:r>
              <a:rPr lang="ru-RU" sz="2400" dirty="0" err="1" smtClean="0"/>
              <a:t>Навалова</a:t>
            </a:r>
            <a:r>
              <a:rPr lang="ru-RU" sz="2400" dirty="0" smtClean="0"/>
              <a:t> Ксения, </a:t>
            </a:r>
            <a:r>
              <a:rPr lang="ru-RU" sz="2400" dirty="0" smtClean="0"/>
              <a:t>Рысков </a:t>
            </a:r>
            <a:r>
              <a:rPr lang="ru-RU" sz="2400" dirty="0" smtClean="0"/>
              <a:t>Кирилл</a:t>
            </a:r>
          </a:p>
          <a:p>
            <a:pPr marL="0" indent="0">
              <a:lnSpc>
                <a:spcPct val="10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92D050"/>
                </a:solidFill>
              </a:rPr>
              <a:t>3. Команда «Угольник»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dirty="0" smtClean="0"/>
              <a:t>Алексеева </a:t>
            </a:r>
            <a:r>
              <a:rPr lang="ru-RU" sz="2400" dirty="0" smtClean="0"/>
              <a:t>Екатерина</a:t>
            </a:r>
            <a:r>
              <a:rPr lang="ru-RU" sz="2400" dirty="0" smtClean="0"/>
              <a:t>, </a:t>
            </a:r>
            <a:r>
              <a:rPr lang="ru-RU" sz="2400" dirty="0" smtClean="0"/>
              <a:t>Сидоров Герман, </a:t>
            </a:r>
            <a:r>
              <a:rPr lang="ru-RU" sz="2400" dirty="0" err="1" smtClean="0"/>
              <a:t>Ярковой</a:t>
            </a:r>
            <a:r>
              <a:rPr lang="ru-RU" sz="2400" dirty="0" smtClean="0"/>
              <a:t> Александр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39779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 Блиц-опрос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1997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9000" y="432978"/>
            <a:ext cx="5107442" cy="6623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Разгадайте ребусы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060" y="1825625"/>
            <a:ext cx="10910740" cy="24164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informio.ru/images/image002_17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827" y="1827391"/>
            <a:ext cx="2221230" cy="2219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informio.ru/images/image004_1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60" y="1923414"/>
            <a:ext cx="2681140" cy="207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informio.ru/images/image007_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37" y="1872813"/>
            <a:ext cx="3190875" cy="2128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informio.ru/images/image010_1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047" y="1923414"/>
            <a:ext cx="1989056" cy="180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724136" y="5040165"/>
            <a:ext cx="1668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Транспортир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088484" y="5040165"/>
            <a:ext cx="1809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Ластик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7587890" y="5040165"/>
            <a:ext cx="1396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Пенал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10320936" y="5040165"/>
            <a:ext cx="1104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Ватман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175138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634</Words>
  <Application>Microsoft Office PowerPoint</Application>
  <PresentationFormat>Произвольный</PresentationFormat>
  <Paragraphs>129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Занимательное черчение. </vt:lpstr>
      <vt:lpstr>Цель урока</vt:lpstr>
      <vt:lpstr>Проецирование на три плоскости проекций</vt:lpstr>
      <vt:lpstr>Получение комплексного чертежа предмета</vt:lpstr>
      <vt:lpstr>  АКСОНОМЕТРИЧЕСКИЕ ПРОЕКЦИИ</vt:lpstr>
      <vt:lpstr>Слайд 6</vt:lpstr>
      <vt:lpstr>Разделимся на команды</vt:lpstr>
      <vt:lpstr> Блиц-опрос</vt:lpstr>
      <vt:lpstr>Разгадайте ребусы</vt:lpstr>
      <vt:lpstr>Можно ли по этим рисункам определить – какие столбики освещаются солнцем, а какие фонарем  </vt:lpstr>
      <vt:lpstr> Выберите подходящий силуэт</vt:lpstr>
      <vt:lpstr>Угадайте предмет</vt:lpstr>
      <vt:lpstr>Проверим  1 – А 2 – Г 3 – В 4 – Д 5 – Е 6 – Б </vt:lpstr>
      <vt:lpstr>Дочертите вторую половину дома</vt:lpstr>
      <vt:lpstr>Конкурс капитанов</vt:lpstr>
      <vt:lpstr>Разгадайте зашифрованное слово</vt:lpstr>
      <vt:lpstr>Слайд 17</vt:lpstr>
      <vt:lpstr>Решите задачу.</vt:lpstr>
      <vt:lpstr>Слайд 19</vt:lpstr>
      <vt:lpstr>Проверим решение</vt:lpstr>
      <vt:lpstr>Решите кроссворд</vt:lpstr>
      <vt:lpstr>Кроссворд «Проецирование»</vt:lpstr>
      <vt:lpstr>Проверим</vt:lpstr>
      <vt:lpstr>Оценочный лист</vt:lpstr>
      <vt:lpstr>Спасибо за работу на уроке!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Занимательное черчение. Проецирование</dc:title>
  <dc:creator>ASW19</dc:creator>
  <cp:lastModifiedBy>учитель</cp:lastModifiedBy>
  <cp:revision>52</cp:revision>
  <cp:lastPrinted>2021-02-28T15:26:19Z</cp:lastPrinted>
  <dcterms:created xsi:type="dcterms:W3CDTF">2021-02-27T23:49:47Z</dcterms:created>
  <dcterms:modified xsi:type="dcterms:W3CDTF">2021-03-04T09:30:25Z</dcterms:modified>
</cp:coreProperties>
</file>