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0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D2609-055B-4CAB-9B69-653D6D97F0A0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FF717-3D50-4C2D-93EE-6D66E1CB8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hyperlink" Target="http://images.yandex.ru/yandsearch?p=1&amp;text=%D0%BE%D0%BD%D0%B8%20%D0%B2%D0%B5%D1%81%D0%B5%D0%BB%D0%BE%20%D0%B1%D0%B5%D0%B3%D0%B0%D1%8E%D1%82&amp;img_url=www.basketforum.ru/uploads/thumb/post-28-1228472965.jpg&amp;pos=50&amp;rpt=simage" TargetMode="External"/><Relationship Id="rId3" Type="http://schemas.openxmlformats.org/officeDocument/2006/relationships/hyperlink" Target="http://images.yandex.ru/yandsearch?p=1&amp;text=%D0%BE%D0%BD%20%D0%BA%D1%83%D1%88%D0%B0%D0%B5%D1%82&amp;img_url=s59.radikal.ru/i164/1011/35/4dae53c261d4.jpg&amp;pos=55&amp;rpt=simage" TargetMode="External"/><Relationship Id="rId7" Type="http://schemas.openxmlformats.org/officeDocument/2006/relationships/hyperlink" Target="http://images.yandex.ru/yandsearch?p=4&amp;text=%D0%BE%D0%BD%D0%B8%20%D0%BC%D0%B5%D1%87%D1%82%D0%B0%D1%8E%D1%82&amp;img_url=img-fotki.yandex.ru/get/5508/super-natsik2012.1a/0_690ce_527d16af_XL&amp;pos=142&amp;rpt=simage" TargetMode="External"/><Relationship Id="rId12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hyperlink" Target="http://images.yandex.ru/yandsearch?p=2&amp;text=%D1%82%D1%8B%20%D0%BB%D0%B5%D1%82%D0%B0%D0%B5%D1%88%D1%8C%20%D0%B2%20%D0%BD%D0%B5%D0%B1%D0%B5&amp;img_url=i034.radikal.ru/0805/6c/3fec52e7b9c6.jpg&amp;pos=67&amp;rpt=simage" TargetMode="External"/><Relationship Id="rId5" Type="http://schemas.openxmlformats.org/officeDocument/2006/relationships/hyperlink" Target="http://images.yandex.ru/yandsearch?p=2&amp;text=%D0%BE%D0%BD%D0%B0%20%D0%BF%D0%BB%D0%B0%D0%B2%D0%B0%D0%B5%D1%82&amp;img_url=www.karelin.ru/art/6.jpg&amp;pos=80&amp;rpt=simage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hyperlink" Target="http://images.yandex.ru/yandsearch?p=4&amp;text=%D0%BE%D0%BD%D0%B8%20%D0%BC%D0%B5%D1%87%D1%82%D0%B0%D1%8E%D1%82&amp;img_url=detdom18.narod.ru/child/image/other/zylfia.JPG&amp;pos=145&amp;rpt=simage" TargetMode="External"/><Relationship Id="rId1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95C302-3C99-4A30-A75C-40C570F93A45}"/>
              </a:ext>
            </a:extLst>
          </p:cNvPr>
          <p:cNvSpPr/>
          <p:nvPr/>
        </p:nvSpPr>
        <p:spPr>
          <a:xfrm>
            <a:off x="1115616" y="7906"/>
            <a:ext cx="7056784" cy="1080120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Конструкция</a:t>
            </a:r>
            <a:endParaRPr lang="en-US" sz="3200" b="1" dirty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Comic Sans MS" pitchFamily="66" charset="0"/>
              </a:rPr>
              <a:t>“To be going to”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600" y="1524000"/>
            <a:ext cx="4953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 going to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read,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He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is going to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eat,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She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is going to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swim,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We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are going  to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dream,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You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are going to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fly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the clean and nice sky.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They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are going to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run.</a:t>
            </a:r>
            <a:endParaRPr lang="ru-RU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It is very great and fun.</a:t>
            </a:r>
            <a:endParaRPr lang="en-US" sz="3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http://elena-evich.ucoz.org/Cartoon-Clipart-Free-1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10399" y="228601"/>
            <a:ext cx="21336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http://im6-tub-ru.yandex.net/i?id=38840966-60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24000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9" name="Picture 7" descr="http://im2-tub-ru.yandex.net/i?id=120205255-19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275" y="2362200"/>
            <a:ext cx="19907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1" name="Picture 9" descr="http://im6-tub-ru.yandex.net/i?id=537486550-62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2819400"/>
            <a:ext cx="22098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3" name="Picture 11" descr="http://im5-tub-ru.yandex.net/i?id=27130271-11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53200" y="3200400"/>
            <a:ext cx="10763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5" name="Picture 13" descr="http://im4-tub-ru.yandex.net/i?id=621775625-37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00600" y="4419600"/>
            <a:ext cx="22479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7" name="Picture 15" descr="http://im2-tub-ru.yandex.net/i?id=28045774-31-72&amp;n=2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 r="4762" b="9333"/>
          <a:stretch>
            <a:fillRect/>
          </a:stretch>
        </p:blipFill>
        <p:spPr bwMode="auto">
          <a:xfrm>
            <a:off x="7239000" y="5029200"/>
            <a:ext cx="1613647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55576" y="260648"/>
            <a:ext cx="5976664" cy="1008112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Comic Sans MS" pitchFamily="66" charset="0"/>
              </a:rPr>
              <a:t>To be going to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/>
              <a:t>I’ </a:t>
            </a:r>
            <a:r>
              <a:rPr lang="en-US" sz="4400" b="1" dirty="0">
                <a:solidFill>
                  <a:srgbClr val="FF0000"/>
                </a:solidFill>
              </a:rPr>
              <a:t>m not</a:t>
            </a:r>
          </a:p>
          <a:p>
            <a:r>
              <a:rPr lang="en-US" sz="4400" b="1" dirty="0"/>
              <a:t>He/she/it </a:t>
            </a:r>
            <a:r>
              <a:rPr lang="en-US" sz="4400" b="1" dirty="0">
                <a:solidFill>
                  <a:srgbClr val="FF0000"/>
                </a:solidFill>
              </a:rPr>
              <a:t>isn’t  </a:t>
            </a:r>
            <a:r>
              <a:rPr lang="en-US" sz="4400" b="1" dirty="0"/>
              <a:t>          going to…….</a:t>
            </a:r>
          </a:p>
          <a:p>
            <a:r>
              <a:rPr lang="en-US" sz="4400" b="1" dirty="0"/>
              <a:t>We/you/they </a:t>
            </a:r>
            <a:r>
              <a:rPr lang="en-US" sz="4400" b="1" dirty="0">
                <a:solidFill>
                  <a:srgbClr val="FF0000"/>
                </a:solidFill>
              </a:rPr>
              <a:t>aren’t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32656"/>
            <a:ext cx="5976664" cy="1008112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Comic Sans MS" pitchFamily="66" charset="0"/>
              </a:rPr>
              <a:t>Negative sentences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>
                <a:solidFill>
                  <a:srgbClr val="FF0000"/>
                </a:solidFill>
              </a:rPr>
              <a:t>Am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</a:rPr>
              <a:t>      </a:t>
            </a:r>
            <a:r>
              <a:rPr lang="en-US" sz="4400" b="1" dirty="0"/>
              <a:t>I</a:t>
            </a:r>
          </a:p>
          <a:p>
            <a:r>
              <a:rPr lang="en-US" sz="4400" b="1" dirty="0">
                <a:solidFill>
                  <a:srgbClr val="FF0000"/>
                </a:solidFill>
              </a:rPr>
              <a:t>Is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en-US" sz="4400" b="1" dirty="0"/>
              <a:t>he/she/it</a:t>
            </a:r>
            <a:r>
              <a:rPr lang="en-US" sz="4400" dirty="0">
                <a:solidFill>
                  <a:schemeClr val="accent2">
                    <a:lumMod val="50000"/>
                  </a:schemeClr>
                </a:solidFill>
              </a:rPr>
              <a:t>         </a:t>
            </a:r>
            <a:r>
              <a:rPr lang="en-US" sz="4400" b="1" dirty="0">
                <a:solidFill>
                  <a:srgbClr val="FF0000"/>
                </a:solidFill>
              </a:rPr>
              <a:t>going to ……?</a:t>
            </a:r>
          </a:p>
          <a:p>
            <a:r>
              <a:rPr lang="en-US" sz="4400" b="1" dirty="0">
                <a:solidFill>
                  <a:srgbClr val="FF0000"/>
                </a:solidFill>
              </a:rPr>
              <a:t>Are </a:t>
            </a: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en-US" sz="4400" b="1" dirty="0"/>
              <a:t> you/we/they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32656"/>
            <a:ext cx="5976664" cy="1008112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Comic Sans MS" pitchFamily="66" charset="0"/>
              </a:rPr>
              <a:t>Questions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ДНС\Pictures\школа\iCA9B1ZJ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47800"/>
            <a:ext cx="24765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276600" y="2819400"/>
            <a:ext cx="914400" cy="8382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648200" y="2438400"/>
            <a:ext cx="533400" cy="9906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648200" y="3733800"/>
            <a:ext cx="1295400" cy="11765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19600" y="4267200"/>
            <a:ext cx="0" cy="457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23" idx="2"/>
          </p:cNvCxnSpPr>
          <p:nvPr/>
        </p:nvCxnSpPr>
        <p:spPr>
          <a:xfrm flipH="1">
            <a:off x="3251200" y="3848100"/>
            <a:ext cx="939800" cy="9906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4191000" y="3429000"/>
            <a:ext cx="685800" cy="838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19672" y="260648"/>
            <a:ext cx="5976664" cy="864096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C00000"/>
                </a:solidFill>
                <a:latin typeface="Comic Sans MS" pitchFamily="66" charset="0"/>
              </a:rPr>
              <a:t>Make up sentences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7" name="Рисунок 16" descr="81-817775_baby-games-cartoon-illustration-cartoon-girl-playing-pian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645024"/>
            <a:ext cx="2797125" cy="2478554"/>
          </a:xfrm>
          <a:prstGeom prst="rect">
            <a:avLst/>
          </a:prstGeom>
        </p:spPr>
      </p:pic>
      <p:pic>
        <p:nvPicPr>
          <p:cNvPr id="18" name="Рисунок 17" descr="4f3ea72c30afa8a2be0010edc70a0f6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3789040"/>
            <a:ext cx="2495168" cy="2705452"/>
          </a:xfrm>
          <a:prstGeom prst="rect">
            <a:avLst/>
          </a:prstGeom>
        </p:spPr>
      </p:pic>
      <p:pic>
        <p:nvPicPr>
          <p:cNvPr id="20" name="Рисунок 19" descr="4622.jpg"/>
          <p:cNvPicPr>
            <a:picLocks noChangeAspect="1"/>
          </p:cNvPicPr>
          <p:nvPr/>
        </p:nvPicPr>
        <p:blipFill>
          <a:blip r:embed="rId5" cstate="print"/>
          <a:srcRect l="13540" r="21542" b="4824"/>
          <a:stretch>
            <a:fillRect/>
          </a:stretch>
        </p:blipFill>
        <p:spPr>
          <a:xfrm>
            <a:off x="3563888" y="4581128"/>
            <a:ext cx="1930932" cy="2167003"/>
          </a:xfrm>
          <a:prstGeom prst="rect">
            <a:avLst/>
          </a:prstGeom>
        </p:spPr>
      </p:pic>
      <p:pic>
        <p:nvPicPr>
          <p:cNvPr id="22" name="Рисунок 21" descr="дети-ежа-на-снеге-как-анге-ы-снега-718318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1196752"/>
            <a:ext cx="2438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ДНС\Pictures\школа\f_49b41ae9be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393950" cy="3590925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softEdge rad="112500"/>
          </a:effectLst>
        </p:spPr>
      </p:pic>
      <p:pic>
        <p:nvPicPr>
          <p:cNvPr id="2050" name="Picture 2" descr="C:\Users\ДНС\Pictures\школа\foto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4263748"/>
            <a:ext cx="1876425" cy="2594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ДНС\Pictures\школа\839688d554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114800"/>
            <a:ext cx="2580323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Овал 12"/>
          <p:cNvSpPr/>
          <p:nvPr/>
        </p:nvSpPr>
        <p:spPr>
          <a:xfrm>
            <a:off x="3429000" y="2514600"/>
            <a:ext cx="2590800" cy="1219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He , She</a:t>
            </a:r>
          </a:p>
        </p:txBody>
      </p:sp>
      <p:cxnSp>
        <p:nvCxnSpPr>
          <p:cNvPr id="15" name="Прямая соединительная линия 14"/>
          <p:cNvCxnSpPr>
            <a:stCxn id="2049" idx="3"/>
          </p:cNvCxnSpPr>
          <p:nvPr/>
        </p:nvCxnSpPr>
        <p:spPr>
          <a:xfrm>
            <a:off x="2698750" y="2024063"/>
            <a:ext cx="958850" cy="7191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2971800" y="3657600"/>
            <a:ext cx="990600" cy="685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181600" y="3733800"/>
            <a:ext cx="381000" cy="381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3" idx="6"/>
          </p:cNvCxnSpPr>
          <p:nvPr/>
        </p:nvCxnSpPr>
        <p:spPr>
          <a:xfrm>
            <a:off x="6019800" y="3124200"/>
            <a:ext cx="9144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953000" y="1219200"/>
            <a:ext cx="685800" cy="12954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 descr="unnam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2852936"/>
            <a:ext cx="2204864" cy="2204864"/>
          </a:xfrm>
          <a:prstGeom prst="rect">
            <a:avLst/>
          </a:prstGeom>
        </p:spPr>
      </p:pic>
      <p:pic>
        <p:nvPicPr>
          <p:cNvPr id="16" name="Рисунок 15" descr="little-girl-swims-life-preserver_61841-3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96136" y="116632"/>
            <a:ext cx="2520280" cy="252028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ДНС\Pictures\школа\78sGTz5n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1049" y="381000"/>
            <a:ext cx="3282951" cy="2462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ДНС\Pictures\школа\x_83ee08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886200"/>
            <a:ext cx="4216400" cy="2806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вал 7"/>
          <p:cNvSpPr/>
          <p:nvPr/>
        </p:nvSpPr>
        <p:spPr>
          <a:xfrm>
            <a:off x="2971800" y="2514600"/>
            <a:ext cx="2971800" cy="1219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We, They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743200" y="1752600"/>
            <a:ext cx="889000" cy="838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491037" y="2057400"/>
            <a:ext cx="4763" cy="3888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8" idx="7"/>
          </p:cNvCxnSpPr>
          <p:nvPr/>
        </p:nvCxnSpPr>
        <p:spPr>
          <a:xfrm flipH="1">
            <a:off x="5508390" y="2286000"/>
            <a:ext cx="435210" cy="4071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8" idx="3"/>
            <a:endCxn id="1028" idx="0"/>
          </p:cNvCxnSpPr>
          <p:nvPr/>
        </p:nvCxnSpPr>
        <p:spPr>
          <a:xfrm flipH="1">
            <a:off x="2870200" y="3555252"/>
            <a:ext cx="536810" cy="3309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029200" y="3733800"/>
            <a:ext cx="1066800" cy="11572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30" name="Picture 6" descr="C:\Users\ДНС\Pictures\школа\x_e15f47f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200400"/>
            <a:ext cx="2122851" cy="34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58644"/>
            <a:ext cx="2546850" cy="2074211"/>
          </a:xfrm>
          <a:prstGeom prst="rect">
            <a:avLst/>
          </a:prstGeom>
        </p:spPr>
      </p:pic>
      <p:pic>
        <p:nvPicPr>
          <p:cNvPr id="14" name="Рисунок 13" descr="zima-deti1-768x76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0"/>
            <a:ext cx="3068960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109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Фонетическая зарядка</dc:title>
  <dc:creator>А</dc:creator>
  <cp:lastModifiedBy>Админ</cp:lastModifiedBy>
  <cp:revision>13</cp:revision>
  <dcterms:created xsi:type="dcterms:W3CDTF">2020-11-19T12:14:11Z</dcterms:created>
  <dcterms:modified xsi:type="dcterms:W3CDTF">2025-10-26T06:31:01Z</dcterms:modified>
</cp:coreProperties>
</file>