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638FC5"/>
    <a:srgbClr val="A0B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30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B6D93-0F58-4388-B36D-BC2C12445E43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DE3ED-9B22-4335-9CB3-D09CE036A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12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slide" Target="slide18.xml"/><Relationship Id="rId4" Type="http://schemas.openxmlformats.org/officeDocument/2006/relationships/image" Target="../media/image5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" Target="slide19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slide" Target="slide13.xml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14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slide" Target="slide20.xml"/><Relationship Id="rId4" Type="http://schemas.openxmlformats.org/officeDocument/2006/relationships/image" Target="../media/image5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21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slide" Target="slide15.xml"/><Relationship Id="rId4" Type="http://schemas.openxmlformats.org/officeDocument/2006/relationships/image" Target="../media/image5.gif"/><Relationship Id="rId9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5.gif"/><Relationship Id="rId7" Type="http://schemas.openxmlformats.org/officeDocument/2006/relationships/image" Target="../media/image14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slide" Target="slide16.xml"/><Relationship Id="rId4" Type="http://schemas.openxmlformats.org/officeDocument/2006/relationships/image" Target="../media/image6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5.gif"/><Relationship Id="rId7" Type="http://schemas.openxmlformats.org/officeDocument/2006/relationships/image" Target="../media/image14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slide" Target="slide23.xml"/><Relationship Id="rId9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" Target="slide19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slide" Target="slide24.xml"/><Relationship Id="rId4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25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slide" Target="slide20.xml"/><Relationship Id="rId4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26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5.gif"/><Relationship Id="rId7" Type="http://schemas.openxmlformats.org/officeDocument/2006/relationships/image" Target="../media/image14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5.gif"/><Relationship Id="rId7" Type="http://schemas.openxmlformats.org/officeDocument/2006/relationships/image" Target="../media/image14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25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slide" Target="slide29.xml"/><Relationship Id="rId4" Type="http://schemas.openxmlformats.org/officeDocument/2006/relationships/image" Target="../media/image5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29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5.gif"/><Relationship Id="rId7" Type="http://schemas.openxmlformats.org/officeDocument/2006/relationships/image" Target="../media/image14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slide" Target="slide27.xml"/><Relationship Id="rId4" Type="http://schemas.openxmlformats.org/officeDocument/2006/relationships/image" Target="../media/image6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5.gif"/><Relationship Id="rId7" Type="http://schemas.openxmlformats.org/officeDocument/2006/relationships/image" Target="../media/image14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slide" Target="slide28.xml"/><Relationship Id="rId4" Type="http://schemas.openxmlformats.org/officeDocument/2006/relationships/image" Target="../media/image6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4.jpeg"/><Relationship Id="rId7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image" Target="../media/image5.gif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12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" Target="slide13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slide" Target="slide6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14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8.xml"/><Relationship Id="rId7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slide" Target="slide15.xml"/><Relationship Id="rId4" Type="http://schemas.openxmlformats.org/officeDocument/2006/relationships/image" Target="../media/image5.gif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5.gif"/><Relationship Id="rId7" Type="http://schemas.openxmlformats.org/officeDocument/2006/relationships/image" Target="../media/image14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slide" Target="slide9.xml"/><Relationship Id="rId9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5.gif"/><Relationship Id="rId7" Type="http://schemas.openxmlformats.org/officeDocument/2006/relationships/image" Target="../media/image14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rgbClr val="FFFF99"/>
          </a:solidFill>
          <a:ln w="762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3200" b="1">
                <a:latin typeface="Comic Sans MS" pitchFamily="66" charset="0"/>
              </a:rPr>
              <a:t>КВЕСТ</a:t>
            </a:r>
            <a:br>
              <a:rPr lang="ru-RU" sz="3200" b="1" dirty="0">
                <a:latin typeface="Comic Sans MS" pitchFamily="66" charset="0"/>
              </a:rPr>
            </a:br>
            <a:r>
              <a:rPr lang="ru-RU" sz="3200" b="1" dirty="0">
                <a:latin typeface="Comic Sans MS" pitchFamily="66" charset="0"/>
              </a:rPr>
              <a:t>МИНЬОНЫ В ПОИСКАХ ХОЗЯИНА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100392" y="6021288"/>
            <a:ext cx="792088" cy="504056"/>
          </a:xfrm>
          <a:prstGeom prst="actionButtonForwardNext">
            <a:avLst/>
          </a:prstGeom>
          <a:solidFill>
            <a:srgbClr val="FFFF99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Ура! </a:t>
            </a:r>
            <a:r>
              <a:rPr lang="ru-RU" sz="2000" b="1" dirty="0" err="1">
                <a:latin typeface="Comic Sans MS" pitchFamily="66" charset="0"/>
              </a:rPr>
              <a:t>Вы-молодцы</a:t>
            </a:r>
            <a:r>
              <a:rPr lang="ru-RU" sz="2000" b="1" dirty="0">
                <a:latin typeface="Comic Sans MS" pitchFamily="66" charset="0"/>
              </a:rPr>
              <a:t>! Миньонам удалось добраться до своего нового хозяина </a:t>
            </a:r>
            <a:r>
              <a:rPr lang="ru-RU" sz="2000" b="1" dirty="0" err="1">
                <a:latin typeface="Comic Sans MS" pitchFamily="66" charset="0"/>
              </a:rPr>
              <a:t>Грю.Ваша</a:t>
            </a:r>
            <a:r>
              <a:rPr lang="ru-RU" sz="2000" b="1" dirty="0">
                <a:latin typeface="Comic Sans MS" pitchFamily="66" charset="0"/>
              </a:rPr>
              <a:t> оценка:</a:t>
            </a:r>
          </a:p>
        </p:txBody>
      </p:sp>
      <p:pic>
        <p:nvPicPr>
          <p:cNvPr id="28" name="Рисунок 27" descr="59558f0cb20a9c713c2a7559a1ec1eb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4221088"/>
            <a:ext cx="4518149" cy="2304256"/>
          </a:xfrm>
          <a:prstGeom prst="rect">
            <a:avLst/>
          </a:prstGeom>
        </p:spPr>
      </p:pic>
      <p:pic>
        <p:nvPicPr>
          <p:cNvPr id="30" name="Рисунок 29" descr="5e426d96a594e550a648a2ccd32a912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1124744"/>
            <a:ext cx="3080352" cy="2960338"/>
          </a:xfrm>
          <a:prstGeom prst="rect">
            <a:avLst/>
          </a:prstGeom>
        </p:spPr>
      </p:pic>
      <p:sp>
        <p:nvSpPr>
          <p:cNvPr id="5" name="Управляющая кнопка: настраиваемая 4">
            <a:hlinkClick r:id="" action="ppaction://hlinkshowjump?jump=endshow" highlightClick="1"/>
          </p:cNvPr>
          <p:cNvSpPr/>
          <p:nvPr/>
        </p:nvSpPr>
        <p:spPr>
          <a:xfrm>
            <a:off x="7956376" y="5949280"/>
            <a:ext cx="864096" cy="504056"/>
          </a:xfrm>
          <a:prstGeom prst="actionButtonBlank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конец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Теперь им встретился Дракула и он хочет попробовать их крови…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№2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It ______(to snow).</a:t>
            </a:r>
            <a:b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</a:b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683568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9552" y="602128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 going to snow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19872" y="602128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 going to snow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84168" y="60212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 going to snow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5" name="Рисунок 14" descr="depositphotos_13830277-stock-illustration-prince-dracula-on-a-white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2536" y="1268760"/>
            <a:ext cx="3619500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Не успели миньоны отдохнуть, а им повстречался снежный человек! Но ему не понравились их песни и танцы…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№3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omic Sans MS" pitchFamily="66" charset="0"/>
              </a:rPr>
              <a:t>  </a:t>
            </a:r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Dave_____(not/to live) in Madrid.</a:t>
            </a:r>
            <a:b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</a:b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611560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9552" y="602128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 not going to live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19872" y="602128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isn’t going to live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56176" y="602128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aren’t going to live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5" name="Рисунок 14" descr="идти-снежного-человека-135540138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80728"/>
            <a:ext cx="4365104" cy="43651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На пути к своему злому хозяину миньоны встретили медведя! Помогите им убежать от него!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№4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 ______he______(to get up) late?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9552" y="60212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Is, going to get up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31840" y="602128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Are, going to get up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84168" y="602128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 going to get up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depositphotos_25381881-stock-photo-growling-angry-brown-bear-isolated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8520" y="764704"/>
            <a:ext cx="3331257" cy="44416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Только убежали миньоны от медведя, а тут </a:t>
            </a:r>
            <a:r>
              <a:rPr lang="ru-RU" sz="2400" b="1" dirty="0" err="1">
                <a:latin typeface="Comic Sans MS" pitchFamily="66" charset="0"/>
              </a:rPr>
              <a:t>Уолтер</a:t>
            </a:r>
            <a:r>
              <a:rPr lang="ru-RU" sz="2400" b="1" dirty="0">
                <a:latin typeface="Comic Sans MS" pitchFamily="66" charset="0"/>
              </a:rPr>
              <a:t> Нельсон со своей семьей и с недобрыми намерениями…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№5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Comic Sans MS" pitchFamily="66" charset="0"/>
              </a:rPr>
              <a:t>Какое действие выражает конструкция </a:t>
            </a:r>
            <a:r>
              <a:rPr lang="en-US" sz="2000" b="1" dirty="0">
                <a:solidFill>
                  <a:srgbClr val="FF0000"/>
                </a:solidFill>
                <a:latin typeface="Comic Sans MS" pitchFamily="66" charset="0"/>
              </a:rPr>
              <a:t>“to be going to”</a:t>
            </a:r>
            <a:r>
              <a:rPr lang="ru-RU" sz="2000" b="1" dirty="0">
                <a:solidFill>
                  <a:schemeClr val="tx1"/>
                </a:solidFill>
                <a:latin typeface="Comic Sans MS" pitchFamily="66" charset="0"/>
              </a:rPr>
              <a:t>?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7584" y="60212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прошедшее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602128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будущее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00192" y="6021288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настоящее</a:t>
            </a:r>
          </a:p>
        </p:txBody>
      </p:sp>
      <p:pic>
        <p:nvPicPr>
          <p:cNvPr id="15" name="Рисунок 14" descr="1088-152985859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148" y="1196752"/>
            <a:ext cx="1840595" cy="3773219"/>
          </a:xfrm>
          <a:prstGeom prst="rect">
            <a:avLst/>
          </a:prstGeom>
        </p:spPr>
      </p:pic>
      <p:pic>
        <p:nvPicPr>
          <p:cNvPr id="25" name="Рисунок 24" descr="images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rot="-1620000">
            <a:off x="1140750" y="2215451"/>
            <a:ext cx="2676525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Наконец миньоны встретили </a:t>
            </a:r>
            <a:r>
              <a:rPr lang="ru-RU" sz="2000" b="1" dirty="0" err="1">
                <a:latin typeface="Comic Sans MS" pitchFamily="66" charset="0"/>
              </a:rPr>
              <a:t>Скарлет</a:t>
            </a:r>
            <a:r>
              <a:rPr lang="ru-RU" sz="2000" b="1" dirty="0">
                <a:latin typeface="Comic Sans MS" pitchFamily="66" charset="0"/>
              </a:rPr>
              <a:t> и подумали, что она станет их новым хозяином. Но, к сожалению, они не смогли поделить корону королевы Англии…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5856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№6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763688" y="1628800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Liza _____(not /to ride) a motorbike.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683568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7584" y="602128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‘m not going to ride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47864" y="602128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aren’t going to ride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602128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isn’t going to ride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minions-minony-multfilm-28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528" y="1844824"/>
            <a:ext cx="5076056" cy="3239225"/>
          </a:xfrm>
          <a:prstGeom prst="rect">
            <a:avLst/>
          </a:prstGeom>
        </p:spPr>
      </p:pic>
      <p:pic>
        <p:nvPicPr>
          <p:cNvPr id="26" name="Рисунок 25" descr="MM_Scarlet_0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248" y="692696"/>
            <a:ext cx="3238500" cy="50101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Миньонам удалось убежать от </a:t>
            </a:r>
            <a:r>
              <a:rPr lang="ru-RU" sz="2000" b="1" dirty="0" err="1">
                <a:latin typeface="Comic Sans MS" pitchFamily="66" charset="0"/>
              </a:rPr>
              <a:t>Скарлет</a:t>
            </a:r>
            <a:r>
              <a:rPr lang="ru-RU" sz="2000" b="1" dirty="0">
                <a:latin typeface="Comic Sans MS" pitchFamily="66" charset="0"/>
              </a:rPr>
              <a:t>, но теперь в погону вступил ее супруг </a:t>
            </a:r>
            <a:r>
              <a:rPr lang="ru-RU" sz="2000" b="1" dirty="0" err="1">
                <a:latin typeface="Comic Sans MS" pitchFamily="66" charset="0"/>
              </a:rPr>
              <a:t>Херб</a:t>
            </a:r>
            <a:r>
              <a:rPr lang="ru-RU" sz="2000" b="1" dirty="0">
                <a:latin typeface="Comic Sans MS" pitchFamily="66" charset="0"/>
              </a:rPr>
              <a:t>…Помогите сбежать и от него!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5856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</a:t>
            </a:r>
            <a:r>
              <a:rPr lang="en-US" b="1" dirty="0">
                <a:latin typeface="Comic Sans MS" pitchFamily="66" charset="0"/>
              </a:rPr>
              <a:t>7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691680" y="1628800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Comic Sans MS" pitchFamily="66" charset="0"/>
              </a:rPr>
              <a:t>Укажите начало конструкции</a:t>
            </a:r>
            <a:r>
              <a:rPr lang="en-US" sz="2000" b="1" dirty="0">
                <a:solidFill>
                  <a:srgbClr val="FF0000"/>
                </a:solidFill>
                <a:latin typeface="Comic Sans MS" pitchFamily="66" charset="0"/>
              </a:rPr>
              <a:t>“…going to”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300192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7584" y="6021288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Comic Sans MS" pitchFamily="66" charset="0"/>
              </a:rPr>
              <a:t>to be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02128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Comic Sans MS" pitchFamily="66" charset="0"/>
              </a:rPr>
              <a:t>will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6021288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Comic Sans MS" pitchFamily="66" charset="0"/>
              </a:rPr>
              <a:t>must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24" name="Рисунок 23" descr="minions-minony-multfilm-28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540568" y="1700808"/>
            <a:ext cx="5076056" cy="3239225"/>
          </a:xfrm>
          <a:prstGeom prst="rect">
            <a:avLst/>
          </a:prstGeom>
        </p:spPr>
      </p:pic>
      <p:pic>
        <p:nvPicPr>
          <p:cNvPr id="25" name="Рисунок 24" descr="%3F%3F%3F%3F%3F_%3F%3F%3F%3F%3F%3F%3F_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240" y="908720"/>
            <a:ext cx="2696586" cy="4155916"/>
          </a:xfrm>
          <a:prstGeom prst="rect">
            <a:avLst/>
          </a:prstGeom>
        </p:spPr>
      </p:pic>
      <p:pic>
        <p:nvPicPr>
          <p:cNvPr id="15" name="Рисунок 14" descr="банан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1920" y="3140968"/>
            <a:ext cx="2281436" cy="1520957"/>
          </a:xfrm>
          <a:prstGeom prst="rect">
            <a:avLst/>
          </a:prstGeom>
        </p:spPr>
      </p:pic>
      <p:pic>
        <p:nvPicPr>
          <p:cNvPr id="26" name="Рисунок 25" descr="банан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984" y="3284984"/>
            <a:ext cx="2281436" cy="1520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Ура! </a:t>
            </a:r>
            <a:r>
              <a:rPr lang="ru-RU" sz="2000" b="1" dirty="0" err="1">
                <a:latin typeface="Comic Sans MS" pitchFamily="66" charset="0"/>
              </a:rPr>
              <a:t>Вы-молодцы</a:t>
            </a:r>
            <a:r>
              <a:rPr lang="ru-RU" sz="2000" b="1" dirty="0">
                <a:latin typeface="Comic Sans MS" pitchFamily="66" charset="0"/>
              </a:rPr>
              <a:t>! Миньонам удалось добраться до своего нового хозяина </a:t>
            </a:r>
            <a:r>
              <a:rPr lang="ru-RU" sz="2000" b="1" dirty="0" err="1">
                <a:latin typeface="Comic Sans MS" pitchFamily="66" charset="0"/>
              </a:rPr>
              <a:t>Грю</a:t>
            </a:r>
            <a:r>
              <a:rPr lang="en-US" sz="2000" b="1" dirty="0">
                <a:latin typeface="Comic Sans MS" pitchFamily="66" charset="0"/>
              </a:rPr>
              <a:t>,</a:t>
            </a:r>
            <a:r>
              <a:rPr lang="ru-RU" sz="2000" b="1" dirty="0">
                <a:latin typeface="Comic Sans MS" pitchFamily="66" charset="0"/>
              </a:rPr>
              <a:t>но все же злодеям удалось навредить им.Ваша оценка:</a:t>
            </a:r>
          </a:p>
        </p:txBody>
      </p:sp>
      <p:pic>
        <p:nvPicPr>
          <p:cNvPr id="5" name="Рисунок 4" descr="number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5816" y="1196752"/>
            <a:ext cx="3163981" cy="3142888"/>
          </a:xfrm>
          <a:prstGeom prst="rect">
            <a:avLst/>
          </a:prstGeom>
        </p:spPr>
      </p:pic>
      <p:pic>
        <p:nvPicPr>
          <p:cNvPr id="6" name="Рисунок 5" descr="миньоны хлопают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4509120"/>
            <a:ext cx="4762500" cy="2152650"/>
          </a:xfrm>
          <a:prstGeom prst="rect">
            <a:avLst/>
          </a:prstGeom>
        </p:spPr>
      </p:pic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7956376" y="5949280"/>
            <a:ext cx="864096" cy="504056"/>
          </a:xfrm>
          <a:prstGeom prst="actionButtonBlank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конец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Не успели миньоны отдохнуть, а им повстречался снежный человек! Но ему не понравились их песни и танцы…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№3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omic Sans MS" pitchFamily="66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Comic Sans MS" pitchFamily="66" charset="0"/>
              </a:rPr>
              <a:t>_____</a:t>
            </a:r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they ____(to water) flowers?</a:t>
            </a:r>
            <a:b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</a:b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11560" y="60212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Are, going to water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75856" y="602128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Is, going to water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68144" y="602128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Am, going to water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5" name="Рисунок 14" descr="идти-снежного-человека-135540138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80728"/>
            <a:ext cx="4365104" cy="43651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На пути к своему злому хозяину миньоны встретили медведя! Помогите им убежать от него!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№4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 We______(not/to walk) to school on Friday.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11560" y="602128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‘m not going to walk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31840" y="602128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aren’t going to walk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12160" y="602128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isn’t going to walk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depositphotos_25381881-stock-photo-growling-angry-brown-bear-isolated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8520" y="764704"/>
            <a:ext cx="3331257" cy="44416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atin typeface="Comic Sans MS" pitchFamily="66" charset="0"/>
              </a:rPr>
              <a:t>Инструкция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3600" dirty="0">
                <a:latin typeface="Comic Sans MS" pitchFamily="66" charset="0"/>
              </a:rPr>
              <a:t>Вам предстоит пройти сложный путь с миньонами, чтобы помочь им добраться до своего хозяина </a:t>
            </a:r>
            <a:r>
              <a:rPr lang="ru-RU" sz="3600" dirty="0" err="1">
                <a:latin typeface="Comic Sans MS" pitchFamily="66" charset="0"/>
              </a:rPr>
              <a:t>Грю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600" dirty="0" err="1">
                <a:latin typeface="Comic Sans MS" pitchFamily="66" charset="0"/>
              </a:rPr>
              <a:t>Фелониуса</a:t>
            </a:r>
            <a:r>
              <a:rPr lang="ru-RU" sz="3600" dirty="0">
                <a:latin typeface="Comic Sans MS" pitchFamily="66" charset="0"/>
              </a:rPr>
              <a:t>. Вы встретитесь с разными злодеями, но миньоны не должны пострадать! Отвечайте на вопросы и выбирайте правильный ответ! За правильные ответы вы получите любимое лакомство миньонов – бананы! Вопросы по теме: </a:t>
            </a:r>
          </a:p>
          <a:p>
            <a:pPr algn="ctr">
              <a:buNone/>
            </a:pPr>
            <a:r>
              <a:rPr lang="en-US" sz="3600" b="1" dirty="0">
                <a:solidFill>
                  <a:srgbClr val="FF0000"/>
                </a:solidFill>
                <a:latin typeface="Comic Sans MS" pitchFamily="66" charset="0"/>
              </a:rPr>
              <a:t>“</a:t>
            </a:r>
            <a:r>
              <a:rPr lang="ru-RU" sz="3600" b="1">
                <a:solidFill>
                  <a:srgbClr val="FF0000"/>
                </a:solidFill>
                <a:latin typeface="Comic Sans MS" pitchFamily="66" charset="0"/>
              </a:rPr>
              <a:t>Конструкция </a:t>
            </a:r>
            <a:r>
              <a:rPr lang="en-US" sz="3600" b="1">
                <a:solidFill>
                  <a:srgbClr val="FF0000"/>
                </a:solidFill>
                <a:latin typeface="Comic Sans MS" pitchFamily="66" charset="0"/>
              </a:rPr>
              <a:t>to </a:t>
            </a:r>
            <a:r>
              <a:rPr lang="en-US" sz="3600" b="1" dirty="0">
                <a:solidFill>
                  <a:srgbClr val="FF0000"/>
                </a:solidFill>
                <a:latin typeface="Comic Sans MS" pitchFamily="66" charset="0"/>
              </a:rPr>
              <a:t>be going to”.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3600" b="1" dirty="0">
                <a:solidFill>
                  <a:srgbClr val="FF0000"/>
                </a:solidFill>
                <a:latin typeface="Comic Sans MS" pitchFamily="66" charset="0"/>
              </a:rPr>
              <a:t>Будьте осторожны! Удачи!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956376" y="5949280"/>
            <a:ext cx="792088" cy="504056"/>
          </a:xfrm>
          <a:prstGeom prst="actionButtonForwardNext">
            <a:avLst/>
          </a:prstGeom>
          <a:solidFill>
            <a:srgbClr val="FFFF99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Только убежали миньоны от медведя, а тут </a:t>
            </a:r>
            <a:r>
              <a:rPr lang="ru-RU" sz="2400" b="1" dirty="0" err="1">
                <a:latin typeface="Comic Sans MS" pitchFamily="66" charset="0"/>
              </a:rPr>
              <a:t>Уолтер</a:t>
            </a:r>
            <a:r>
              <a:rPr lang="ru-RU" sz="2400" b="1" dirty="0">
                <a:latin typeface="Comic Sans MS" pitchFamily="66" charset="0"/>
              </a:rPr>
              <a:t> Нельсон со своей семьей и с недобрыми намерениями…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№5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Comic Sans MS" pitchFamily="66" charset="0"/>
              </a:rPr>
              <a:t>Укажите начало конструкции </a:t>
            </a:r>
            <a:r>
              <a:rPr lang="en-US" sz="2000" b="1" dirty="0">
                <a:solidFill>
                  <a:srgbClr val="FF0000"/>
                </a:solidFill>
                <a:latin typeface="Comic Sans MS" pitchFamily="66" charset="0"/>
              </a:rPr>
              <a:t>“…going to”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7584" y="60212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will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0212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can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60212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to be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5" name="Рисунок 14" descr="1088-152985859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148" y="1196752"/>
            <a:ext cx="1840595" cy="3773219"/>
          </a:xfrm>
          <a:prstGeom prst="rect">
            <a:avLst/>
          </a:prstGeom>
        </p:spPr>
      </p:pic>
      <p:pic>
        <p:nvPicPr>
          <p:cNvPr id="25" name="Рисунок 24" descr="images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rot="-1620000">
            <a:off x="1140750" y="2215451"/>
            <a:ext cx="2676525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Наконец миньоны встретили </a:t>
            </a:r>
            <a:r>
              <a:rPr lang="ru-RU" sz="2000" b="1" dirty="0" err="1">
                <a:latin typeface="Comic Sans MS" pitchFamily="66" charset="0"/>
              </a:rPr>
              <a:t>Скарлет</a:t>
            </a:r>
            <a:r>
              <a:rPr lang="ru-RU" sz="2000" b="1" dirty="0">
                <a:latin typeface="Comic Sans MS" pitchFamily="66" charset="0"/>
              </a:rPr>
              <a:t> и </a:t>
            </a:r>
            <a:r>
              <a:rPr lang="ru-RU" sz="2000" b="1" dirty="0" err="1">
                <a:latin typeface="Comic Sans MS" pitchFamily="66" charset="0"/>
              </a:rPr>
              <a:t>подумали,что</a:t>
            </a:r>
            <a:r>
              <a:rPr lang="ru-RU" sz="2000" b="1" dirty="0">
                <a:latin typeface="Comic Sans MS" pitchFamily="66" charset="0"/>
              </a:rPr>
              <a:t> она станет их новым хозяином. Но, к сожалению, они не смогли поделить корону королевы Англии…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5856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№6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763688" y="1628800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Mary_____(to clean) her house.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797152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11560" y="602128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 going to clean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75856" y="602128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 going to clean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12160" y="602128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 going to clean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minions-minony-multfilm-28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528" y="1844824"/>
            <a:ext cx="5076056" cy="3239225"/>
          </a:xfrm>
          <a:prstGeom prst="rect">
            <a:avLst/>
          </a:prstGeom>
        </p:spPr>
      </p:pic>
      <p:pic>
        <p:nvPicPr>
          <p:cNvPr id="26" name="Рисунок 25" descr="MM_Scarlet_0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248" y="692696"/>
            <a:ext cx="3238500" cy="50101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Миньонам удалось убежать от </a:t>
            </a:r>
            <a:r>
              <a:rPr lang="ru-RU" sz="2000" b="1" dirty="0" err="1">
                <a:latin typeface="Comic Sans MS" pitchFamily="66" charset="0"/>
              </a:rPr>
              <a:t>Скарлет</a:t>
            </a:r>
            <a:r>
              <a:rPr lang="ru-RU" sz="2000" b="1" dirty="0">
                <a:latin typeface="Comic Sans MS" pitchFamily="66" charset="0"/>
              </a:rPr>
              <a:t>, но теперь в погону вступил ее супруг </a:t>
            </a:r>
            <a:r>
              <a:rPr lang="ru-RU" sz="2000" b="1" dirty="0" err="1">
                <a:latin typeface="Comic Sans MS" pitchFamily="66" charset="0"/>
              </a:rPr>
              <a:t>Херб</a:t>
            </a:r>
            <a:r>
              <a:rPr lang="ru-RU" sz="2000" b="1" dirty="0">
                <a:latin typeface="Comic Sans MS" pitchFamily="66" charset="0"/>
              </a:rPr>
              <a:t>…Помогите сбежать и от него!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5856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</a:t>
            </a:r>
            <a:r>
              <a:rPr lang="en-US" b="1" dirty="0">
                <a:latin typeface="Comic Sans MS" pitchFamily="66" charset="0"/>
              </a:rPr>
              <a:t>7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763688" y="1628800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Ben____(to drive) a car.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300192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9552" y="602128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 going to drive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47864" y="602128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 going to drive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84168" y="60212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 going to driving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minions-minony-multfilm-28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528" y="1844824"/>
            <a:ext cx="5076056" cy="3239225"/>
          </a:xfrm>
          <a:prstGeom prst="rect">
            <a:avLst/>
          </a:prstGeom>
        </p:spPr>
      </p:pic>
      <p:pic>
        <p:nvPicPr>
          <p:cNvPr id="25" name="Рисунок 24" descr="%3F%3F%3F%3F%3F_%3F%3F%3F%3F%3F%3F%3F_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240" y="908720"/>
            <a:ext cx="2696586" cy="415591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5904656" cy="1143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latin typeface="Comic Sans MS" pitchFamily="66" charset="0"/>
              </a:rPr>
              <a:t>Неплохо! Миньонам удалось добраться до своего нового хозяина </a:t>
            </a:r>
            <a:r>
              <a:rPr lang="ru-RU" sz="2000" b="1" dirty="0" err="1">
                <a:latin typeface="Comic Sans MS" pitchFamily="66" charset="0"/>
              </a:rPr>
              <a:t>Грю</a:t>
            </a:r>
            <a:r>
              <a:rPr lang="en-US" sz="2000" b="1" dirty="0">
                <a:latin typeface="Comic Sans MS" pitchFamily="66" charset="0"/>
              </a:rPr>
              <a:t>,</a:t>
            </a:r>
            <a:r>
              <a:rPr lang="ru-RU" sz="2000" b="1" dirty="0">
                <a:latin typeface="Comic Sans MS" pitchFamily="66" charset="0"/>
              </a:rPr>
              <a:t>но все же злодеи сильно навредили им.Ваша оценка:</a:t>
            </a:r>
          </a:p>
        </p:txBody>
      </p:sp>
      <p:pic>
        <p:nvPicPr>
          <p:cNvPr id="7" name="Рисунок 6" descr="загружено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1556792"/>
            <a:ext cx="3155032" cy="3169117"/>
          </a:xfrm>
          <a:prstGeom prst="rect">
            <a:avLst/>
          </a:prstGeom>
        </p:spPr>
      </p:pic>
      <p:pic>
        <p:nvPicPr>
          <p:cNvPr id="8" name="Рисунок 7" descr="3 миньона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0"/>
            <a:ext cx="2835086" cy="4725144"/>
          </a:xfrm>
          <a:prstGeom prst="rect">
            <a:avLst/>
          </a:prstGeom>
        </p:spPr>
      </p:pic>
      <p:sp>
        <p:nvSpPr>
          <p:cNvPr id="5" name="Управляющая кнопка: настраиваемая 4">
            <a:hlinkClick r:id="" action="ppaction://hlinkshowjump?jump=endshow" highlightClick="1"/>
          </p:cNvPr>
          <p:cNvSpPr/>
          <p:nvPr/>
        </p:nvSpPr>
        <p:spPr>
          <a:xfrm>
            <a:off x="7956376" y="5949280"/>
            <a:ext cx="864096" cy="504056"/>
          </a:xfrm>
          <a:prstGeom prst="actionButtonBlank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конец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На пути к своему злому хозяину миньоны встретили медведя! Помогите им убежать от него!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№4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 Shelby _____ (to save) 100$.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83568" y="594928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 going to save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75856" y="602128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 going to save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84168" y="602128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 going to save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depositphotos_25381881-stock-photo-growling-angry-brown-bear-isolated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8520" y="764704"/>
            <a:ext cx="3331257" cy="444167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Только убежали миньоны от медведя, а тут </a:t>
            </a:r>
            <a:r>
              <a:rPr lang="ru-RU" sz="2400" b="1" dirty="0" err="1">
                <a:latin typeface="Comic Sans MS" pitchFamily="66" charset="0"/>
              </a:rPr>
              <a:t>Уолтер</a:t>
            </a:r>
            <a:r>
              <a:rPr lang="ru-RU" sz="2400" b="1" dirty="0">
                <a:latin typeface="Comic Sans MS" pitchFamily="66" charset="0"/>
              </a:rPr>
              <a:t> Нельсон со своей семьей и с недобрыми намерениями…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№5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Comic Sans MS" pitchFamily="66" charset="0"/>
              </a:rPr>
              <a:t>Для выражения какого действия используется конструкция </a:t>
            </a:r>
            <a:r>
              <a:rPr lang="en-US" sz="2000" b="1" dirty="0">
                <a:solidFill>
                  <a:srgbClr val="FF0000"/>
                </a:solidFill>
                <a:latin typeface="Comic Sans MS" pitchFamily="66" charset="0"/>
              </a:rPr>
              <a:t>“to be going to”</a:t>
            </a: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7584" y="60212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настоящего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60212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прошедшего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16216" y="60212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будущего</a:t>
            </a:r>
          </a:p>
        </p:txBody>
      </p:sp>
      <p:pic>
        <p:nvPicPr>
          <p:cNvPr id="15" name="Рисунок 14" descr="1088-152985859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148" y="1196752"/>
            <a:ext cx="1840595" cy="3773219"/>
          </a:xfrm>
          <a:prstGeom prst="rect">
            <a:avLst/>
          </a:prstGeom>
        </p:spPr>
      </p:pic>
      <p:pic>
        <p:nvPicPr>
          <p:cNvPr id="25" name="Рисунок 24" descr="images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rot="-1620000">
            <a:off x="1140750" y="2215451"/>
            <a:ext cx="2676525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Наконец миньоны встретили </a:t>
            </a:r>
            <a:r>
              <a:rPr lang="ru-RU" sz="2000" b="1" dirty="0" err="1">
                <a:latin typeface="Comic Sans MS" pitchFamily="66" charset="0"/>
              </a:rPr>
              <a:t>Скарлет</a:t>
            </a:r>
            <a:r>
              <a:rPr lang="ru-RU" sz="2000" b="1" dirty="0">
                <a:latin typeface="Comic Sans MS" pitchFamily="66" charset="0"/>
              </a:rPr>
              <a:t> и </a:t>
            </a:r>
            <a:r>
              <a:rPr lang="ru-RU" sz="2000" b="1" dirty="0" err="1">
                <a:latin typeface="Comic Sans MS" pitchFamily="66" charset="0"/>
              </a:rPr>
              <a:t>подумали,что</a:t>
            </a:r>
            <a:r>
              <a:rPr lang="ru-RU" sz="2000" b="1" dirty="0">
                <a:latin typeface="Comic Sans MS" pitchFamily="66" charset="0"/>
              </a:rPr>
              <a:t> она станет их новым хозяином. Но, к сожалению, они не смогли поделить корону королевы Англии…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5856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№6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763688" y="1628800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Peter _____(to play) football with friends.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7584" y="60212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 going to play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75856" y="602128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 going to play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60212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 going to play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minions-minony-multfilm-28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528" y="1844824"/>
            <a:ext cx="5076056" cy="3239225"/>
          </a:xfrm>
          <a:prstGeom prst="rect">
            <a:avLst/>
          </a:prstGeom>
        </p:spPr>
      </p:pic>
      <p:pic>
        <p:nvPicPr>
          <p:cNvPr id="26" name="Рисунок 25" descr="MM_Scarlet_0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248" y="692696"/>
            <a:ext cx="3238500" cy="50101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Миньонам удалось убежать от </a:t>
            </a:r>
            <a:r>
              <a:rPr lang="ru-RU" sz="2000" b="1" dirty="0" err="1">
                <a:latin typeface="Comic Sans MS" pitchFamily="66" charset="0"/>
              </a:rPr>
              <a:t>Скарлет</a:t>
            </a:r>
            <a:r>
              <a:rPr lang="ru-RU" sz="2000" b="1" dirty="0">
                <a:latin typeface="Comic Sans MS" pitchFamily="66" charset="0"/>
              </a:rPr>
              <a:t>, но теперь в погону вступил ее супруг </a:t>
            </a:r>
            <a:r>
              <a:rPr lang="ru-RU" sz="2000" b="1" dirty="0" err="1">
                <a:latin typeface="Comic Sans MS" pitchFamily="66" charset="0"/>
              </a:rPr>
              <a:t>Херб</a:t>
            </a:r>
            <a:r>
              <a:rPr lang="ru-RU" sz="2000" b="1" dirty="0">
                <a:latin typeface="Comic Sans MS" pitchFamily="66" charset="0"/>
              </a:rPr>
              <a:t>…Помогите сбежать и от него!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5856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</a:t>
            </a:r>
            <a:r>
              <a:rPr lang="en-US" b="1" dirty="0">
                <a:latin typeface="Comic Sans MS" pitchFamily="66" charset="0"/>
              </a:rPr>
              <a:t>7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763688" y="1628800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____you___(to wash) the windows?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300192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11560" y="602128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Am, going to wash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75856" y="602128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Is, going to wash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84168" y="602128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Are, going to wash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minions-minony-multfilm-28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528" y="1844824"/>
            <a:ext cx="5076056" cy="3239225"/>
          </a:xfrm>
          <a:prstGeom prst="rect">
            <a:avLst/>
          </a:prstGeom>
        </p:spPr>
      </p:pic>
      <p:pic>
        <p:nvPicPr>
          <p:cNvPr id="25" name="Рисунок 24" descr="%3F%3F%3F%3F%3F_%3F%3F%3F%3F%3F%3F%3F_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240" y="908720"/>
            <a:ext cx="2696586" cy="415591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72808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Ой! Очень плохо! Миньонам не удалось добраться до своего нового хозяина </a:t>
            </a:r>
            <a:r>
              <a:rPr lang="ru-RU" sz="2000" b="1" dirty="0" err="1">
                <a:latin typeface="Comic Sans MS" pitchFamily="66" charset="0"/>
              </a:rPr>
              <a:t>Грю</a:t>
            </a:r>
            <a:r>
              <a:rPr lang="ru-RU" sz="2000" b="1" dirty="0">
                <a:latin typeface="Comic Sans MS" pitchFamily="66" charset="0"/>
              </a:rPr>
              <a:t> и злодеи сильно навредили им. Миньонам очень грустно…Ваша оценка:</a:t>
            </a:r>
          </a:p>
        </p:txBody>
      </p:sp>
      <p:pic>
        <p:nvPicPr>
          <p:cNvPr id="5" name="Рисунок 4" descr="cisafisha_146020060014_594fb0c27972f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1628800"/>
            <a:ext cx="3812053" cy="3786638"/>
          </a:xfrm>
          <a:prstGeom prst="rect">
            <a:avLst/>
          </a:prstGeom>
        </p:spPr>
      </p:pic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7956376" y="5949280"/>
            <a:ext cx="864096" cy="504056"/>
          </a:xfrm>
          <a:prstGeom prst="actionButtonBlank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конец</a:t>
            </a:r>
          </a:p>
        </p:txBody>
      </p:sp>
      <p:pic>
        <p:nvPicPr>
          <p:cNvPr id="8" name="Рисунок 7" descr="tenor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988840"/>
            <a:ext cx="3719854" cy="280679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latin typeface="Comic Sans MS" pitchFamily="66" charset="0"/>
              </a:rPr>
              <a:t>Ой, ой, ой, очень плохо! Вы не заслужили даже «2»! Миньоны очень огорчены…</a:t>
            </a:r>
          </a:p>
        </p:txBody>
      </p:sp>
      <p:pic>
        <p:nvPicPr>
          <p:cNvPr id="4" name="Содержимое 3" descr="GP4i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38412" y="2720181"/>
            <a:ext cx="4067175" cy="2286000"/>
          </a:xfrm>
        </p:spPr>
      </p:pic>
      <p:sp>
        <p:nvSpPr>
          <p:cNvPr id="5" name="Управляющая кнопка: настраиваемая 4">
            <a:hlinkClick r:id="" action="ppaction://hlinkshowjump?jump=endshow" highlightClick="1"/>
          </p:cNvPr>
          <p:cNvSpPr/>
          <p:nvPr/>
        </p:nvSpPr>
        <p:spPr>
          <a:xfrm>
            <a:off x="7956376" y="5949280"/>
            <a:ext cx="864096" cy="504056"/>
          </a:xfrm>
          <a:prstGeom prst="actionButtonBlank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Comic Sans MS" pitchFamily="66" charset="0"/>
              </a:rPr>
              <a:t>конец</a:t>
            </a:r>
          </a:p>
        </p:txBody>
      </p:sp>
    </p:spTree>
    <p:extLst>
      <p:ext uri="{BB962C8B-B14F-4D97-AF65-F5344CB8AC3E}">
        <p14:creationId xmlns:p14="http://schemas.microsoft.com/office/powerpoint/2010/main" val="779312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Миньоны спешат на поиски своего нового хозяина и на пути им встречается динозавр. К сожалению, он хочет съесть миньонов. Помогите им и ответьте на вопрос.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№1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pic>
        <p:nvPicPr>
          <p:cNvPr id="13" name="Рисунок 12" descr="tyrannosaurus-t-rex-dinosaur-on-white-background_44074-298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2348880"/>
            <a:ext cx="3845421" cy="2561566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omic Sans MS" pitchFamily="66" charset="0"/>
              </a:rPr>
              <a:t>They _____ football at the institute. (to play)</a:t>
            </a:r>
            <a:br>
              <a:rPr lang="en-US" b="1" dirty="0">
                <a:solidFill>
                  <a:schemeClr val="tx1"/>
                </a:solidFill>
                <a:latin typeface="Comic Sans MS" pitchFamily="66" charset="0"/>
              </a:rPr>
            </a:br>
            <a:endParaRPr lang="ru-RU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683568" y="4797152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55576" y="602128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 going to play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1880" y="602128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 going to play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60232" y="60212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 playing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Теперь им встретился Дракула и он хочет попробовать их крови…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№2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She _____ emails. (not / to write)</a:t>
            </a:r>
            <a:b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</a:b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95536" y="602128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aren’t going to write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31840" y="602128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isn’t going to writing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56176" y="594928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isn’t going to write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5" name="Рисунок 14" descr="depositphotos_13830277-stock-illustration-prince-dracula-on-a-white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2536" y="1268760"/>
            <a:ext cx="3619500" cy="3619500"/>
          </a:xfrm>
          <a:prstGeom prst="rect">
            <a:avLst/>
          </a:prstGeom>
        </p:spPr>
      </p:pic>
      <p:pic>
        <p:nvPicPr>
          <p:cNvPr id="24" name="Рисунок 23" descr="банан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7864" y="2780928"/>
            <a:ext cx="2281436" cy="1520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Не успели миньоны отдохнуть, а им повстречался снежный человек! Но ему не понравились их песни и танцы…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№3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omic Sans MS" pitchFamily="66" charset="0"/>
              </a:rPr>
              <a:t>  </a:t>
            </a:r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____ you____ English? (to speak)</a:t>
            </a:r>
            <a:b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</a:b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11560" y="60212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Am, going to speak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87824" y="602128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Are, going to speak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0152" y="602128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Is, going to speak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5" name="Рисунок 14" descr="идти-снежного-человека-135540138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80728"/>
            <a:ext cx="4365104" cy="43651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На пути к своему злому хозяину миньоны встретили медведя! Помогите им убежать от него!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№4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 I ______(to make) a snowman.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611560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67544" y="602128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 going to make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47864" y="602128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 going to make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56176" y="602128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 going to make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depositphotos_25381881-stock-photo-growling-angry-brown-bear-isolated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8520" y="764704"/>
            <a:ext cx="3331257" cy="4441676"/>
          </a:xfrm>
          <a:prstGeom prst="rect">
            <a:avLst/>
          </a:prstGeom>
        </p:spPr>
      </p:pic>
      <p:pic>
        <p:nvPicPr>
          <p:cNvPr id="25" name="Рисунок 24" descr="банан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9792" y="2852936"/>
            <a:ext cx="2281436" cy="1520957"/>
          </a:xfrm>
          <a:prstGeom prst="rect">
            <a:avLst/>
          </a:prstGeom>
        </p:spPr>
      </p:pic>
      <p:pic>
        <p:nvPicPr>
          <p:cNvPr id="26" name="Рисунок 25" descr="банан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2852936"/>
            <a:ext cx="2281436" cy="1520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omic Sans MS" pitchFamily="66" charset="0"/>
              </a:rPr>
              <a:t>Только убежали миньоны от медведя, а тут </a:t>
            </a:r>
            <a:r>
              <a:rPr lang="ru-RU" sz="2400" b="1" dirty="0" err="1">
                <a:latin typeface="Comic Sans MS" pitchFamily="66" charset="0"/>
              </a:rPr>
              <a:t>Уолтер</a:t>
            </a:r>
            <a:r>
              <a:rPr lang="ru-RU" sz="2400" b="1" dirty="0">
                <a:latin typeface="Comic Sans MS" pitchFamily="66" charset="0"/>
              </a:rPr>
              <a:t> Нельсон со своей семьей и с недобрыми намерениями…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14847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№5</a:t>
            </a:r>
          </a:p>
        </p:txBody>
      </p:sp>
      <p:pic>
        <p:nvPicPr>
          <p:cNvPr id="12" name="Рисунок 11" descr="Cartoons_Minions_running_away_051620_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2852936"/>
            <a:ext cx="3275856" cy="1842669"/>
          </a:xfrm>
          <a:prstGeom prst="rect">
            <a:avLst/>
          </a:prstGeom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059832" y="1844824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Comic Sans MS" pitchFamily="66" charset="0"/>
              </a:rPr>
              <a:t>Для выражения какого действия используется конструкция</a:t>
            </a:r>
            <a:r>
              <a:rPr lang="en-US" sz="2000" b="1" dirty="0">
                <a:solidFill>
                  <a:srgbClr val="FF0000"/>
                </a:solidFill>
                <a:latin typeface="Comic Sans MS" pitchFamily="66" charset="0"/>
              </a:rPr>
              <a:t>“to be going to”</a:t>
            </a: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</a:rPr>
              <a:t>? 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7584" y="60212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будущего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35896" y="60212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прошедшего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00192" y="60212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omic Sans MS" pitchFamily="66" charset="0"/>
              </a:rPr>
              <a:t>настоящего</a:t>
            </a:r>
          </a:p>
        </p:txBody>
      </p:sp>
      <p:pic>
        <p:nvPicPr>
          <p:cNvPr id="15" name="Рисунок 14" descr="1088-152985859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148" y="1196752"/>
            <a:ext cx="1840595" cy="3773219"/>
          </a:xfrm>
          <a:prstGeom prst="rect">
            <a:avLst/>
          </a:prstGeom>
        </p:spPr>
      </p:pic>
      <p:pic>
        <p:nvPicPr>
          <p:cNvPr id="25" name="Рисунок 24" descr="images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rot="-1620000">
            <a:off x="1140750" y="2215451"/>
            <a:ext cx="2676525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Наконец миньоны встретили </a:t>
            </a:r>
            <a:r>
              <a:rPr lang="ru-RU" sz="2000" b="1" dirty="0" err="1">
                <a:latin typeface="Comic Sans MS" pitchFamily="66" charset="0"/>
              </a:rPr>
              <a:t>Скарлет</a:t>
            </a:r>
            <a:r>
              <a:rPr lang="ru-RU" sz="2000" b="1" dirty="0">
                <a:latin typeface="Comic Sans MS" pitchFamily="66" charset="0"/>
              </a:rPr>
              <a:t> и </a:t>
            </a:r>
            <a:r>
              <a:rPr lang="ru-RU" sz="2000" b="1" dirty="0" err="1">
                <a:latin typeface="Comic Sans MS" pitchFamily="66" charset="0"/>
              </a:rPr>
              <a:t>подумали,что</a:t>
            </a:r>
            <a:r>
              <a:rPr lang="ru-RU" sz="2000" b="1" dirty="0">
                <a:latin typeface="Comic Sans MS" pitchFamily="66" charset="0"/>
              </a:rPr>
              <a:t> она сможет стать их новым хозяином. Но, к сожалению, они не смогли поделить корону королевы Англии…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5856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№6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763688" y="1628800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She _____(to like) chocolate milk.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444208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67544" y="602128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 going to liking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19872" y="602128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 going to like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60212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 going to like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minions-minony-multfilm-28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528" y="1844824"/>
            <a:ext cx="5076056" cy="3239225"/>
          </a:xfrm>
          <a:prstGeom prst="rect">
            <a:avLst/>
          </a:prstGeom>
        </p:spPr>
      </p:pic>
      <p:pic>
        <p:nvPicPr>
          <p:cNvPr id="26" name="Рисунок 25" descr="MM_Scarlet_0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248" y="692696"/>
            <a:ext cx="3238500" cy="5010150"/>
          </a:xfrm>
          <a:prstGeom prst="rect">
            <a:avLst/>
          </a:prstGeom>
        </p:spPr>
      </p:pic>
      <p:pic>
        <p:nvPicPr>
          <p:cNvPr id="27" name="Рисунок 26" descr="банан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1960" y="3212976"/>
            <a:ext cx="2281436" cy="1520957"/>
          </a:xfrm>
          <a:prstGeom prst="rect">
            <a:avLst/>
          </a:prstGeom>
        </p:spPr>
      </p:pic>
      <p:pic>
        <p:nvPicPr>
          <p:cNvPr id="28" name="Рисунок 27" descr="банан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3284984"/>
            <a:ext cx="2281436" cy="1520957"/>
          </a:xfrm>
          <a:prstGeom prst="rect">
            <a:avLst/>
          </a:prstGeom>
        </p:spPr>
      </p:pic>
      <p:pic>
        <p:nvPicPr>
          <p:cNvPr id="29" name="Рисунок 28" descr="банан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3356992"/>
            <a:ext cx="2281436" cy="1520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Comic Sans MS" pitchFamily="66" charset="0"/>
              </a:rPr>
              <a:t>Миньонам удалось убежать от </a:t>
            </a:r>
            <a:r>
              <a:rPr lang="ru-RU" sz="2000" b="1" dirty="0" err="1">
                <a:latin typeface="Comic Sans MS" pitchFamily="66" charset="0"/>
              </a:rPr>
              <a:t>Скарлет</a:t>
            </a:r>
            <a:r>
              <a:rPr lang="ru-RU" sz="2000" b="1" dirty="0">
                <a:latin typeface="Comic Sans MS" pitchFamily="66" charset="0"/>
              </a:rPr>
              <a:t>, но теперь в погону вступил ее супруг </a:t>
            </a:r>
            <a:r>
              <a:rPr lang="ru-RU" sz="2000" b="1" dirty="0" err="1">
                <a:latin typeface="Comic Sans MS" pitchFamily="66" charset="0"/>
              </a:rPr>
              <a:t>Херб</a:t>
            </a:r>
            <a:r>
              <a:rPr lang="ru-RU" sz="2000" b="1" dirty="0">
                <a:latin typeface="Comic Sans MS" pitchFamily="66" charset="0"/>
              </a:rPr>
              <a:t>…Помогите сбежать и от него!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5856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Вопрос №</a:t>
            </a:r>
            <a:r>
              <a:rPr lang="en-US" b="1" dirty="0">
                <a:latin typeface="Comic Sans MS" pitchFamily="66" charset="0"/>
              </a:rPr>
              <a:t>7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763688" y="1628800"/>
            <a:ext cx="5616624" cy="1080120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omic Sans MS" pitchFamily="66" charset="0"/>
              </a:rPr>
              <a:t>It ___(to be) very sunny.</a:t>
            </a:r>
            <a:endParaRPr lang="ru-RU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39552" y="4869160"/>
            <a:ext cx="7992888" cy="1656184"/>
          </a:xfrm>
          <a:prstGeom prst="flowChartAlternateProcess">
            <a:avLst/>
          </a:prstGeom>
          <a:solidFill>
            <a:srgbClr val="638FC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47864" y="4365104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Ответы</a:t>
            </a:r>
          </a:p>
        </p:txBody>
      </p:sp>
      <p:pic>
        <p:nvPicPr>
          <p:cNvPr id="18" name="Рисунок 17" descr="кнопка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4725144"/>
            <a:ext cx="1909428" cy="1272952"/>
          </a:xfrm>
          <a:prstGeom prst="rect">
            <a:avLst/>
          </a:prstGeom>
        </p:spPr>
      </p:pic>
      <p:pic>
        <p:nvPicPr>
          <p:cNvPr id="19" name="Рисунок 18" descr="кнопка_зеленый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4725144"/>
            <a:ext cx="1909428" cy="1272952"/>
          </a:xfrm>
          <a:prstGeom prst="rect">
            <a:avLst/>
          </a:prstGeom>
        </p:spPr>
      </p:pic>
      <p:pic>
        <p:nvPicPr>
          <p:cNvPr id="20" name="Рисунок 19" descr="кнопка_красный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300192" y="4725144"/>
            <a:ext cx="1909428" cy="1272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7584" y="60212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is going to be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602128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are going to be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602128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omic Sans MS" pitchFamily="66" charset="0"/>
              </a:rPr>
              <a:t>am going to be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4" name="Рисунок 23" descr="minions-minony-multfilm-28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528" y="1844824"/>
            <a:ext cx="5076056" cy="3239225"/>
          </a:xfrm>
          <a:prstGeom prst="rect">
            <a:avLst/>
          </a:prstGeom>
        </p:spPr>
      </p:pic>
      <p:pic>
        <p:nvPicPr>
          <p:cNvPr id="25" name="Рисунок 24" descr="%3F%3F%3F%3F%3F_%3F%3F%3F%3F%3F%3F%3F_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240" y="908720"/>
            <a:ext cx="2696586" cy="415591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450</TotalTime>
  <Words>1169</Words>
  <Application>Microsoft Office PowerPoint</Application>
  <PresentationFormat>Экран (4:3)</PresentationFormat>
  <Paragraphs>169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Comic Sans MS</vt:lpstr>
      <vt:lpstr>Тема Office</vt:lpstr>
      <vt:lpstr>КВЕСТ МИНЬОНЫ В ПОИСКАХ ХОЗЯИНА</vt:lpstr>
      <vt:lpstr>Инструкция</vt:lpstr>
      <vt:lpstr>Миньоны спешат на поиски своего нового хозяина и на пути им встречается динозавр. К сожалению, он хочет съесть миньонов. Помогите им и ответьте на вопрос.</vt:lpstr>
      <vt:lpstr>Теперь им встретился Дракула и он хочет попробовать их крови…</vt:lpstr>
      <vt:lpstr>Не успели миньоны отдохнуть, а им повстречался снежный человек! Но ему не понравились их песни и танцы…</vt:lpstr>
      <vt:lpstr>На пути к своему злому хозяину миньоны встретили медведя! Помогите им убежать от него!</vt:lpstr>
      <vt:lpstr>Только убежали миньоны от медведя, а тут Уолтер Нельсон со своей семьей и с недобрыми намерениями…</vt:lpstr>
      <vt:lpstr>Наконец миньоны встретили Скарлет и подумали,что она сможет стать их новым хозяином. Но, к сожалению, они не смогли поделить корону королевы Англии… </vt:lpstr>
      <vt:lpstr>Миньонам удалось убежать от Скарлет, но теперь в погону вступил ее супруг Херб…Помогите сбежать и от него!</vt:lpstr>
      <vt:lpstr>Ура! Вы-молодцы! Миньонам удалось добраться до своего нового хозяина Грю.Ваша оценка:</vt:lpstr>
      <vt:lpstr>Теперь им встретился Дракула и он хочет попробовать их крови…</vt:lpstr>
      <vt:lpstr>Не успели миньоны отдохнуть, а им повстречался снежный человек! Но ему не понравились их песни и танцы…</vt:lpstr>
      <vt:lpstr>На пути к своему злому хозяину миньоны встретили медведя! Помогите им убежать от него!</vt:lpstr>
      <vt:lpstr>Только убежали миньоны от медведя, а тут Уолтер Нельсон со своей семьей и с недобрыми намерениями…</vt:lpstr>
      <vt:lpstr>Наконец миньоны встретили Скарлет и подумали, что она станет их новым хозяином. Но, к сожалению, они не смогли поделить корону королевы Англии… </vt:lpstr>
      <vt:lpstr>Миньонам удалось убежать от Скарлет, но теперь в погону вступил ее супруг Херб…Помогите сбежать и от него!</vt:lpstr>
      <vt:lpstr>Ура! Вы-молодцы! Миньонам удалось добраться до своего нового хозяина Грю,но все же злодеям удалось навредить им.Ваша оценка:</vt:lpstr>
      <vt:lpstr>Не успели миньоны отдохнуть, а им повстречался снежный человек! Но ему не понравились их песни и танцы…</vt:lpstr>
      <vt:lpstr>На пути к своему злому хозяину миньоны встретили медведя! Помогите им убежать от него!</vt:lpstr>
      <vt:lpstr>Только убежали миньоны от медведя, а тут Уолтер Нельсон со своей семьей и с недобрыми намерениями…</vt:lpstr>
      <vt:lpstr>Наконец миньоны встретили Скарлет и подумали,что она станет их новым хозяином. Но, к сожалению, они не смогли поделить корону королевы Англии… </vt:lpstr>
      <vt:lpstr>Миньонам удалось убежать от Скарлет, но теперь в погону вступил ее супруг Херб…Помогите сбежать и от него!</vt:lpstr>
      <vt:lpstr>Неплохо! Миньонам удалось добраться до своего нового хозяина Грю,но все же злодеи сильно навредили им.Ваша оценка:</vt:lpstr>
      <vt:lpstr>На пути к своему злому хозяину миньоны встретили медведя! Помогите им убежать от него!</vt:lpstr>
      <vt:lpstr>Только убежали миньоны от медведя, а тут Уолтер Нельсон со своей семьей и с недобрыми намерениями…</vt:lpstr>
      <vt:lpstr>Наконец миньоны встретили Скарлет и подумали,что она станет их новым хозяином. Но, к сожалению, они не смогли поделить корону королевы Англии… </vt:lpstr>
      <vt:lpstr>Миньонам удалось убежать от Скарлет, но теперь в погону вступил ее супруг Херб…Помогите сбежать и от него!</vt:lpstr>
      <vt:lpstr>Ой! Очень плохо! Миньонам не удалось добраться до своего нового хозяина Грю и злодеи сильно навредили им. Миньонам очень грустно…Ваша оценка:</vt:lpstr>
      <vt:lpstr>Ой, ой, ой, очень плохо! Вы не заслужили даже «2»! Миньоны очень огорчены…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</dc:creator>
  <cp:lastModifiedBy>Админ</cp:lastModifiedBy>
  <cp:revision>52</cp:revision>
  <dcterms:created xsi:type="dcterms:W3CDTF">2020-10-29T05:44:34Z</dcterms:created>
  <dcterms:modified xsi:type="dcterms:W3CDTF">2025-10-26T06:28:57Z</dcterms:modified>
</cp:coreProperties>
</file>