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57" r:id="rId5"/>
    <p:sldId id="258" r:id="rId6"/>
    <p:sldId id="259" r:id="rId7"/>
    <p:sldId id="260" r:id="rId8"/>
    <p:sldId id="261"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1" d="100"/>
          <a:sy n="81" d="100"/>
        </p:scale>
        <p:origin x="96" y="5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2230534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2682609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815517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1918789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1628958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39877D5-FCBA-41B8-BB4D-BAE021413505}" type="datetimeFigureOut">
              <a:rPr lang="ru-RU" smtClean="0"/>
              <a:t>27.10.2025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815754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39877D5-FCBA-41B8-BB4D-BAE021413505}" type="datetimeFigureOut">
              <a:rPr lang="ru-RU" smtClean="0"/>
              <a:t>27.10.2025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1878357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39877D5-FCBA-41B8-BB4D-BAE021413505}" type="datetimeFigureOut">
              <a:rPr lang="ru-RU" smtClean="0"/>
              <a:t>27.10.2025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2718154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39877D5-FCBA-41B8-BB4D-BAE021413505}" type="datetimeFigureOut">
              <a:rPr lang="ru-RU" smtClean="0"/>
              <a:t>27.10.2025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2730417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39877D5-FCBA-41B8-BB4D-BAE021413505}" type="datetimeFigureOut">
              <a:rPr lang="ru-RU" smtClean="0"/>
              <a:t>27.10.2025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405546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39877D5-FCBA-41B8-BB4D-BAE021413505}" type="datetimeFigureOut">
              <a:rPr lang="ru-RU" smtClean="0"/>
              <a:t>27.10.2025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2837114-F0C5-4975-B6E5-9334A6EF602A}" type="slidenum">
              <a:rPr lang="ru-RU" smtClean="0"/>
              <a:t>‹#›</a:t>
            </a:fld>
            <a:endParaRPr lang="ru-RU"/>
          </a:p>
        </p:txBody>
      </p:sp>
    </p:spTree>
    <p:extLst>
      <p:ext uri="{BB962C8B-B14F-4D97-AF65-F5344CB8AC3E}">
        <p14:creationId xmlns:p14="http://schemas.microsoft.com/office/powerpoint/2010/main" val="1734184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4000"/>
            <a:lum/>
          </a:blip>
          <a:srcRect/>
          <a:stretch>
            <a:fillRect t="-26000" b="-2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9877D5-FCBA-41B8-BB4D-BAE021413505}" type="datetimeFigureOut">
              <a:rPr lang="ru-RU" smtClean="0"/>
              <a:t>27.10.2025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837114-F0C5-4975-B6E5-9334A6EF602A}" type="slidenum">
              <a:rPr lang="ru-RU" smtClean="0"/>
              <a:t>‹#›</a:t>
            </a:fld>
            <a:endParaRPr lang="ru-RU"/>
          </a:p>
        </p:txBody>
      </p:sp>
    </p:spTree>
    <p:extLst>
      <p:ext uri="{BB962C8B-B14F-4D97-AF65-F5344CB8AC3E}">
        <p14:creationId xmlns:p14="http://schemas.microsoft.com/office/powerpoint/2010/main" val="1928218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style>
          <a:lnRef idx="3">
            <a:schemeClr val="lt1"/>
          </a:lnRef>
          <a:fillRef idx="1">
            <a:schemeClr val="accent5"/>
          </a:fillRef>
          <a:effectRef idx="1">
            <a:schemeClr val="accent5"/>
          </a:effectRef>
          <a:fontRef idx="minor">
            <a:schemeClr val="lt1"/>
          </a:fontRef>
        </p:style>
        <p:txBody>
          <a:bodyPr/>
          <a:lstStyle/>
          <a:p>
            <a:r>
              <a:rPr lang="ru-RU" b="1" dirty="0" smtClean="0">
                <a:latin typeface="Times New Roman" panose="02020603050405020304" pitchFamily="18" charset="0"/>
                <a:cs typeface="Times New Roman" panose="02020603050405020304" pitchFamily="18" charset="0"/>
              </a:rPr>
              <a:t>Закрой Интернет – Открой Книгу</a:t>
            </a:r>
            <a:endParaRPr lang="ru-RU"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372103" y="4540189"/>
            <a:ext cx="3483429" cy="483074"/>
          </a:xfrm>
        </p:spPr>
        <p:style>
          <a:lnRef idx="2">
            <a:schemeClr val="accent1"/>
          </a:lnRef>
          <a:fillRef idx="1">
            <a:schemeClr val="lt1"/>
          </a:fillRef>
          <a:effectRef idx="0">
            <a:schemeClr val="accent1"/>
          </a:effectRef>
          <a:fontRef idx="minor">
            <a:schemeClr val="dk1"/>
          </a:fontRef>
        </p:style>
        <p:txBody>
          <a:bodyPr/>
          <a:lstStyle/>
          <a:p>
            <a:r>
              <a:rPr lang="ru-RU" dirty="0" smtClean="0">
                <a:solidFill>
                  <a:schemeClr val="bg2">
                    <a:lumMod val="50000"/>
                  </a:schemeClr>
                </a:solidFill>
                <a:latin typeface="Times New Roman" panose="02020603050405020304" pitchFamily="18" charset="0"/>
                <a:cs typeface="Times New Roman" panose="02020603050405020304" pitchFamily="18" charset="0"/>
              </a:rPr>
              <a:t>Игра для 6 классов</a:t>
            </a:r>
            <a:endParaRPr lang="ru-RU" dirty="0">
              <a:solidFill>
                <a:schemeClr val="bg2">
                  <a:lumMod val="50000"/>
                </a:schemeClr>
              </a:solidFill>
              <a:latin typeface="Times New Roman" panose="02020603050405020304" pitchFamily="18" charset="0"/>
              <a:cs typeface="Times New Roman" panose="02020603050405020304" pitchFamily="18" charset="0"/>
            </a:endParaRPr>
          </a:p>
        </p:txBody>
      </p:sp>
      <p:sp>
        <p:nvSpPr>
          <p:cNvPr id="4" name="Подзаголовок 2"/>
          <p:cNvSpPr txBox="1">
            <a:spLocks/>
          </p:cNvSpPr>
          <p:nvPr/>
        </p:nvSpPr>
        <p:spPr>
          <a:xfrm>
            <a:off x="8372103" y="5215100"/>
            <a:ext cx="3483429" cy="1233199"/>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dk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dk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dk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dk1"/>
                </a:solidFill>
                <a:latin typeface="+mn-lt"/>
                <a:ea typeface="+mn-ea"/>
                <a:cs typeface="+mn-cs"/>
              </a:defRPr>
            </a:lvl9pPr>
          </a:lstStyle>
          <a:p>
            <a:r>
              <a:rPr lang="ru-RU" dirty="0" smtClean="0">
                <a:solidFill>
                  <a:schemeClr val="bg2">
                    <a:lumMod val="50000"/>
                  </a:schemeClr>
                </a:solidFill>
                <a:latin typeface="Times New Roman" panose="02020603050405020304" pitchFamily="18" charset="0"/>
                <a:cs typeface="Times New Roman" panose="02020603050405020304" pitchFamily="18" charset="0"/>
              </a:rPr>
              <a:t>Разработала педагог-библиотекарь БОУ г. Омска «Лицей №54»Артемьева Ирина Сергеевна</a:t>
            </a:r>
            <a:endParaRPr lang="ru-RU" dirty="0">
              <a:solidFill>
                <a:schemeClr val="bg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10657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Условия участия</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pPr marL="0" indent="0" algn="just">
              <a:buNone/>
            </a:pPr>
            <a:r>
              <a:rPr lang="ru-RU" sz="3200" dirty="0" smtClean="0">
                <a:latin typeface="Times New Roman" panose="02020603050405020304" pitchFamily="18" charset="0"/>
                <a:cs typeface="Times New Roman" panose="02020603050405020304" pitchFamily="18" charset="0"/>
              </a:rPr>
              <a:t>На экране появится отрывок из произведения школьной программы. </a:t>
            </a:r>
          </a:p>
          <a:p>
            <a:pPr marL="0" indent="0" algn="just">
              <a:buNone/>
            </a:pPr>
            <a:endParaRPr lang="ru-RU" sz="3200" dirty="0" smtClean="0">
              <a:latin typeface="Times New Roman" panose="02020603050405020304" pitchFamily="18" charset="0"/>
              <a:cs typeface="Times New Roman" panose="02020603050405020304" pitchFamily="18" charset="0"/>
            </a:endParaRPr>
          </a:p>
          <a:p>
            <a:pPr marL="0" indent="0" algn="just">
              <a:buNone/>
            </a:pPr>
            <a:r>
              <a:rPr lang="ru-RU" sz="3200" dirty="0" smtClean="0">
                <a:latin typeface="Times New Roman" panose="02020603050405020304" pitchFamily="18" charset="0"/>
                <a:cs typeface="Times New Roman" panose="02020603050405020304" pitchFamily="18" charset="0"/>
              </a:rPr>
              <a:t>На чтение отрывка - 1 минута. </a:t>
            </a:r>
          </a:p>
          <a:p>
            <a:pPr marL="0" indent="0" algn="just">
              <a:buNone/>
            </a:pPr>
            <a:endParaRPr lang="ru-RU" sz="3200" dirty="0" smtClean="0">
              <a:latin typeface="Times New Roman" panose="02020603050405020304" pitchFamily="18" charset="0"/>
              <a:cs typeface="Times New Roman" panose="02020603050405020304" pitchFamily="18" charset="0"/>
            </a:endParaRPr>
          </a:p>
          <a:p>
            <a:pPr marL="0" indent="0" algn="just">
              <a:buNone/>
            </a:pPr>
            <a:r>
              <a:rPr lang="ru-RU" sz="3200" dirty="0" smtClean="0">
                <a:latin typeface="Times New Roman" panose="02020603050405020304" pitchFamily="18" charset="0"/>
                <a:cs typeface="Times New Roman" panose="02020603050405020304" pitchFamily="18" charset="0"/>
              </a:rPr>
              <a:t>На обсуждение и заполнение бланка – 1 минута</a:t>
            </a:r>
          </a:p>
          <a:p>
            <a:pPr marL="0" indent="0">
              <a:buNone/>
            </a:pPr>
            <a:endParaRPr lang="ru-RU" dirty="0" smtClean="0"/>
          </a:p>
        </p:txBody>
      </p:sp>
    </p:spTree>
    <p:extLst>
      <p:ext uri="{BB962C8B-B14F-4D97-AF65-F5344CB8AC3E}">
        <p14:creationId xmlns:p14="http://schemas.microsoft.com/office/powerpoint/2010/main" val="255857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Оценивание</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r>
              <a:rPr lang="ru-RU" sz="3200" b="1" dirty="0" smtClean="0">
                <a:latin typeface="Times New Roman" panose="02020603050405020304" pitchFamily="18" charset="0"/>
                <a:cs typeface="Times New Roman" panose="02020603050405020304" pitchFamily="18" charset="0"/>
              </a:rPr>
              <a:t>3 балла </a:t>
            </a:r>
            <a:r>
              <a:rPr lang="ru-RU" sz="3200" dirty="0" smtClean="0">
                <a:latin typeface="Times New Roman" panose="02020603050405020304" pitchFamily="18" charset="0"/>
                <a:cs typeface="Times New Roman" panose="02020603050405020304" pitchFamily="18" charset="0"/>
              </a:rPr>
              <a:t>– фамилия, имя, отчество автора произведения и название указаны без ошибок </a:t>
            </a:r>
          </a:p>
          <a:p>
            <a:r>
              <a:rPr lang="ru-RU" sz="3200" b="1" dirty="0" smtClean="0">
                <a:latin typeface="Times New Roman" panose="02020603050405020304" pitchFamily="18" charset="0"/>
                <a:cs typeface="Times New Roman" panose="02020603050405020304" pitchFamily="18" charset="0"/>
              </a:rPr>
              <a:t>2 балла </a:t>
            </a:r>
            <a:r>
              <a:rPr lang="ru-RU" sz="3200" dirty="0" smtClean="0">
                <a:latin typeface="Times New Roman" panose="02020603050405020304" pitchFamily="18" charset="0"/>
                <a:cs typeface="Times New Roman" panose="02020603050405020304" pitchFamily="18" charset="0"/>
              </a:rPr>
              <a:t>– фамилия автора произведения и название указаны без ошибок </a:t>
            </a:r>
          </a:p>
          <a:p>
            <a:r>
              <a:rPr lang="ru-RU" sz="3200" b="1" dirty="0" smtClean="0">
                <a:latin typeface="Times New Roman" panose="02020603050405020304" pitchFamily="18" charset="0"/>
                <a:cs typeface="Times New Roman" panose="02020603050405020304" pitchFamily="18" charset="0"/>
              </a:rPr>
              <a:t>2 балла </a:t>
            </a:r>
            <a:r>
              <a:rPr lang="ru-RU" sz="3200" dirty="0" smtClean="0">
                <a:latin typeface="Times New Roman" panose="02020603050405020304" pitchFamily="18" charset="0"/>
                <a:cs typeface="Times New Roman" panose="02020603050405020304" pitchFamily="18" charset="0"/>
              </a:rPr>
              <a:t>–верно указаны фамилия, имя, отчество автора произведения и название, но есть ошибки/неточности</a:t>
            </a:r>
          </a:p>
          <a:p>
            <a:r>
              <a:rPr lang="ru-RU" sz="3200" b="1" dirty="0" smtClean="0">
                <a:latin typeface="Times New Roman" panose="02020603050405020304" pitchFamily="18" charset="0"/>
                <a:cs typeface="Times New Roman" panose="02020603050405020304" pitchFamily="18" charset="0"/>
              </a:rPr>
              <a:t>1 балл </a:t>
            </a:r>
            <a:r>
              <a:rPr lang="ru-RU" sz="3200" dirty="0" smtClean="0">
                <a:latin typeface="Times New Roman" panose="02020603050405020304" pitchFamily="18" charset="0"/>
                <a:cs typeface="Times New Roman" panose="02020603050405020304" pitchFamily="18" charset="0"/>
              </a:rPr>
              <a:t>– указана только фамилия автора или название произведения</a:t>
            </a:r>
          </a:p>
          <a:p>
            <a:endParaRPr lang="ru-RU" dirty="0"/>
          </a:p>
        </p:txBody>
      </p:sp>
    </p:spTree>
    <p:extLst>
      <p:ext uri="{BB962C8B-B14F-4D97-AF65-F5344CB8AC3E}">
        <p14:creationId xmlns:p14="http://schemas.microsoft.com/office/powerpoint/2010/main" val="231996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3202" y="103868"/>
            <a:ext cx="10515600" cy="1325563"/>
          </a:xfrm>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Отрывок 1</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933202" y="1793174"/>
            <a:ext cx="10515600" cy="4370119"/>
          </a:xfrm>
        </p:spPr>
        <p:style>
          <a:lnRef idx="2">
            <a:schemeClr val="accent5"/>
          </a:lnRef>
          <a:fillRef idx="1">
            <a:schemeClr val="lt1"/>
          </a:fillRef>
          <a:effectRef idx="0">
            <a:schemeClr val="accent5"/>
          </a:effectRef>
          <a:fontRef idx="minor">
            <a:schemeClr val="dk1"/>
          </a:fontRef>
        </p:style>
        <p:txBody>
          <a:bodyPr>
            <a:normAutofit/>
          </a:bodyPr>
          <a:lstStyle/>
          <a:p>
            <a:pPr marL="0" indent="0" algn="just">
              <a:buNone/>
            </a:pPr>
            <a:r>
              <a:rPr lang="ru-RU" dirty="0">
                <a:latin typeface="Times New Roman" panose="02020603050405020304" pitchFamily="18" charset="0"/>
                <a:cs typeface="Times New Roman" panose="02020603050405020304" pitchFamily="18" charset="0"/>
              </a:rPr>
              <a:t>Ничего не ответил мне циклоп. Быстро схватил он своими громадными руками двух моих спутников, ударил их об землю и убил. Затем он сварил их, рассекши их тела на части, и съел. В неописуемый ужас пришли мы и стали молить Зевса о спасении. Циклоп же, окончив свой ужасный ужин, спокойно растянулся на земле и заснул. Я хотел убить его, обнажил меч, но, взглянув на громадную скалу, которой завален был вход, понял, что так не спастись нам. Наступило утро. Снова циклоп убил двух моих спутников. Съев их, выгнал он стадо из пещеры, а вход завалил скалой</a:t>
            </a:r>
          </a:p>
        </p:txBody>
      </p:sp>
    </p:spTree>
    <p:extLst>
      <p:ext uri="{BB962C8B-B14F-4D97-AF65-F5344CB8AC3E}">
        <p14:creationId xmlns:p14="http://schemas.microsoft.com/office/powerpoint/2010/main" val="425498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Отрывок 2</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style>
          <a:lnRef idx="2">
            <a:schemeClr val="accent5"/>
          </a:lnRef>
          <a:fillRef idx="1">
            <a:schemeClr val="lt1"/>
          </a:fillRef>
          <a:effectRef idx="0">
            <a:schemeClr val="accent5"/>
          </a:effectRef>
          <a:fontRef idx="minor">
            <a:schemeClr val="dk1"/>
          </a:fontRef>
        </p:style>
        <p:txBody>
          <a:bodyPr>
            <a:noAutofit/>
          </a:bodyPr>
          <a:lstStyle/>
          <a:p>
            <a:pPr marL="0" indent="0" algn="just">
              <a:buNone/>
            </a:pPr>
            <a:r>
              <a:rPr lang="ru-RU" sz="2400" dirty="0">
                <a:latin typeface="Times New Roman" panose="02020603050405020304" pitchFamily="18" charset="0"/>
                <a:cs typeface="Times New Roman" panose="02020603050405020304" pitchFamily="18" charset="0"/>
              </a:rPr>
              <a:t>Владимир Андреевич приближался к той станции, с которой должен он был своротить на </a:t>
            </a:r>
            <a:r>
              <a:rPr lang="ru-RU" sz="2400" dirty="0" err="1">
                <a:latin typeface="Times New Roman" panose="02020603050405020304" pitchFamily="18" charset="0"/>
                <a:cs typeface="Times New Roman" panose="02020603050405020304" pitchFamily="18" charset="0"/>
              </a:rPr>
              <a:t>Кистеневку</a:t>
            </a:r>
            <a:r>
              <a:rPr lang="ru-RU" sz="2400" dirty="0">
                <a:latin typeface="Times New Roman" panose="02020603050405020304" pitchFamily="18" charset="0"/>
                <a:cs typeface="Times New Roman" panose="02020603050405020304" pitchFamily="18" charset="0"/>
              </a:rPr>
              <a:t>. Сердце его исполнено было печальных предчувствий, он боялся уже не застать отца в живых, он воображал грустный образ жизни, ожидающий его в деревне, глушь, </a:t>
            </a:r>
            <a:r>
              <a:rPr lang="ru-RU" sz="2400" dirty="0" err="1">
                <a:latin typeface="Times New Roman" panose="02020603050405020304" pitchFamily="18" charset="0"/>
                <a:cs typeface="Times New Roman" panose="02020603050405020304" pitchFamily="18" charset="0"/>
              </a:rPr>
              <a:t>безлюдие</a:t>
            </a:r>
            <a:r>
              <a:rPr lang="ru-RU" sz="2400" dirty="0">
                <a:latin typeface="Times New Roman" panose="02020603050405020304" pitchFamily="18" charset="0"/>
                <a:cs typeface="Times New Roman" panose="02020603050405020304" pitchFamily="18" charset="0"/>
              </a:rPr>
              <a:t>, бедность и хлопоты по делам, в коих он не знал никакого толку. Приехав на станцию, он вошел к смотрителю и спросил вольных лошадей. Смотритель осведомился, куда надобно было ему ехать, и объявил, что лошади, присланные из </a:t>
            </a:r>
            <a:r>
              <a:rPr lang="ru-RU" sz="2400" dirty="0" err="1">
                <a:latin typeface="Times New Roman" panose="02020603050405020304" pitchFamily="18" charset="0"/>
                <a:cs typeface="Times New Roman" panose="02020603050405020304" pitchFamily="18" charset="0"/>
              </a:rPr>
              <a:t>Кистеневки</a:t>
            </a:r>
            <a:r>
              <a:rPr lang="ru-RU" sz="2400" dirty="0">
                <a:latin typeface="Times New Roman" panose="02020603050405020304" pitchFamily="18" charset="0"/>
                <a:cs typeface="Times New Roman" panose="02020603050405020304" pitchFamily="18" charset="0"/>
              </a:rPr>
              <a:t>, ожидали его уже четвертые сутки. Вскоре явился к Владимиру Андреевичу старый кучер Антон, некогда водивший его по конюшне и смотревший за его маленькой </a:t>
            </a:r>
            <a:r>
              <a:rPr lang="ru-RU" sz="2400" dirty="0" err="1">
                <a:latin typeface="Times New Roman" panose="02020603050405020304" pitchFamily="18" charset="0"/>
                <a:cs typeface="Times New Roman" panose="02020603050405020304" pitchFamily="18" charset="0"/>
              </a:rPr>
              <a:t>лошадкою</a:t>
            </a:r>
            <a:r>
              <a:rPr lang="ru-RU" sz="2400" dirty="0">
                <a:latin typeface="Times New Roman" panose="02020603050405020304" pitchFamily="18" charset="0"/>
                <a:cs typeface="Times New Roman" panose="02020603050405020304" pitchFamily="18" charset="0"/>
              </a:rPr>
              <a:t>. Антон прослезился, </a:t>
            </a:r>
            <a:r>
              <a:rPr lang="ru-RU" sz="2400" dirty="0" err="1">
                <a:latin typeface="Times New Roman" panose="02020603050405020304" pitchFamily="18" charset="0"/>
                <a:cs typeface="Times New Roman" panose="02020603050405020304" pitchFamily="18" charset="0"/>
              </a:rPr>
              <a:t>увидя</a:t>
            </a:r>
            <a:r>
              <a:rPr lang="ru-RU" sz="2400" dirty="0">
                <a:latin typeface="Times New Roman" panose="02020603050405020304" pitchFamily="18" charset="0"/>
                <a:cs typeface="Times New Roman" panose="02020603050405020304" pitchFamily="18" charset="0"/>
              </a:rPr>
              <a:t> его, поклонился ему до </a:t>
            </a:r>
            <a:r>
              <a:rPr lang="ru-RU" sz="2400" dirty="0" err="1">
                <a:latin typeface="Times New Roman" panose="02020603050405020304" pitchFamily="18" charset="0"/>
                <a:cs typeface="Times New Roman" panose="02020603050405020304" pitchFamily="18" charset="0"/>
              </a:rPr>
              <a:t>земи</a:t>
            </a:r>
            <a:r>
              <a:rPr lang="ru-RU" sz="2400" dirty="0">
                <a:latin typeface="Times New Roman" panose="02020603050405020304" pitchFamily="18" charset="0"/>
                <a:cs typeface="Times New Roman" panose="02020603050405020304" pitchFamily="18" charset="0"/>
              </a:rPr>
              <a:t>, сказал ему, что старый его барин еще жив, и побежал запрягать лошадей. Владимир Андреевич отказался от предлагаемого завтрака и спешил отправиться</a:t>
            </a:r>
          </a:p>
        </p:txBody>
      </p:sp>
    </p:spTree>
    <p:extLst>
      <p:ext uri="{BB962C8B-B14F-4D97-AF65-F5344CB8AC3E}">
        <p14:creationId xmlns:p14="http://schemas.microsoft.com/office/powerpoint/2010/main" val="15899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Отрывок 3</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05048"/>
            <a:ext cx="10515600" cy="4667004"/>
          </a:xfrm>
        </p:spPr>
        <p:style>
          <a:lnRef idx="2">
            <a:schemeClr val="accent5"/>
          </a:lnRef>
          <a:fillRef idx="1">
            <a:schemeClr val="lt1"/>
          </a:fillRef>
          <a:effectRef idx="0">
            <a:schemeClr val="accent5"/>
          </a:effectRef>
          <a:fontRef idx="minor">
            <a:schemeClr val="dk1"/>
          </a:fontRef>
        </p:style>
        <p:txBody>
          <a:bodyPr>
            <a:normAutofit lnSpcReduction="10000"/>
          </a:bodyPr>
          <a:lstStyle/>
          <a:p>
            <a:pPr marL="0" indent="0" algn="just">
              <a:buNone/>
            </a:pPr>
            <a:r>
              <a:rPr lang="ru-RU" dirty="0">
                <a:latin typeface="Times New Roman" panose="02020603050405020304" pitchFamily="18" charset="0"/>
                <a:cs typeface="Times New Roman" panose="02020603050405020304" pitchFamily="18" charset="0"/>
              </a:rPr>
              <a:t>Я ошибся, приняв людей, сидевших вокруг тех огней, за гуртовщиков. Это просто были крестьянские ребятишки из соседних деревень, которые стерегли табун. В жаркую летнюю пору лошадей выгоняют у нас на ночь кормиться в поле: днем мухи и оводы не дали бы им покоя. Выгонять перед вечером и пригонять на утренней заре табун — большой праздник для крестьянских мальчиков. Сидя без шапок и в старых полушубках на самых бойких клячонках, мчатся они с веселым гиканьем и криком, болтая руками и ногами, высоко подпрыгивают, звонко хохочут. Легкая пыль желтым столбом поднимается и несется по дороге; далеко разносится дружный топот, лошади бегут, навострив уши; впереди всех, задравши хвост и беспрестанно меняя ноги, скачет какой-нибудь рыжий космач, с репейником в спутанной </a:t>
            </a:r>
            <a:r>
              <a:rPr lang="ru-RU" dirty="0" smtClean="0">
                <a:latin typeface="Times New Roman" panose="02020603050405020304" pitchFamily="18" charset="0"/>
                <a:cs typeface="Times New Roman" panose="02020603050405020304" pitchFamily="18" charset="0"/>
              </a:rPr>
              <a:t>гриве.</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255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Отрывок 4</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pPr marL="0" indent="0" algn="just">
              <a:buNone/>
            </a:pPr>
            <a:r>
              <a:rPr lang="ru-RU" dirty="0">
                <a:latin typeface="Times New Roman" panose="02020603050405020304" pitchFamily="18" charset="0"/>
                <a:cs typeface="Times New Roman" panose="02020603050405020304" pitchFamily="18" charset="0"/>
              </a:rPr>
              <a:t>Когда император Александр Павлович окончил венский совет, то он захотел по Европе проездиться и в разных государствах чудес посмотреть. Объездил он все страны и везде через свою ласковость всегда имел самые междоусобные разговоры со всякими людьми, и все его чем-нибудь удивляли и на свою сторону преклонять хотели, но при нем был донской казак Платов, который этого склонения не любил и, скучая по своему хозяйству, все государя домой манил. И чуть если Платов заметит, что государь чем-нибудь иностранным очень интересуется, то все провожатые молчат, а Платов сейчас скажет: так и так, и у нас дома свое не хуже есть, — и чем-нибудь отведет</a:t>
            </a:r>
          </a:p>
        </p:txBody>
      </p:sp>
    </p:spTree>
    <p:extLst>
      <p:ext uri="{BB962C8B-B14F-4D97-AF65-F5344CB8AC3E}">
        <p14:creationId xmlns:p14="http://schemas.microsoft.com/office/powerpoint/2010/main" val="204939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3">
            <a:schemeClr val="lt1"/>
          </a:lnRef>
          <a:fillRef idx="1">
            <a:schemeClr val="accent5"/>
          </a:fillRef>
          <a:effectRef idx="1">
            <a:schemeClr val="accent5"/>
          </a:effectRef>
          <a:fontRef idx="minor">
            <a:schemeClr val="lt1"/>
          </a:fontRef>
        </p:style>
        <p:txBody>
          <a:bodyPr/>
          <a:lstStyle/>
          <a:p>
            <a:pPr algn="ctr"/>
            <a:r>
              <a:rPr lang="ru-RU" b="1" dirty="0" smtClean="0">
                <a:latin typeface="Times New Roman" panose="02020603050405020304" pitchFamily="18" charset="0"/>
                <a:cs typeface="Times New Roman" panose="02020603050405020304" pitchFamily="18" charset="0"/>
              </a:rPr>
              <a:t>Ответы</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2253137"/>
            <a:ext cx="10515600" cy="3245139"/>
          </a:xfrm>
        </p:spPr>
        <p:style>
          <a:lnRef idx="2">
            <a:schemeClr val="accent5"/>
          </a:lnRef>
          <a:fillRef idx="1">
            <a:schemeClr val="lt1"/>
          </a:fillRef>
          <a:effectRef idx="0">
            <a:schemeClr val="accent5"/>
          </a:effectRef>
          <a:fontRef idx="minor">
            <a:schemeClr val="dk1"/>
          </a:fontRef>
        </p:style>
        <p:txBody>
          <a:bodyPr>
            <a:normAutofit/>
          </a:bodyPr>
          <a:lstStyle/>
          <a:p>
            <a:r>
              <a:rPr lang="ru-RU" sz="3200" b="1" dirty="0" smtClean="0">
                <a:latin typeface="Times New Roman" panose="02020603050405020304" pitchFamily="18" charset="0"/>
                <a:cs typeface="Times New Roman" panose="02020603050405020304" pitchFamily="18" charset="0"/>
              </a:rPr>
              <a:t>Отрывок 1</a:t>
            </a:r>
            <a:r>
              <a:rPr lang="ru-RU" sz="3200" dirty="0" smtClean="0">
                <a:latin typeface="Times New Roman" panose="02020603050405020304" pitchFamily="18" charset="0"/>
                <a:cs typeface="Times New Roman" panose="02020603050405020304" pitchFamily="18" charset="0"/>
              </a:rPr>
              <a:t>: Гомер «Одиссея»</a:t>
            </a:r>
          </a:p>
          <a:p>
            <a:r>
              <a:rPr lang="ru-RU" sz="3200" b="1" dirty="0" smtClean="0">
                <a:latin typeface="Times New Roman" panose="02020603050405020304" pitchFamily="18" charset="0"/>
                <a:cs typeface="Times New Roman" panose="02020603050405020304" pitchFamily="18" charset="0"/>
              </a:rPr>
              <a:t>Отрывок 2</a:t>
            </a:r>
            <a:r>
              <a:rPr lang="ru-RU" sz="3200" dirty="0" smtClean="0">
                <a:latin typeface="Times New Roman" panose="02020603050405020304" pitchFamily="18" charset="0"/>
                <a:cs typeface="Times New Roman" panose="02020603050405020304" pitchFamily="18" charset="0"/>
              </a:rPr>
              <a:t>: Александр Сергеевич Пушкин «Дубровский»</a:t>
            </a:r>
          </a:p>
          <a:p>
            <a:r>
              <a:rPr lang="ru-RU" sz="3200" b="1" dirty="0" smtClean="0">
                <a:latin typeface="Times New Roman" panose="02020603050405020304" pitchFamily="18" charset="0"/>
                <a:cs typeface="Times New Roman" panose="02020603050405020304" pitchFamily="18" charset="0"/>
              </a:rPr>
              <a:t>Отрывок 3</a:t>
            </a:r>
            <a:r>
              <a:rPr lang="ru-RU" sz="3200" dirty="0" smtClean="0">
                <a:latin typeface="Times New Roman" panose="02020603050405020304" pitchFamily="18" charset="0"/>
                <a:cs typeface="Times New Roman" panose="02020603050405020304" pitchFamily="18" charset="0"/>
              </a:rPr>
              <a:t>: </a:t>
            </a:r>
            <a:r>
              <a:rPr lang="ru-RU" sz="3200" dirty="0">
                <a:latin typeface="Times New Roman" panose="02020603050405020304" pitchFamily="18" charset="0"/>
                <a:cs typeface="Times New Roman" panose="02020603050405020304" pitchFamily="18" charset="0"/>
              </a:rPr>
              <a:t>Иван Сергеевич Тургенев </a:t>
            </a:r>
            <a:r>
              <a:rPr lang="ru-RU" sz="3200" dirty="0" smtClean="0">
                <a:latin typeface="Times New Roman" panose="02020603050405020304" pitchFamily="18" charset="0"/>
                <a:cs typeface="Times New Roman" panose="02020603050405020304" pitchFamily="18" charset="0"/>
              </a:rPr>
              <a:t>«</a:t>
            </a:r>
            <a:r>
              <a:rPr lang="ru-RU" sz="3200" dirty="0" err="1" smtClean="0">
                <a:latin typeface="Times New Roman" panose="02020603050405020304" pitchFamily="18" charset="0"/>
                <a:cs typeface="Times New Roman" panose="02020603050405020304" pitchFamily="18" charset="0"/>
              </a:rPr>
              <a:t>Бежин</a:t>
            </a:r>
            <a:r>
              <a:rPr lang="ru-RU" sz="3200" dirty="0" smtClean="0">
                <a:latin typeface="Times New Roman" panose="02020603050405020304" pitchFamily="18" charset="0"/>
                <a:cs typeface="Times New Roman" panose="02020603050405020304" pitchFamily="18" charset="0"/>
              </a:rPr>
              <a:t> луг»»</a:t>
            </a:r>
          </a:p>
          <a:p>
            <a:r>
              <a:rPr lang="ru-RU" sz="3200" b="1" dirty="0" smtClean="0">
                <a:latin typeface="Times New Roman" panose="02020603050405020304" pitchFamily="18" charset="0"/>
                <a:cs typeface="Times New Roman" panose="02020603050405020304" pitchFamily="18" charset="0"/>
              </a:rPr>
              <a:t>Отрывок 4</a:t>
            </a:r>
            <a:r>
              <a:rPr lang="ru-RU" sz="3200" dirty="0" smtClean="0">
                <a:latin typeface="Times New Roman" panose="02020603050405020304" pitchFamily="18" charset="0"/>
                <a:cs typeface="Times New Roman" panose="02020603050405020304" pitchFamily="18" charset="0"/>
              </a:rPr>
              <a:t>: Николай Семёнович Лесков «Левша»</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484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672</Words>
  <Application>Microsoft Office PowerPoint</Application>
  <PresentationFormat>Широкоэкранный</PresentationFormat>
  <Paragraphs>27</Paragraphs>
  <Slides>8</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8</vt:i4>
      </vt:variant>
    </vt:vector>
  </HeadingPairs>
  <TitlesOfParts>
    <vt:vector size="13" baseType="lpstr">
      <vt:lpstr>Arial</vt:lpstr>
      <vt:lpstr>Calibri</vt:lpstr>
      <vt:lpstr>Calibri Light</vt:lpstr>
      <vt:lpstr>Times New Roman</vt:lpstr>
      <vt:lpstr>Тема Office</vt:lpstr>
      <vt:lpstr>Закрой Интернет – Открой Книгу</vt:lpstr>
      <vt:lpstr>Условия участия</vt:lpstr>
      <vt:lpstr>Оценивание</vt:lpstr>
      <vt:lpstr>Отрывок 1</vt:lpstr>
      <vt:lpstr>Отрывок 2</vt:lpstr>
      <vt:lpstr>Отрывок 3</vt:lpstr>
      <vt:lpstr>Отрывок 4</vt:lpstr>
      <vt:lpstr>Ответы</vt:lpstr>
    </vt:vector>
  </TitlesOfParts>
  <Company>Reanimator Extreme Edition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Закрой Интернет – Открой Книгу</dc:title>
  <dc:creator>Учетная запись Майкрософт</dc:creator>
  <cp:lastModifiedBy>Учетная запись Майкрософт</cp:lastModifiedBy>
  <cp:revision>10</cp:revision>
  <dcterms:created xsi:type="dcterms:W3CDTF">2025-01-22T04:51:45Z</dcterms:created>
  <dcterms:modified xsi:type="dcterms:W3CDTF">2025-10-27T07:01:28Z</dcterms:modified>
</cp:coreProperties>
</file>