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62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4" r:id="rId11"/>
    <p:sldId id="270" r:id="rId12"/>
    <p:sldId id="257" r:id="rId13"/>
    <p:sldId id="280" r:id="rId14"/>
    <p:sldId id="258" r:id="rId15"/>
    <p:sldId id="259" r:id="rId16"/>
    <p:sldId id="281" r:id="rId17"/>
    <p:sldId id="279" r:id="rId18"/>
    <p:sldId id="260" r:id="rId19"/>
    <p:sldId id="271" r:id="rId20"/>
    <p:sldId id="272" r:id="rId21"/>
    <p:sldId id="278" r:id="rId22"/>
    <p:sldId id="275" r:id="rId23"/>
    <p:sldId id="27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06.11.2022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06.11.2022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06.11.2022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pull dir="d"/>
  </p:transition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260648"/>
            <a:ext cx="7920880" cy="1944216"/>
          </a:xfrm>
        </p:spPr>
        <p:txBody>
          <a:bodyPr>
            <a:normAutofit fontScale="70000" lnSpcReduction="20000"/>
          </a:bodyPr>
          <a:lstStyle/>
          <a:p>
            <a:r>
              <a:rPr lang="ru-RU" sz="1800" b="1" cap="none" dirty="0">
                <a:latin typeface="Times New Roman" pitchFamily="18" charset="0"/>
                <a:cs typeface="Times New Roman" pitchFamily="18" charset="0"/>
              </a:rPr>
              <a:t>Курс 1, занятие №21</a:t>
            </a:r>
          </a:p>
          <a:p>
            <a:r>
              <a:rPr lang="ru-RU" sz="1800" cap="none" dirty="0">
                <a:latin typeface="Times New Roman" pitchFamily="18" charset="0"/>
                <a:cs typeface="Times New Roman" pitchFamily="18" charset="0"/>
              </a:rPr>
              <a:t>Специальность 31.02.05 стоматология ортопедическая</a:t>
            </a:r>
          </a:p>
          <a:p>
            <a:r>
              <a:rPr lang="ru-RU" sz="1800" cap="none" dirty="0">
                <a:latin typeface="Times New Roman" pitchFamily="18" charset="0"/>
                <a:cs typeface="Times New Roman" pitchFamily="18" charset="0"/>
              </a:rPr>
              <a:t>Пм.01. Изготовление съемных пластиночных протезов </a:t>
            </a:r>
          </a:p>
          <a:p>
            <a:r>
              <a:rPr lang="ru-RU" sz="1800" cap="none" dirty="0">
                <a:latin typeface="Times New Roman" pitchFamily="18" charset="0"/>
                <a:cs typeface="Times New Roman" pitchFamily="18" charset="0"/>
              </a:rPr>
              <a:t>МДК 01.02 технология изготовления съемных пластиночных протезов при полном отсутствии зубов</a:t>
            </a:r>
          </a:p>
          <a:p>
            <a:r>
              <a:rPr lang="ru-RU" sz="1800" cap="none" dirty="0">
                <a:latin typeface="Times New Roman" pitchFamily="18" charset="0"/>
                <a:cs typeface="Times New Roman" pitchFamily="18" charset="0"/>
              </a:rPr>
              <a:t>Раздел 3.  </a:t>
            </a:r>
            <a:r>
              <a:rPr lang="en-US" sz="1800" cap="none" dirty="0" err="1">
                <a:latin typeface="Times New Roman" pitchFamily="18" charset="0"/>
                <a:cs typeface="Times New Roman" pitchFamily="18" charset="0"/>
              </a:rPr>
              <a:t>Изготовление</a:t>
            </a:r>
            <a:r>
              <a:rPr lang="en-US" sz="1800" cap="none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cap="none" dirty="0" err="1">
                <a:latin typeface="Times New Roman" pitchFamily="18" charset="0"/>
                <a:cs typeface="Times New Roman" pitchFamily="18" charset="0"/>
              </a:rPr>
              <a:t>съемного</a:t>
            </a:r>
            <a:r>
              <a:rPr lang="en-US" sz="1800" cap="none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cap="none" dirty="0" err="1">
                <a:latin typeface="Times New Roman" pitchFamily="18" charset="0"/>
                <a:cs typeface="Times New Roman" pitchFamily="18" charset="0"/>
              </a:rPr>
              <a:t>пластиночного</a:t>
            </a:r>
            <a:r>
              <a:rPr lang="en-US" sz="1800" cap="none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cap="none" dirty="0" err="1">
                <a:latin typeface="Times New Roman" pitchFamily="18" charset="0"/>
                <a:cs typeface="Times New Roman" pitchFamily="18" charset="0"/>
              </a:rPr>
              <a:t>протеза</a:t>
            </a:r>
            <a:r>
              <a:rPr lang="en-US" sz="1800" cap="none" dirty="0"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en-US" sz="1800" cap="none" dirty="0" err="1">
                <a:latin typeface="Times New Roman" pitchFamily="18" charset="0"/>
                <a:cs typeface="Times New Roman" pitchFamily="18" charset="0"/>
              </a:rPr>
              <a:t>пластмассовыми</a:t>
            </a:r>
            <a:r>
              <a:rPr lang="en-US" sz="1800" cap="none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cap="none" dirty="0" err="1">
                <a:latin typeface="Times New Roman" pitchFamily="18" charset="0"/>
                <a:cs typeface="Times New Roman" pitchFamily="18" charset="0"/>
              </a:rPr>
              <a:t>зубами</a:t>
            </a:r>
            <a:r>
              <a:rPr lang="en-US" sz="1800" cap="none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cap="none" dirty="0" err="1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1800" cap="none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cap="none" dirty="0" err="1">
                <a:latin typeface="Times New Roman" pitchFamily="18" charset="0"/>
                <a:cs typeface="Times New Roman" pitchFamily="18" charset="0"/>
              </a:rPr>
              <a:t>верхнюю</a:t>
            </a:r>
            <a:r>
              <a:rPr lang="en-US" sz="1800" cap="none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cap="none" dirty="0" err="1">
                <a:latin typeface="Times New Roman" pitchFamily="18" charset="0"/>
                <a:cs typeface="Times New Roman" pitchFamily="18" charset="0"/>
              </a:rPr>
              <a:t>челюсть</a:t>
            </a:r>
            <a:r>
              <a:rPr lang="en-US" sz="1800" cap="none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1800" cap="none" dirty="0" err="1">
                <a:latin typeface="Times New Roman" pitchFamily="18" charset="0"/>
                <a:cs typeface="Times New Roman" pitchFamily="18" charset="0"/>
              </a:rPr>
              <a:t>нижнюю</a:t>
            </a:r>
            <a:r>
              <a:rPr lang="en-US" sz="1800" cap="none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cap="none" dirty="0" err="1">
                <a:latin typeface="Times New Roman" pitchFamily="18" charset="0"/>
                <a:cs typeface="Times New Roman" pitchFamily="18" charset="0"/>
              </a:rPr>
              <a:t>челюсть</a:t>
            </a:r>
            <a:r>
              <a:rPr lang="en-US" sz="1800" cap="none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cap="none" dirty="0" err="1">
                <a:latin typeface="Times New Roman" pitchFamily="18" charset="0"/>
                <a:cs typeface="Times New Roman" pitchFamily="18" charset="0"/>
              </a:rPr>
              <a:t>при</a:t>
            </a:r>
            <a:r>
              <a:rPr lang="en-US" sz="1800" cap="none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cap="none" dirty="0" err="1">
                <a:latin typeface="Times New Roman" pitchFamily="18" charset="0"/>
                <a:cs typeface="Times New Roman" pitchFamily="18" charset="0"/>
              </a:rPr>
              <a:t>полном</a:t>
            </a:r>
            <a:r>
              <a:rPr lang="en-US" sz="1800" cap="none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cap="none" dirty="0" err="1">
                <a:latin typeface="Times New Roman" pitchFamily="18" charset="0"/>
                <a:cs typeface="Times New Roman" pitchFamily="18" charset="0"/>
              </a:rPr>
              <a:t>отсутствии</a:t>
            </a:r>
            <a:r>
              <a:rPr lang="en-US" sz="1800" cap="none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cap="none" dirty="0" err="1">
                <a:latin typeface="Times New Roman" pitchFamily="18" charset="0"/>
                <a:cs typeface="Times New Roman" pitchFamily="18" charset="0"/>
              </a:rPr>
              <a:t>зубов</a:t>
            </a:r>
            <a:r>
              <a:rPr lang="en-US" sz="1800" cap="none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en-US" sz="1800" cap="none" dirty="0" err="1">
                <a:latin typeface="Times New Roman" pitchFamily="18" charset="0"/>
                <a:cs typeface="Times New Roman" pitchFamily="18" charset="0"/>
              </a:rPr>
              <a:t>ортогнатическом</a:t>
            </a:r>
            <a:r>
              <a:rPr lang="en-US" sz="1800" cap="none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cap="none" dirty="0" err="1">
                <a:latin typeface="Times New Roman" pitchFamily="18" charset="0"/>
                <a:cs typeface="Times New Roman" pitchFamily="18" charset="0"/>
              </a:rPr>
              <a:t>соотношении</a:t>
            </a:r>
            <a:r>
              <a:rPr lang="en-US" sz="1800" cap="none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en-US" sz="1800" cap="none" dirty="0" err="1">
                <a:latin typeface="Times New Roman" pitchFamily="18" charset="0"/>
                <a:cs typeface="Times New Roman" pitchFamily="18" charset="0"/>
              </a:rPr>
              <a:t>артикуляторе</a:t>
            </a:r>
            <a:r>
              <a:rPr lang="en-US" sz="1800" cap="none" dirty="0">
                <a:latin typeface="Times New Roman" pitchFamily="18" charset="0"/>
                <a:cs typeface="Times New Roman" pitchFamily="18" charset="0"/>
              </a:rPr>
              <a:t> (с </a:t>
            </a:r>
            <a:r>
              <a:rPr lang="en-US" sz="1800" cap="none" dirty="0" err="1">
                <a:latin typeface="Times New Roman" pitchFamily="18" charset="0"/>
                <a:cs typeface="Times New Roman" pitchFamily="18" charset="0"/>
              </a:rPr>
              <a:t>изоляцией</a:t>
            </a:r>
            <a:r>
              <a:rPr lang="en-US" sz="1800" cap="none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cap="none" dirty="0" err="1">
                <a:latin typeface="Times New Roman" pitchFamily="18" charset="0"/>
                <a:cs typeface="Times New Roman" pitchFamily="18" charset="0"/>
              </a:rPr>
              <a:t>торуса</a:t>
            </a:r>
            <a:r>
              <a:rPr lang="en-US" sz="1800" cap="none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cap="none" dirty="0" err="1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1800" cap="none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cap="none" dirty="0" err="1">
                <a:latin typeface="Times New Roman" pitchFamily="18" charset="0"/>
                <a:cs typeface="Times New Roman" pitchFamily="18" charset="0"/>
              </a:rPr>
              <a:t>верхней</a:t>
            </a:r>
            <a:r>
              <a:rPr lang="en-US" sz="1800" cap="none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cap="none" dirty="0" err="1">
                <a:latin typeface="Times New Roman" pitchFamily="18" charset="0"/>
                <a:cs typeface="Times New Roman" pitchFamily="18" charset="0"/>
              </a:rPr>
              <a:t>челюсти</a:t>
            </a:r>
            <a:r>
              <a:rPr lang="en-US" sz="1800" cap="none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1800" cap="none" dirty="0" err="1">
                <a:latin typeface="Times New Roman" pitchFamily="18" charset="0"/>
                <a:cs typeface="Times New Roman" pitchFamily="18" charset="0"/>
              </a:rPr>
              <a:t>двухслойным</a:t>
            </a:r>
            <a:r>
              <a:rPr lang="en-US" sz="1800" cap="none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cap="none" dirty="0" err="1">
                <a:latin typeface="Times New Roman" pitchFamily="18" charset="0"/>
                <a:cs typeface="Times New Roman" pitchFamily="18" charset="0"/>
              </a:rPr>
              <a:t>базисом</a:t>
            </a:r>
            <a:r>
              <a:rPr lang="en-US" sz="1800" cap="none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cap="none" dirty="0" err="1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1800" cap="none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cap="none" dirty="0" err="1">
                <a:latin typeface="Times New Roman" pitchFamily="18" charset="0"/>
                <a:cs typeface="Times New Roman" pitchFamily="18" charset="0"/>
              </a:rPr>
              <a:t>нижней</a:t>
            </a:r>
            <a:r>
              <a:rPr lang="en-US" sz="1800" cap="none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cap="none" dirty="0" err="1">
                <a:latin typeface="Times New Roman" pitchFamily="18" charset="0"/>
                <a:cs typeface="Times New Roman" pitchFamily="18" charset="0"/>
              </a:rPr>
              <a:t>челюсти</a:t>
            </a:r>
            <a:r>
              <a:rPr lang="en-US" sz="1800" cap="none" dirty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1800" cap="none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93305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2700" dirty="0"/>
              <a:t>Тема 3.5. </a:t>
            </a:r>
            <a:r>
              <a:rPr lang="ru-RU" dirty="0"/>
              <a:t>Загипсовка восковых композиций базисов протезов в кювету для замены воска на пластмассу</a:t>
            </a:r>
          </a:p>
        </p:txBody>
      </p:sp>
    </p:spTree>
  </p:cSld>
  <p:clrMapOvr>
    <a:masterClrMapping/>
  </p:clrMapOvr>
  <p:transition>
    <p:pull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Решение тестовых заданий</a:t>
            </a:r>
          </a:p>
        </p:txBody>
      </p:sp>
      <p:pic>
        <p:nvPicPr>
          <p:cNvPr id="5122" name="Picture 2" descr="http://anatomyandart.com/blog/wp-content/uploads/taking-tes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420888"/>
            <a:ext cx="5911126" cy="3939211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76672"/>
            <a:ext cx="8534400" cy="758952"/>
          </a:xfrm>
        </p:spPr>
        <p:txBody>
          <a:bodyPr>
            <a:normAutofit fontScale="90000"/>
          </a:bodyPr>
          <a:lstStyle/>
          <a:p>
            <a:pPr algn="l"/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r>
              <a:rPr lang="ru-RU" dirty="0"/>
              <a:t>              </a:t>
            </a:r>
            <a:r>
              <a:rPr lang="ru-RU" dirty="0">
                <a:solidFill>
                  <a:srgbClr val="C00000"/>
                </a:solidFill>
              </a:rPr>
              <a:t>Объяснение нового материала</a:t>
            </a:r>
            <a:br>
              <a:rPr lang="ru-RU" dirty="0"/>
            </a:br>
            <a:r>
              <a:rPr lang="ru-RU" sz="3600" dirty="0">
                <a:solidFill>
                  <a:schemeClr val="accent1">
                    <a:lumMod val="75000"/>
                  </a:schemeClr>
                </a:solidFill>
              </a:rPr>
              <a:t>Подготовка моделей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1412776"/>
            <a:ext cx="8784976" cy="4788024"/>
          </a:xfrm>
        </p:spPr>
        <p:txBody>
          <a:bodyPr>
            <a:normAutofit/>
          </a:bodyPr>
          <a:lstStyle/>
          <a:p>
            <a:r>
              <a:rPr lang="ru-RU" dirty="0"/>
              <a:t>После примерки восковой композиции, заранее изготовленной зубным техником, осуществляют окончательное моделирование протезов.</a:t>
            </a:r>
            <a:endParaRPr lang="en-US" dirty="0"/>
          </a:p>
          <a:p>
            <a:r>
              <a:rPr lang="ru-RU" dirty="0"/>
              <a:t>Восковую композицию приливают по границе, для предотвращения попадания </a:t>
            </a:r>
            <a:endParaRPr lang="en-US" dirty="0"/>
          </a:p>
          <a:p>
            <a:pPr>
              <a:buNone/>
            </a:pPr>
            <a:r>
              <a:rPr lang="en-US" dirty="0"/>
              <a:t>    </a:t>
            </a:r>
            <a:r>
              <a:rPr lang="ru-RU" dirty="0"/>
              <a:t>гипса под базис протеза. </a:t>
            </a:r>
            <a:endParaRPr lang="en-US" dirty="0"/>
          </a:p>
          <a:p>
            <a:pPr>
              <a:buNone/>
            </a:pPr>
            <a:r>
              <a:rPr lang="en-US" dirty="0"/>
              <a:t>    </a:t>
            </a:r>
            <a:r>
              <a:rPr lang="ru-RU" dirty="0"/>
              <a:t>Арматуры снимают. 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5109"/>
          <a:stretch>
            <a:fillRect/>
          </a:stretch>
        </p:blipFill>
        <p:spPr bwMode="auto">
          <a:xfrm rot="198387">
            <a:off x="5298536" y="3458470"/>
            <a:ext cx="3600400" cy="28247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534400" cy="902968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chemeClr val="accent1">
                    <a:lumMod val="75000"/>
                  </a:schemeClr>
                </a:solidFill>
              </a:rPr>
              <a:t>модель</a:t>
            </a:r>
            <a:r>
              <a:rPr lang="ru-RU" sz="3600" dirty="0"/>
              <a:t> </a:t>
            </a:r>
            <a:r>
              <a:rPr lang="ru-RU" sz="3600" dirty="0">
                <a:solidFill>
                  <a:schemeClr val="accent1">
                    <a:lumMod val="75000"/>
                  </a:schemeClr>
                </a:solidFill>
              </a:rPr>
              <a:t>с восковой композицией </a:t>
            </a:r>
            <a:br>
              <a:rPr lang="en-US" sz="36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600" dirty="0">
                <a:solidFill>
                  <a:schemeClr val="accent1">
                    <a:lumMod val="75000"/>
                  </a:schemeClr>
                </a:solidFill>
              </a:rPr>
              <a:t>гипсуют в кювету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427984" y="1700808"/>
            <a:ext cx="4392488" cy="4782272"/>
          </a:xfrm>
        </p:spPr>
        <p:txBody>
          <a:bodyPr>
            <a:normAutofit/>
          </a:bodyPr>
          <a:lstStyle/>
          <a:p>
            <a:r>
              <a:rPr lang="ru-RU" dirty="0"/>
              <a:t>Кювета представляет собой металлическую коробку прямоугольной формы с закругленными ребрами и состоит из двух половин, каждая из которых имеет дно и крышку.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6000" t="22509" r="10000" b="23470"/>
          <a:stretch>
            <a:fillRect/>
          </a:stretch>
        </p:blipFill>
        <p:spPr bwMode="auto">
          <a:xfrm rot="21352914">
            <a:off x="467544" y="2132856"/>
            <a:ext cx="3948439" cy="338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>
                <a:solidFill>
                  <a:schemeClr val="accent1">
                    <a:lumMod val="75000"/>
                  </a:schemeClr>
                </a:solidFill>
              </a:rPr>
              <a:t>Подготовка моделей и кюветы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4918320" cy="4572000"/>
          </a:xfrm>
        </p:spPr>
        <p:txBody>
          <a:bodyPr/>
          <a:lstStyle/>
          <a:p>
            <a:r>
              <a:rPr lang="ru-RU" dirty="0"/>
              <a:t>Правильно собираем кювету</a:t>
            </a:r>
          </a:p>
          <a:p>
            <a:r>
              <a:rPr lang="ru-RU" dirty="0"/>
              <a:t>Производим подготовку модели,  обрезаем с таким </a:t>
            </a:r>
            <a:endParaRPr lang="en-US" dirty="0"/>
          </a:p>
          <a:p>
            <a:pPr>
              <a:buNone/>
            </a:pPr>
            <a:r>
              <a:rPr lang="en-US" dirty="0"/>
              <a:t>   </a:t>
            </a:r>
            <a:r>
              <a:rPr lang="ru-RU" dirty="0"/>
              <a:t>расчетом, чтобы они </a:t>
            </a:r>
            <a:endParaRPr lang="en-US" dirty="0"/>
          </a:p>
          <a:p>
            <a:pPr>
              <a:buNone/>
            </a:pPr>
            <a:r>
              <a:rPr lang="en-US" dirty="0"/>
              <a:t>   </a:t>
            </a:r>
            <a:r>
              <a:rPr lang="ru-RU" dirty="0"/>
              <a:t>поместились в кювете </a:t>
            </a:r>
          </a:p>
          <a:p>
            <a:r>
              <a:rPr lang="ru-RU" dirty="0"/>
              <a:t>Примеряем модель к кювете по высоте и ширине</a:t>
            </a:r>
          </a:p>
        </p:txBody>
      </p:sp>
      <p:pic>
        <p:nvPicPr>
          <p:cNvPr id="35842" name="Picture 2" descr="http://mypresentation.ru/documents/c7fdd77494e2494d5f22106bd8e88033/img15.jpg"/>
          <p:cNvPicPr>
            <a:picLocks noChangeAspect="1" noChangeArrowheads="1"/>
          </p:cNvPicPr>
          <p:nvPr/>
        </p:nvPicPr>
        <p:blipFill>
          <a:blip r:embed="rId2" cstate="print"/>
          <a:srcRect l="51029" t="11340" r="11171" b="11801"/>
          <a:stretch>
            <a:fillRect/>
          </a:stretch>
        </p:blipFill>
        <p:spPr bwMode="auto">
          <a:xfrm>
            <a:off x="5364088" y="1700808"/>
            <a:ext cx="2880320" cy="4392488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solidFill>
                  <a:schemeClr val="accent1">
                    <a:lumMod val="75000"/>
                  </a:schemeClr>
                </a:solidFill>
              </a:rPr>
              <a:t>3 вида гипсования моделей в кювету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1268760"/>
            <a:ext cx="8964488" cy="5589240"/>
          </a:xfrm>
        </p:spPr>
        <p:txBody>
          <a:bodyPr>
            <a:normAutofit/>
          </a:bodyPr>
          <a:lstStyle/>
          <a:p>
            <a:r>
              <a:rPr lang="ru-RU" sz="3200" dirty="0"/>
              <a:t>Прямой</a:t>
            </a:r>
            <a:r>
              <a:rPr lang="en-US" sz="3200" dirty="0"/>
              <a:t> </a:t>
            </a:r>
            <a:r>
              <a:rPr lang="en-US" dirty="0"/>
              <a:t>(</a:t>
            </a:r>
            <a:r>
              <a:rPr lang="ru-RU" dirty="0"/>
              <a:t>модель гипсуют в основание кюветы. Этот способ применяют только в случаи тяжелой атрофии альвеолярных отростков и при починках на воске</a:t>
            </a:r>
            <a:r>
              <a:rPr lang="en-US" dirty="0"/>
              <a:t>)</a:t>
            </a:r>
            <a:r>
              <a:rPr lang="ru-RU" dirty="0"/>
              <a:t> </a:t>
            </a:r>
          </a:p>
          <a:p>
            <a:r>
              <a:rPr lang="ru-RU" sz="2800" dirty="0"/>
              <a:t>Комбинированный. </a:t>
            </a:r>
            <a:r>
              <a:rPr lang="ru-RU" sz="2400" dirty="0"/>
              <a:t>Этот способ включает в себя элементы прямого и обратного гипсования зубы поставлены на приточке, а боковые – на искусственной десне. </a:t>
            </a:r>
          </a:p>
          <a:p>
            <a:r>
              <a:rPr lang="ru-RU" sz="2800" dirty="0"/>
              <a:t>Обратный</a:t>
            </a:r>
            <a:r>
              <a:rPr lang="en-US" sz="2400" dirty="0"/>
              <a:t> (</a:t>
            </a:r>
            <a:r>
              <a:rPr lang="ru-RU" sz="2400" dirty="0"/>
              <a:t>модель гипсуют в крышку кюветы, погружая ее в гипс до искусственной десны. Таким способом часто гипсуют полные и частично съемные протезы)</a:t>
            </a:r>
          </a:p>
          <a:p>
            <a:endParaRPr lang="ru-RU" dirty="0"/>
          </a:p>
        </p:txBody>
      </p:sp>
    </p:spTree>
  </p:cSld>
  <p:clrMapOvr>
    <a:masterClrMapping/>
  </p:clrMapOvr>
  <p:transition>
    <p:pull dir="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824136"/>
          </a:xfrm>
        </p:spPr>
        <p:txBody>
          <a:bodyPr>
            <a:normAutofit/>
          </a:bodyPr>
          <a:lstStyle/>
          <a:p>
            <a:r>
              <a:rPr lang="ru-RU" sz="4000" dirty="0"/>
              <a:t>Обратный способ </a:t>
            </a:r>
            <a:r>
              <a:rPr lang="ru-RU" sz="4000" dirty="0" err="1"/>
              <a:t>гипсовки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923928" y="2564904"/>
            <a:ext cx="4688415" cy="3553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95536" y="1412777"/>
            <a:ext cx="813690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Модель гипсуют в крышку кюветы, погружая ее в гипс до искусственной десны. </a:t>
            </a:r>
          </a:p>
          <a:p>
            <a:endParaRPr lang="en-US" sz="2800" dirty="0"/>
          </a:p>
          <a:p>
            <a:endParaRPr lang="ru-RU" sz="2800" dirty="0"/>
          </a:p>
          <a:p>
            <a:r>
              <a:rPr lang="ru-RU" sz="2800" dirty="0"/>
              <a:t>Таким способом </a:t>
            </a:r>
          </a:p>
          <a:p>
            <a:r>
              <a:rPr lang="ru-RU" sz="2800" dirty="0"/>
              <a:t>часто гипсуют </a:t>
            </a:r>
          </a:p>
          <a:p>
            <a:r>
              <a:rPr lang="ru-RU" sz="2800" dirty="0"/>
              <a:t>полные и частично</a:t>
            </a:r>
          </a:p>
          <a:p>
            <a:r>
              <a:rPr lang="ru-RU" sz="2800" dirty="0"/>
              <a:t>съемные протезы</a:t>
            </a:r>
          </a:p>
        </p:txBody>
      </p:sp>
    </p:spTree>
  </p:cSld>
  <p:clrMapOvr>
    <a:masterClrMapping/>
  </p:clrMapOvr>
  <p:transition>
    <p:pull dir="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Обратный способ гипсовки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628800"/>
            <a:ext cx="3190128" cy="4752528"/>
          </a:xfrm>
        </p:spPr>
        <p:txBody>
          <a:bodyPr>
            <a:normAutofit fontScale="92500"/>
          </a:bodyPr>
          <a:lstStyle/>
          <a:p>
            <a:r>
              <a:rPr lang="ru-RU" dirty="0"/>
              <a:t>По мере затвердевания гипса его сглаживают с помощью щетки и ваты</a:t>
            </a:r>
          </a:p>
          <a:p>
            <a:r>
              <a:rPr lang="ru-RU" dirty="0"/>
              <a:t>После отверждения гипса необходимо замочить в воде данную часть кюветы </a:t>
            </a:r>
          </a:p>
        </p:txBody>
      </p:sp>
      <p:pic>
        <p:nvPicPr>
          <p:cNvPr id="36866" name="Picture 2" descr="https://pptcloud3.ams3.digitaloceanspaces.com/slides/pics/002/762/148/original/Slide18.jpg?1490290143"/>
          <p:cNvPicPr>
            <a:picLocks noChangeAspect="1" noChangeArrowheads="1"/>
          </p:cNvPicPr>
          <p:nvPr/>
        </p:nvPicPr>
        <p:blipFill>
          <a:blip r:embed="rId2" cstate="print"/>
          <a:srcRect l="11550" t="9800" r="10751" b="11801"/>
          <a:stretch>
            <a:fillRect/>
          </a:stretch>
        </p:blipFill>
        <p:spPr bwMode="auto">
          <a:xfrm>
            <a:off x="3635896" y="1772816"/>
            <a:ext cx="5328592" cy="4032448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Заполнение второй части кюветы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Тщательно </a:t>
            </a:r>
            <a:r>
              <a:rPr lang="ru-RU" b="1" dirty="0"/>
              <a:t>простукивая</a:t>
            </a:r>
            <a:r>
              <a:rPr lang="ru-RU" dirty="0"/>
              <a:t> каждую порцию, заливают основание кюветы гипсом</a:t>
            </a:r>
          </a:p>
        </p:txBody>
      </p:sp>
      <p:pic>
        <p:nvPicPr>
          <p:cNvPr id="34818" name="Picture 2" descr="https://pptcloud3.ams3.digitaloceanspaces.com/slides/pics/002/762/150/original/Slide20.jpg?1490290144"/>
          <p:cNvPicPr>
            <a:picLocks noChangeAspect="1" noChangeArrowheads="1"/>
          </p:cNvPicPr>
          <p:nvPr/>
        </p:nvPicPr>
        <p:blipFill>
          <a:blip r:embed="rId2" cstate="print"/>
          <a:srcRect l="11550" t="9800" r="11801" b="13201"/>
          <a:stretch>
            <a:fillRect/>
          </a:stretch>
        </p:blipFill>
        <p:spPr bwMode="auto">
          <a:xfrm>
            <a:off x="323528" y="2780928"/>
            <a:ext cx="4079580" cy="3217673"/>
          </a:xfrm>
          <a:prstGeom prst="rect">
            <a:avLst/>
          </a:prstGeom>
          <a:noFill/>
        </p:spPr>
      </p:pic>
      <p:pic>
        <p:nvPicPr>
          <p:cNvPr id="34820" name="Picture 4" descr="https://pptcloud3.ams3.digitaloceanspaces.com/slides/pics/002/762/151/original/Slide21.jpg?1490290144"/>
          <p:cNvPicPr>
            <a:picLocks noChangeAspect="1" noChangeArrowheads="1"/>
          </p:cNvPicPr>
          <p:nvPr/>
        </p:nvPicPr>
        <p:blipFill>
          <a:blip r:embed="rId3" cstate="print"/>
          <a:srcRect l="12600" t="11200" r="13901" b="11801"/>
          <a:stretch>
            <a:fillRect/>
          </a:stretch>
        </p:blipFill>
        <p:spPr bwMode="auto">
          <a:xfrm>
            <a:off x="4499992" y="2780928"/>
            <a:ext cx="4248472" cy="324036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solidFill>
                  <a:schemeClr val="accent1">
                    <a:lumMod val="75000"/>
                  </a:schemeClr>
                </a:solidFill>
              </a:rPr>
              <a:t>Помещаем кювету в пресс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1931712"/>
            <a:ext cx="4032448" cy="4521624"/>
          </a:xfrm>
        </p:spPr>
        <p:txBody>
          <a:bodyPr>
            <a:normAutofit/>
          </a:bodyPr>
          <a:lstStyle/>
          <a:p>
            <a:r>
              <a:rPr lang="ru-RU" sz="2800" dirty="0"/>
              <a:t>Загипсовав восковую композицию в кювету, необходимо поместить её в пресс на 15-20 минут. </a:t>
            </a:r>
          </a:p>
          <a:p>
            <a:pPr>
              <a:buNone/>
            </a:pPr>
            <a:r>
              <a:rPr lang="ru-RU" sz="2800" dirty="0"/>
              <a:t>   При этом из кюветы выделяются излишний гипс и влага.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7622">
            <a:off x="4716016" y="1628800"/>
            <a:ext cx="3960440" cy="46733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Вопросы для закрепления материала: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Виды гипсовки моделей?</a:t>
            </a:r>
          </a:p>
          <a:p>
            <a:r>
              <a:rPr lang="ru-RU" dirty="0"/>
              <a:t>Отличие прямого способа гипсования от обратного?</a:t>
            </a:r>
          </a:p>
          <a:p>
            <a:r>
              <a:rPr lang="ru-RU" dirty="0"/>
              <a:t>Характеристика медицинского гипса?</a:t>
            </a:r>
          </a:p>
          <a:p>
            <a:r>
              <a:rPr lang="ru-RU" dirty="0"/>
              <a:t>Оборудование необходимое при изготовлении съемных протезов?</a:t>
            </a:r>
          </a:p>
          <a:p>
            <a:r>
              <a:rPr lang="ru-RU" dirty="0"/>
              <a:t>Устройство кюветы.</a:t>
            </a:r>
          </a:p>
          <a:p>
            <a:r>
              <a:rPr lang="ru-RU" dirty="0"/>
              <a:t>Режим полимеризации пластмасс.</a:t>
            </a:r>
          </a:p>
          <a:p>
            <a:endParaRPr lang="ru-RU" dirty="0"/>
          </a:p>
        </p:txBody>
      </p:sp>
    </p:spTree>
  </p:cSld>
  <p:clrMapOvr>
    <a:masterClrMapping/>
  </p:clrMapOvr>
  <p:transition>
    <p:pull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Цели занятия: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446712" cy="4572000"/>
          </a:xfrm>
        </p:spPr>
        <p:txBody>
          <a:bodyPr>
            <a:normAutofit/>
          </a:bodyPr>
          <a:lstStyle/>
          <a:p>
            <a:r>
              <a:rPr lang="ru-RU" dirty="0"/>
              <a:t>Освоить навыки загипсовки модели с восковой композицией базиса протеза в кювету для замены воска на пластмассу, </a:t>
            </a:r>
            <a:r>
              <a:rPr lang="ru-RU" dirty="0" err="1"/>
              <a:t>выплавление</a:t>
            </a:r>
            <a:r>
              <a:rPr lang="ru-RU" dirty="0"/>
              <a:t> воска;</a:t>
            </a:r>
          </a:p>
          <a:p>
            <a:pPr lvl="0"/>
            <a:r>
              <a:rPr lang="ru-RU" dirty="0"/>
              <a:t>освоить  профессиональные (ПК) и общие (ОК) компетенции;</a:t>
            </a:r>
          </a:p>
          <a:p>
            <a:pPr lvl="0"/>
            <a:r>
              <a:rPr lang="ru-RU" dirty="0"/>
              <a:t>отработать манипуляции.</a:t>
            </a:r>
          </a:p>
          <a:p>
            <a:endParaRPr lang="ru-RU" dirty="0"/>
          </a:p>
        </p:txBody>
      </p:sp>
      <p:pic>
        <p:nvPicPr>
          <p:cNvPr id="4" name="Picture 4" descr="https://pptcloud3.ams3.digitaloceanspaces.com/slides/pics/002/762/147/original/Slide17.jpg?1490290143"/>
          <p:cNvPicPr>
            <a:picLocks noChangeAspect="1" noChangeArrowheads="1"/>
          </p:cNvPicPr>
          <p:nvPr/>
        </p:nvPicPr>
        <p:blipFill>
          <a:blip r:embed="rId2" cstate="print"/>
          <a:srcRect l="11899" t="11062" r="11452" b="13339"/>
          <a:stretch>
            <a:fillRect/>
          </a:stretch>
        </p:blipFill>
        <p:spPr bwMode="auto">
          <a:xfrm>
            <a:off x="5004048" y="3501008"/>
            <a:ext cx="3888432" cy="2876374"/>
          </a:xfrm>
          <a:prstGeom prst="rect">
            <a:avLst/>
          </a:prstGeom>
          <a:noFill/>
        </p:spPr>
      </p:pic>
      <p:pic>
        <p:nvPicPr>
          <p:cNvPr id="22530" name="Picture 2" descr="http://attic.volgmed.ru/depts/orthodontics/i/0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4293096"/>
            <a:ext cx="2784309" cy="2088232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Домашнее задание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1556792"/>
            <a:ext cx="8503920" cy="2736304"/>
          </a:xfrm>
        </p:spPr>
        <p:txBody>
          <a:bodyPr/>
          <a:lstStyle/>
          <a:p>
            <a:r>
              <a:rPr lang="ru-RU" dirty="0"/>
              <a:t>Найти в учебниках и закрепить тему:  Загипсовка восковых композиций базисов протезов в кювету для замены воска на пластмассу. </a:t>
            </a:r>
          </a:p>
          <a:p>
            <a:r>
              <a:rPr lang="ru-RU" dirty="0"/>
              <a:t>Подготовить реферат или презентацию на тему: Этапы изготовления полных съемных пластиночных протезов.</a:t>
            </a:r>
          </a:p>
          <a:p>
            <a:endParaRPr lang="ru-RU" dirty="0"/>
          </a:p>
        </p:txBody>
      </p:sp>
      <p:pic>
        <p:nvPicPr>
          <p:cNvPr id="4098" name="Picture 2" descr="http://accessories.mypartnershop.ru/img/10152447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149080"/>
            <a:ext cx="1650239" cy="2420888"/>
          </a:xfrm>
          <a:prstGeom prst="rect">
            <a:avLst/>
          </a:prstGeom>
          <a:noFill/>
        </p:spPr>
      </p:pic>
      <p:pic>
        <p:nvPicPr>
          <p:cNvPr id="4100" name="Picture 4" descr="http://www.booksiti.net.ru/books/509873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4149080"/>
            <a:ext cx="1723219" cy="2448272"/>
          </a:xfrm>
          <a:prstGeom prst="rect">
            <a:avLst/>
          </a:prstGeom>
          <a:noFill/>
        </p:spPr>
      </p:pic>
      <p:pic>
        <p:nvPicPr>
          <p:cNvPr id="4104" name="Picture 8" descr="https://bookmos.ru/components/com_jshopping/files/img_products/full_protezirovanie-pri-polnoy-adentii-rukovodstvo-2008-5-225-04754-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4149080"/>
            <a:ext cx="1724135" cy="2448272"/>
          </a:xfrm>
          <a:prstGeom prst="rect">
            <a:avLst/>
          </a:prstGeom>
          <a:noFill/>
        </p:spPr>
      </p:pic>
      <p:pic>
        <p:nvPicPr>
          <p:cNvPr id="4108" name="Picture 12" descr="https://www.mmbook.ru/img/product/Trezubov_ortoped_st3.jpg"/>
          <p:cNvPicPr>
            <a:picLocks noChangeAspect="1" noChangeArrowheads="1"/>
          </p:cNvPicPr>
          <p:nvPr/>
        </p:nvPicPr>
        <p:blipFill>
          <a:blip r:embed="rId5" cstate="print"/>
          <a:srcRect l="13034" t="13034" r="13974" b="12484"/>
          <a:stretch>
            <a:fillRect/>
          </a:stretch>
        </p:blipFill>
        <p:spPr bwMode="auto">
          <a:xfrm>
            <a:off x="6948264" y="4149080"/>
            <a:ext cx="1713791" cy="2448272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Литература для учащихся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1. Зубопротезная техника: учебник / Под </a:t>
            </a:r>
            <a:r>
              <a:rPr lang="ru-RU" dirty="0" err="1"/>
              <a:t>ред.М.Н</a:t>
            </a:r>
            <a:r>
              <a:rPr lang="ru-RU" dirty="0"/>
              <a:t>. Расулова и др. – М.: ГЭОТАР-Медиа,2018. – 384с.</a:t>
            </a:r>
          </a:p>
          <a:p>
            <a:r>
              <a:rPr lang="ru-RU" dirty="0"/>
              <a:t>2. Основы технологии зубного протезирования:Т.1 Учеб. / Под ред. Э.С. </a:t>
            </a:r>
            <a:r>
              <a:rPr lang="ru-RU" dirty="0" err="1"/>
              <a:t>Каливраджияна</a:t>
            </a:r>
            <a:r>
              <a:rPr lang="ru-RU" dirty="0"/>
              <a:t>. - М.:ГЭОТАР – Медиа, 2017.- 576с.</a:t>
            </a:r>
          </a:p>
          <a:p>
            <a:r>
              <a:rPr lang="ru-RU" dirty="0"/>
              <a:t>3.  Миронова М.Л. Изготовление съёмных пластиночных протезов. Учебник.- М.: ГЭОТАР – Медиа, 2018.- 399с.</a:t>
            </a:r>
          </a:p>
          <a:p>
            <a:endParaRPr lang="ru-RU" dirty="0"/>
          </a:p>
        </p:txBody>
      </p:sp>
    </p:spTree>
  </p:cSld>
  <p:clrMapOvr>
    <a:masterClrMapping/>
  </p:clrMapOvr>
  <p:transition>
    <p:pull dir="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Рефлексия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dirty="0">
                <a:solidFill>
                  <a:srgbClr val="C00000"/>
                </a:solidFill>
              </a:rPr>
              <a:t>Работа в мини-группах. Обмен мнениями</a:t>
            </a:r>
          </a:p>
          <a:p>
            <a:pPr>
              <a:buNone/>
            </a:pPr>
            <a:r>
              <a:rPr lang="ru-RU" dirty="0"/>
              <a:t>что, если:</a:t>
            </a:r>
          </a:p>
          <a:p>
            <a:pPr lvl="0"/>
            <a:r>
              <a:rPr lang="ru-RU" dirty="0"/>
              <a:t>Вы оставили высокий цоколь у модели, к чему это может привести в момент загипсовки в кювету? Как возможно решить эту проблему?</a:t>
            </a:r>
          </a:p>
          <a:p>
            <a:pPr lvl="0"/>
            <a:r>
              <a:rPr lang="ru-RU" dirty="0"/>
              <a:t>Вы забыли замочить первую часть кюветы и продолжили наполнять гипсом вторую? К чему это приведет в дальнейшей работе?</a:t>
            </a:r>
          </a:p>
          <a:p>
            <a:pPr lvl="0"/>
            <a:r>
              <a:rPr lang="ru-RU" dirty="0"/>
              <a:t>Вы забыли поставить заполненную гипсом кювету под пресс?</a:t>
            </a:r>
          </a:p>
          <a:p>
            <a:endParaRPr lang="ru-RU" dirty="0"/>
          </a:p>
        </p:txBody>
      </p:sp>
    </p:spTree>
  </p:cSld>
  <p:clrMapOvr>
    <a:masterClrMapping/>
  </p:clrMapOvr>
  <p:transition>
    <p:pull dir="d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dirty="0"/>
              <a:t>Благодарю всех за внимание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AEA4726-CEE7-F80C-53D2-BAAD03609008}"/>
              </a:ext>
            </a:extLst>
          </p:cNvPr>
          <p:cNvSpPr txBox="1"/>
          <p:nvPr/>
        </p:nvSpPr>
        <p:spPr>
          <a:xfrm>
            <a:off x="1938551" y="3105834"/>
            <a:ext cx="53399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/>
              <a:t>Кто сегодня дежурный?</a:t>
            </a:r>
          </a:p>
        </p:txBody>
      </p:sp>
    </p:spTree>
  </p:cSld>
  <p:clrMapOvr>
    <a:masterClrMapping/>
  </p:clrMapOvr>
  <p:transition>
    <p:pull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Межпредметные</a:t>
            </a:r>
            <a:r>
              <a:rPr lang="ru-RU" dirty="0"/>
              <a:t> связи: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2045968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ОП.02. Зуботехническое материаловедение с курсом охраны труда и техники безопасности.</a:t>
            </a:r>
          </a:p>
          <a:p>
            <a:r>
              <a:rPr lang="ru-RU" dirty="0"/>
              <a:t>ОП.01. Анатомия и физиология человека с курсом охраны труда и техники безопасности.</a:t>
            </a:r>
          </a:p>
          <a:p>
            <a:r>
              <a:rPr lang="ru-RU" dirty="0"/>
              <a:t>ПМ 01. "Изготовление съемных пластиночных протезов"</a:t>
            </a:r>
          </a:p>
          <a:p>
            <a:endParaRPr lang="ru-RU" dirty="0"/>
          </a:p>
        </p:txBody>
      </p:sp>
      <p:sp>
        <p:nvSpPr>
          <p:cNvPr id="19458" name="AutoShape 2" descr="https://www.dr.arut.ru/wp-content/uploads/2015/07/zagipsovka-voskovoy-kompozitsii-v-kyuvetu-300x2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2" name="AutoShape 6" descr="https://studfiles.net/html/2706/23/html_kByNEtdGOu.LXXG/img-DGYUW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4" name="AutoShape 8" descr="https://denta.help/wp-content/uploads/2017/11/innervatsiy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6" name="AutoShape 10" descr="https://denta.help/wp-content/uploads/2017/11/innervatsiy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8" name="AutoShape 12" descr="https://studfiles.net/html/2706/23/html_kByNEtdGOu.LXXG/img-dprLFb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70" name="AutoShape 14" descr="https://studfiles.net/html/2706/23/html_kByNEtdGOu.LXXG/img-dprLFb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471" name="Picture 15" descr="C:\Documents and Settings\Admin\Рабочий стол\img-ocFn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429000"/>
            <a:ext cx="5606556" cy="3223685"/>
          </a:xfrm>
          <a:prstGeom prst="rect">
            <a:avLst/>
          </a:prstGeom>
          <a:noFill/>
        </p:spPr>
      </p:pic>
      <p:sp>
        <p:nvSpPr>
          <p:cNvPr id="19473" name="AutoShape 17" descr="https://www.dental-butik.ru/image/cache/data/zubotehnicheskie-materialy/vosk-bazisniy-02-600x60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08" name="AutoShape 4" descr="https://www.dr-lopatin.ru/upload/medialibrary/195/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10" name="Picture 6" descr="https://apollo-frankfurt.akamaized.net/v1/files/892yeokvd8ja1-KZ/image;s=644x461"/>
          <p:cNvPicPr>
            <a:picLocks noChangeAspect="1" noChangeArrowheads="1"/>
          </p:cNvPicPr>
          <p:nvPr/>
        </p:nvPicPr>
        <p:blipFill>
          <a:blip r:embed="rId3" cstate="print"/>
          <a:srcRect l="17523" t="13351" r="13637" b="16557"/>
          <a:stretch>
            <a:fillRect/>
          </a:stretch>
        </p:blipFill>
        <p:spPr bwMode="auto">
          <a:xfrm>
            <a:off x="6156176" y="3356992"/>
            <a:ext cx="2640293" cy="2016224"/>
          </a:xfrm>
          <a:prstGeom prst="rect">
            <a:avLst/>
          </a:prstGeom>
          <a:noFill/>
        </p:spPr>
      </p:pic>
      <p:pic>
        <p:nvPicPr>
          <p:cNvPr id="19475" name="Picture 19" descr="http://kmm.com.ua/userfls/shop/large/1636_vosk-bazisnyy-02-.jpg"/>
          <p:cNvPicPr>
            <a:picLocks noChangeAspect="1" noChangeArrowheads="1"/>
          </p:cNvPicPr>
          <p:nvPr/>
        </p:nvPicPr>
        <p:blipFill>
          <a:blip r:embed="rId4" cstate="print"/>
          <a:srcRect t="17604" b="4435"/>
          <a:stretch>
            <a:fillRect/>
          </a:stretch>
        </p:blipFill>
        <p:spPr bwMode="auto">
          <a:xfrm>
            <a:off x="6012160" y="5141322"/>
            <a:ext cx="1999184" cy="1558589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После изучения темы: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49424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u="sng" dirty="0"/>
              <a:t>Получите практический опыт:</a:t>
            </a:r>
            <a:endParaRPr lang="ru-RU" dirty="0"/>
          </a:p>
          <a:p>
            <a:r>
              <a:rPr lang="ru-RU" dirty="0"/>
              <a:t>Загипсовки модели с восковой композицией базиса протеза в кювету для замены воска на пластмассу.</a:t>
            </a:r>
          </a:p>
          <a:p>
            <a:pPr>
              <a:buNone/>
            </a:pPr>
            <a:r>
              <a:rPr lang="ru-RU" u="sng" dirty="0"/>
              <a:t>Узнаете и повторите:</a:t>
            </a:r>
            <a:endParaRPr lang="ru-RU" dirty="0"/>
          </a:p>
          <a:p>
            <a:r>
              <a:rPr lang="ru-RU" dirty="0"/>
              <a:t>организацию зуботехнического производства и оснащение рабочего места зубного техника при изготовлении съемных протезов;</a:t>
            </a:r>
          </a:p>
          <a:p>
            <a:r>
              <a:rPr lang="ru-RU" dirty="0"/>
              <a:t>состав, свойства и правила работы с материалами, применяемые при изготовлении съемных протезов;</a:t>
            </a:r>
          </a:p>
          <a:p>
            <a:r>
              <a:rPr lang="ru-RU" dirty="0"/>
              <a:t>правила эксплуатации оборудования;</a:t>
            </a:r>
          </a:p>
          <a:p>
            <a:r>
              <a:rPr lang="ru-RU" dirty="0"/>
              <a:t>последовательность загипсовки протеза в кювету для замены воска на пластмассу</a:t>
            </a:r>
          </a:p>
          <a:p>
            <a:endParaRPr lang="ru-RU" dirty="0"/>
          </a:p>
        </p:txBody>
      </p:sp>
      <p:sp>
        <p:nvSpPr>
          <p:cNvPr id="4" name="Стрелка вправо 3"/>
          <p:cNvSpPr/>
          <p:nvPr/>
        </p:nvSpPr>
        <p:spPr>
          <a:xfrm>
            <a:off x="6516216" y="5661248"/>
            <a:ext cx="1584176" cy="6926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ull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534400" cy="758952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rgbClr val="C00000"/>
                </a:solidFill>
              </a:rPr>
              <a:t>Какие помещения необходимы для организации зуботехнического производства?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В лаборатории должно быть предусмотрено наличие ряда помещений с учетом специфических условий, которые создаются на различных этапах изготовления протезов. Самостоятельными комнатами лаборатории являются: основная, </a:t>
            </a:r>
            <a:r>
              <a:rPr lang="ru-RU" dirty="0" err="1"/>
              <a:t>гипсовочная</a:t>
            </a:r>
            <a:r>
              <a:rPr lang="ru-RU" dirty="0"/>
              <a:t>, формовочная и </a:t>
            </a:r>
            <a:r>
              <a:rPr lang="ru-RU" dirty="0" err="1"/>
              <a:t>полимеризационная</a:t>
            </a:r>
            <a:r>
              <a:rPr lang="ru-RU" dirty="0"/>
              <a:t>, </a:t>
            </a:r>
            <a:r>
              <a:rPr lang="ru-RU" dirty="0" err="1"/>
              <a:t>паячная</a:t>
            </a:r>
            <a:r>
              <a:rPr lang="ru-RU" dirty="0"/>
              <a:t>, литейная. Допустимо объединение </a:t>
            </a:r>
            <a:r>
              <a:rPr lang="ru-RU" dirty="0" err="1"/>
              <a:t>гипсовочной</a:t>
            </a:r>
            <a:r>
              <a:rPr lang="ru-RU" dirty="0"/>
              <a:t>, формовочной и </a:t>
            </a:r>
            <a:r>
              <a:rPr lang="ru-RU" dirty="0" err="1"/>
              <a:t>полимеризационной</a:t>
            </a:r>
            <a:r>
              <a:rPr lang="ru-RU" dirty="0"/>
              <a:t> в одной комнате.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48680"/>
            <a:ext cx="8064896" cy="758952"/>
          </a:xfrm>
        </p:spPr>
        <p:txBody>
          <a:bodyPr>
            <a:normAutofit fontScale="90000"/>
          </a:bodyPr>
          <a:lstStyle/>
          <a:p>
            <a:pPr algn="r"/>
            <a:r>
              <a:rPr lang="ru-RU" sz="2800" dirty="0">
                <a:solidFill>
                  <a:srgbClr val="C00000"/>
                </a:solidFill>
              </a:rPr>
              <a:t>Какие инструменты и оборудование и материалы необходимы зубному технику для изготовления    съемного протеза?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b="1" dirty="0"/>
              <a:t>Основными или конструкционными</a:t>
            </a:r>
            <a:r>
              <a:rPr lang="ru-RU" dirty="0"/>
              <a:t> называют материалы, из которых изготавливают зубные протезы. К ним относятся пластмассы.</a:t>
            </a:r>
          </a:p>
          <a:p>
            <a:r>
              <a:rPr lang="ru-RU" b="1" dirty="0"/>
              <a:t>Вспомогательными</a:t>
            </a:r>
            <a:r>
              <a:rPr lang="ru-RU" dirty="0"/>
              <a:t> называют материалы, используемые на различных этапах изготовления протеза (</a:t>
            </a:r>
            <a:r>
              <a:rPr lang="ru-RU" dirty="0" err="1"/>
              <a:t>моделировочные</a:t>
            </a:r>
            <a:r>
              <a:rPr lang="ru-RU" dirty="0"/>
              <a:t>, слепочные, формовочные, абразивные, полировочные, флюсы и др.)</a:t>
            </a:r>
          </a:p>
          <a:p>
            <a:r>
              <a:rPr lang="ru-RU" dirty="0"/>
              <a:t>Зуботехнический шпатель, газовая горелка, базисный воск. (изготовление восковых шаблонов с восковыми валиками, моделировка протезов)</a:t>
            </a:r>
          </a:p>
          <a:p>
            <a:r>
              <a:rPr lang="ru-RU" dirty="0"/>
              <a:t>Нож для гипса. (обрезка гипсовых моделей)</a:t>
            </a:r>
          </a:p>
          <a:p>
            <a:r>
              <a:rPr lang="ru-RU" dirty="0"/>
              <a:t>Пластмассы горячей полимеризации: </a:t>
            </a:r>
            <a:r>
              <a:rPr lang="ru-RU" dirty="0" err="1"/>
              <a:t>фторакс</a:t>
            </a:r>
            <a:r>
              <a:rPr lang="ru-RU" dirty="0"/>
              <a:t>, </a:t>
            </a:r>
            <a:r>
              <a:rPr lang="ru-RU" dirty="0" err="1"/>
              <a:t>белакрил</a:t>
            </a:r>
            <a:r>
              <a:rPr lang="ru-RU" dirty="0"/>
              <a:t>, </a:t>
            </a:r>
            <a:r>
              <a:rPr lang="ru-RU" dirty="0" err="1"/>
              <a:t>вилакрил</a:t>
            </a:r>
            <a:r>
              <a:rPr lang="ru-RU" dirty="0"/>
              <a:t>. (изготовление съемных конструкций протезов)</a:t>
            </a:r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>
                <a:solidFill>
                  <a:srgbClr val="C00000"/>
                </a:solidFill>
              </a:rPr>
              <a:t>Перечислите лабораторные и клинические этапы изготовления полного съемного протеза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998296"/>
          </a:xfrm>
        </p:spPr>
        <p:txBody>
          <a:bodyPr numCol="2">
            <a:normAutofit fontScale="55000" lnSpcReduction="20000"/>
          </a:bodyPr>
          <a:lstStyle/>
          <a:p>
            <a:r>
              <a:rPr lang="ru-RU" sz="3500" b="1" u="sng" dirty="0">
                <a:solidFill>
                  <a:srgbClr val="002060"/>
                </a:solidFill>
              </a:rPr>
              <a:t>1 клинический этап</a:t>
            </a:r>
            <a:r>
              <a:rPr lang="ru-RU" sz="3500" b="1" dirty="0">
                <a:solidFill>
                  <a:srgbClr val="002060"/>
                </a:solidFill>
              </a:rPr>
              <a:t>. </a:t>
            </a:r>
          </a:p>
          <a:p>
            <a:pPr>
              <a:buNone/>
            </a:pPr>
            <a:r>
              <a:rPr lang="ru-RU" sz="3500" b="1" dirty="0"/>
              <a:t>Сбор анамнеза, обследование пациента и получение анатомического оттиска.</a:t>
            </a:r>
            <a:endParaRPr lang="ru-RU" sz="3500" dirty="0"/>
          </a:p>
          <a:p>
            <a:pPr>
              <a:buNone/>
            </a:pPr>
            <a:endParaRPr lang="ru-RU" dirty="0"/>
          </a:p>
          <a:p>
            <a:r>
              <a:rPr lang="ru-RU" sz="3500" b="1" u="sng" dirty="0">
                <a:solidFill>
                  <a:srgbClr val="002060"/>
                </a:solidFill>
              </a:rPr>
              <a:t>1 лабораторный этап</a:t>
            </a:r>
            <a:r>
              <a:rPr lang="ru-RU" sz="3500" b="1" dirty="0">
                <a:solidFill>
                  <a:srgbClr val="002060"/>
                </a:solidFill>
              </a:rPr>
              <a:t>.</a:t>
            </a:r>
          </a:p>
          <a:p>
            <a:pPr>
              <a:buNone/>
            </a:pPr>
            <a:r>
              <a:rPr lang="ru-RU" sz="3500" b="1" dirty="0"/>
              <a:t>Изготовление индивидуальной ложки.</a:t>
            </a:r>
            <a:endParaRPr lang="ru-RU" sz="3500" dirty="0"/>
          </a:p>
          <a:p>
            <a:pPr>
              <a:buNone/>
            </a:pPr>
            <a:endParaRPr lang="ru-RU" dirty="0"/>
          </a:p>
          <a:p>
            <a:r>
              <a:rPr lang="ru-RU" sz="3500" b="1" u="sng" dirty="0">
                <a:solidFill>
                  <a:srgbClr val="002060"/>
                </a:solidFill>
              </a:rPr>
              <a:t>2 клинический этап.</a:t>
            </a:r>
          </a:p>
          <a:p>
            <a:pPr>
              <a:buNone/>
            </a:pPr>
            <a:r>
              <a:rPr lang="ru-RU" sz="3500" b="1" dirty="0"/>
              <a:t>Припасовка индивидуальной ложки и получение функционального оттиска.</a:t>
            </a:r>
            <a:endParaRPr lang="ru-RU" sz="3500" dirty="0"/>
          </a:p>
          <a:p>
            <a:endParaRPr lang="ru-RU" dirty="0"/>
          </a:p>
          <a:p>
            <a:r>
              <a:rPr lang="ru-RU" sz="3500" b="1" u="sng" dirty="0">
                <a:solidFill>
                  <a:srgbClr val="002060"/>
                </a:solidFill>
              </a:rPr>
              <a:t>2 лабораторный </a:t>
            </a:r>
            <a:r>
              <a:rPr lang="ru-RU" sz="3500" b="1" dirty="0">
                <a:solidFill>
                  <a:srgbClr val="002060"/>
                </a:solidFill>
              </a:rPr>
              <a:t>этап. </a:t>
            </a:r>
          </a:p>
          <a:p>
            <a:pPr>
              <a:buNone/>
            </a:pPr>
            <a:r>
              <a:rPr lang="ru-RU" sz="3500" b="1" dirty="0"/>
              <a:t>Окантовка функционального оттиска. Изготовление            восковых базисов с окклюзионными валиками.</a:t>
            </a:r>
            <a:endParaRPr lang="ru-RU" sz="3500" dirty="0"/>
          </a:p>
          <a:p>
            <a:r>
              <a:rPr lang="ru-RU" sz="3500" b="1" u="sng" dirty="0">
                <a:solidFill>
                  <a:srgbClr val="002060"/>
                </a:solidFill>
              </a:rPr>
              <a:t>3 клинический этап.</a:t>
            </a:r>
          </a:p>
          <a:p>
            <a:pPr>
              <a:buNone/>
            </a:pPr>
            <a:r>
              <a:rPr lang="ru-RU" sz="3500" b="1" dirty="0"/>
              <a:t>Определение и фиксация центрального соотношения челюстей.</a:t>
            </a:r>
            <a:endParaRPr lang="ru-RU" sz="3500" dirty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  <a:p>
            <a:r>
              <a:rPr lang="ru-RU" sz="3500" b="1" u="sng" dirty="0">
                <a:solidFill>
                  <a:srgbClr val="002060"/>
                </a:solidFill>
              </a:rPr>
              <a:t>3 лабораторный этап.</a:t>
            </a:r>
          </a:p>
          <a:p>
            <a:pPr>
              <a:buNone/>
            </a:pPr>
            <a:r>
              <a:rPr lang="ru-RU" sz="3500" b="1" dirty="0"/>
              <a:t>Постановка искусственных зубов.</a:t>
            </a:r>
            <a:endParaRPr lang="ru-RU" sz="3500" dirty="0"/>
          </a:p>
          <a:p>
            <a:r>
              <a:rPr lang="ru-RU" sz="3500" b="1" u="sng" dirty="0">
                <a:solidFill>
                  <a:srgbClr val="002060"/>
                </a:solidFill>
              </a:rPr>
              <a:t>4 клинический этап.</a:t>
            </a:r>
          </a:p>
          <a:p>
            <a:pPr>
              <a:buNone/>
            </a:pPr>
            <a:r>
              <a:rPr lang="ru-RU" sz="3500" b="1" dirty="0"/>
              <a:t>Проверка конструкции протеза.</a:t>
            </a:r>
            <a:endParaRPr lang="ru-RU" sz="3500" dirty="0"/>
          </a:p>
          <a:p>
            <a:r>
              <a:rPr lang="ru-RU" sz="3500" b="1" u="sng" dirty="0">
                <a:solidFill>
                  <a:srgbClr val="002060"/>
                </a:solidFill>
              </a:rPr>
              <a:t>4 лабораторный этап.</a:t>
            </a:r>
          </a:p>
          <a:p>
            <a:pPr>
              <a:buNone/>
            </a:pPr>
            <a:r>
              <a:rPr lang="ru-RU" sz="3500" b="1" dirty="0"/>
              <a:t>Окончательное изготовление протезов.</a:t>
            </a:r>
            <a:endParaRPr lang="ru-RU" sz="3500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10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10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2" dur="10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7" dur="1000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2" dur="1000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C00000"/>
                </a:solidFill>
              </a:rPr>
              <a:t>Назовите виды гипса  и область его применения в ортопедической стоматологии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5330952"/>
          </a:xfrm>
        </p:spPr>
        <p:txBody>
          <a:bodyPr>
            <a:normAutofit fontScale="70000" lnSpcReduction="20000"/>
          </a:bodyPr>
          <a:lstStyle/>
          <a:p>
            <a:r>
              <a:rPr lang="ru-RU" sz="3100" dirty="0"/>
              <a:t>Гипс занимает ведущее место в группе вспомогательных материалов, применяемых в ортопедической стоматологии. Им пользуются почти на всех этапах протезирования. Его применяют для получения: оттиска; модели челюсти; маски лица; в качестве формовочного материала; при паянии; для фиксации моделей в </a:t>
            </a:r>
            <a:r>
              <a:rPr lang="ru-RU" sz="3100" dirty="0" err="1"/>
              <a:t>окклюдаторе</a:t>
            </a:r>
            <a:r>
              <a:rPr lang="ru-RU" sz="3100" dirty="0"/>
              <a:t> (</a:t>
            </a:r>
            <a:r>
              <a:rPr lang="ru-RU" sz="3100" dirty="0" err="1"/>
              <a:t>артикуляторе</a:t>
            </a:r>
            <a:r>
              <a:rPr lang="ru-RU" sz="3100" dirty="0"/>
              <a:t>) и кювете.</a:t>
            </a:r>
          </a:p>
          <a:p>
            <a:r>
              <a:rPr lang="ru-RU" sz="3100" dirty="0"/>
              <a:t>I — мягкий</a:t>
            </a:r>
          </a:p>
          <a:p>
            <a:r>
              <a:rPr lang="ru-RU" sz="3100" dirty="0"/>
              <a:t>II — медицинский гипс</a:t>
            </a:r>
          </a:p>
          <a:p>
            <a:r>
              <a:rPr lang="ru-RU" sz="3100" dirty="0"/>
              <a:t>III — твердый, используется для изготовления диагностических и рабочих моделей челюстей в технологии съемных зубных протезов, </a:t>
            </a:r>
          </a:p>
          <a:p>
            <a:r>
              <a:rPr lang="ru-RU" sz="3100" dirty="0"/>
              <a:t>IV — сверхтвердый, используется для получения разборных моделей челюстей, </a:t>
            </a:r>
          </a:p>
          <a:p>
            <a:r>
              <a:rPr lang="ru-RU" sz="3100" dirty="0"/>
              <a:t>V — </a:t>
            </a:r>
            <a:r>
              <a:rPr lang="ru-RU" sz="3100" dirty="0" err="1"/>
              <a:t>особотвердый</a:t>
            </a:r>
            <a:r>
              <a:rPr lang="ru-RU" sz="3100" dirty="0"/>
              <a:t>, с добавлением синтетических компонентов. </a:t>
            </a:r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7366592" cy="758952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>
                <a:solidFill>
                  <a:srgbClr val="C00000"/>
                </a:solidFill>
              </a:rPr>
              <a:t>Назовите область применения и состав базисного воска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710264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НАЗНАЧЕНИЕ: воск Базисный предназначен для моделирования базисов съемных протезов, изготовления базисов с окклюзионными валиками, а также индивидуальных ложек.</a:t>
            </a:r>
          </a:p>
          <a:p>
            <a:r>
              <a:rPr lang="ru-RU" dirty="0"/>
              <a:t>СОСТАВ базисного воска (в % от массы): парафин – 77,99; церезин – 20,0; даммаровая смола – 2,0; краситель – 0,01.</a:t>
            </a:r>
          </a:p>
          <a:p>
            <a:r>
              <a:rPr lang="ru-RU" dirty="0"/>
              <a:t>СВОЙСТВА:</a:t>
            </a:r>
          </a:p>
          <a:p>
            <a:r>
              <a:rPr lang="ru-RU" dirty="0"/>
              <a:t>-воск Базисный обладает высокой пластичностью, хорошо формуясь в разогретом состоянии;</a:t>
            </a:r>
          </a:p>
          <a:p>
            <a:r>
              <a:rPr lang="ru-RU" dirty="0"/>
              <a:t>-хорошо обрабатывается инструментом, не ломаясь и не расслаиваясь</a:t>
            </a:r>
          </a:p>
          <a:p>
            <a:r>
              <a:rPr lang="ru-RU" dirty="0"/>
              <a:t>-имеет гладкую поверхность после легкого оплавления над пламенем горелки;</a:t>
            </a:r>
          </a:p>
          <a:p>
            <a:r>
              <a:rPr lang="ru-RU" dirty="0"/>
              <a:t>-небольшое остаточное напряжение, которое возникает при охлаждении восковой модели;</a:t>
            </a:r>
          </a:p>
          <a:p>
            <a:r>
              <a:rPr lang="ru-RU" dirty="0"/>
              <a:t>-полностью и без остатка вымывается кипящей водой из гипсовых форм;</a:t>
            </a:r>
          </a:p>
          <a:p>
            <a:r>
              <a:rPr lang="ru-RU" dirty="0"/>
              <a:t>-температура размягчения 45-50°С, расплавления 60-75°С, усадка при затвердении – 0,1% объема.</a:t>
            </a:r>
          </a:p>
          <a:p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673</TotalTime>
  <Words>1247</Words>
  <Application>Microsoft Office PowerPoint</Application>
  <PresentationFormat>Экран (4:3)</PresentationFormat>
  <Paragraphs>125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8" baseType="lpstr">
      <vt:lpstr>Georgia</vt:lpstr>
      <vt:lpstr>Times New Roman</vt:lpstr>
      <vt:lpstr>Wingdings</vt:lpstr>
      <vt:lpstr>Wingdings 2</vt:lpstr>
      <vt:lpstr>Официальная</vt:lpstr>
      <vt:lpstr>Тема 3.5. Загипсовка восковых композиций базисов протезов в кювету для замены воска на пластмассу</vt:lpstr>
      <vt:lpstr>Цели занятия:</vt:lpstr>
      <vt:lpstr>Межпредметные связи: </vt:lpstr>
      <vt:lpstr>После изучения темы: </vt:lpstr>
      <vt:lpstr>Какие помещения необходимы для организации зуботехнического производства?</vt:lpstr>
      <vt:lpstr>Какие инструменты и оборудование и материалы необходимы зубному технику для изготовления    съемного протеза?</vt:lpstr>
      <vt:lpstr>Перечислите лабораторные и клинические этапы изготовления полного съемного протеза</vt:lpstr>
      <vt:lpstr>Назовите виды гипса  и область его применения в ортопедической стоматологии</vt:lpstr>
      <vt:lpstr>Назовите область применения и состав базисного воска</vt:lpstr>
      <vt:lpstr>Решение тестовых заданий</vt:lpstr>
      <vt:lpstr>                       Объяснение нового материала Подготовка моделей </vt:lpstr>
      <vt:lpstr>модель с восковой композицией  гипсуют в кювету</vt:lpstr>
      <vt:lpstr>Подготовка моделей и кюветы</vt:lpstr>
      <vt:lpstr>3 вида гипсования моделей в кювету</vt:lpstr>
      <vt:lpstr>Обратный способ гипсовки</vt:lpstr>
      <vt:lpstr>Обратный способ гипсовки</vt:lpstr>
      <vt:lpstr>Заполнение второй части кюветы</vt:lpstr>
      <vt:lpstr>Помещаем кювету в пресс</vt:lpstr>
      <vt:lpstr>Вопросы для закрепления материала:</vt:lpstr>
      <vt:lpstr>Домашнее задание</vt:lpstr>
      <vt:lpstr>Литература для учащихся</vt:lpstr>
      <vt:lpstr>Рефлексия</vt:lpstr>
      <vt:lpstr>Благодарю всех за внимание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Загипсовка восковых композиций базисов протезов в кювету для замены воска на пластмассу</dc:title>
  <cp:lastModifiedBy>Пользователь</cp:lastModifiedBy>
  <cp:revision>67</cp:revision>
  <dcterms:modified xsi:type="dcterms:W3CDTF">2022-11-06T11:21:52Z</dcterms:modified>
</cp:coreProperties>
</file>