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1" r:id="rId5"/>
    <p:sldId id="25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80" r:id="rId16"/>
    <p:sldId id="279" r:id="rId17"/>
    <p:sldId id="267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00"/>
    <a:srgbClr val="00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75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7BD50-8ACD-431E-BF9B-8EA76B84DF78}" type="datetimeFigureOut">
              <a:rPr lang="ru-RU"/>
              <a:pPr>
                <a:defRPr/>
              </a:pPr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50C2A-578C-45E1-975C-8EF8152C5A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A37573-6685-4C58-8280-BF7DA8388690}" type="datetimeFigureOut">
              <a:rPr lang="ru-RU"/>
              <a:pPr>
                <a:defRPr/>
              </a:pPr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95170E-2786-497A-A39E-822829C759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ADDB11-AB80-4C45-907E-DE6E77DB0035}" type="datetimeFigureOut">
              <a:rPr lang="ru-RU"/>
              <a:pPr>
                <a:defRPr/>
              </a:pPr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F14BB4-E5DE-4D2B-8721-0A688F284B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6528C6-EBE3-4172-B2A7-A1D2C51ADEB8}" type="datetimeFigureOut">
              <a:rPr lang="ru-RU"/>
              <a:pPr>
                <a:defRPr/>
              </a:pPr>
              <a:t>24.03.2021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030E5E-AD86-4554-9203-0460630615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B4862-8611-4293-9D6F-5FABF8E4CE76}" type="datetimeFigureOut">
              <a:rPr lang="ru-RU"/>
              <a:pPr>
                <a:defRPr/>
              </a:pPr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146C1-5A78-47E3-A031-1F2554EA38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7DD651-D19B-496F-AD6A-F6B08C4156DC}" type="datetimeFigureOut">
              <a:rPr lang="ru-RU"/>
              <a:pPr>
                <a:defRPr/>
              </a:pPr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4208E-D105-4379-985E-D76A7EB1E1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8479E0-A412-417A-8581-4E800CB91E2F}" type="datetimeFigureOut">
              <a:rPr lang="ru-RU"/>
              <a:pPr>
                <a:defRPr/>
              </a:pPr>
              <a:t>24.03.2021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81013-9772-4D02-AA79-559CA0759A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5FCF6-14B7-474A-8776-0746E688CE71}" type="datetimeFigureOut">
              <a:rPr lang="ru-RU"/>
              <a:pPr>
                <a:defRPr/>
              </a:pPr>
              <a:t>24.03.2021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250850-761D-4448-BD68-735177A899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457EF-A6B4-4A79-8B5D-2A9906E89E3B}" type="datetimeFigureOut">
              <a:rPr lang="ru-RU"/>
              <a:pPr>
                <a:defRPr/>
              </a:pPr>
              <a:t>24.03.2021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DADF2-2809-42A5-9057-85BF5B1447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18C10-5785-49F6-BBB5-EC0581430B05}" type="datetimeFigureOut">
              <a:rPr lang="ru-RU"/>
              <a:pPr>
                <a:defRPr/>
              </a:pPr>
              <a:t>24.03.2021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E963ED-1A4C-45C9-8A46-98AFBFD31D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13869-17FB-4D66-B9C1-AF9E8652FC51}" type="datetimeFigureOut">
              <a:rPr lang="ru-RU"/>
              <a:pPr>
                <a:defRPr/>
              </a:pPr>
              <a:t>24.03.2021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760A6F-2546-47E7-A76A-B26466E95C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E5214-6A53-42B7-A933-BA0D449D016D}" type="datetimeFigureOut">
              <a:rPr lang="ru-RU"/>
              <a:pPr>
                <a:defRPr/>
              </a:pPr>
              <a:t>24.03.2021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C1FC6A-F021-4557-AAA3-20D274E499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7BECCC9-7B01-4373-9F6C-BF4B081B40C8}" type="datetimeFigureOut">
              <a:rPr lang="ru-RU"/>
              <a:pPr>
                <a:defRPr/>
              </a:pPr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5DD2E51-A891-471E-B5FB-E7AEA6779D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C:\Users\Елена\Desktop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01138" cy="682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88"/>
            <a:ext cx="7772400" cy="928687"/>
          </a:xfrm>
        </p:spPr>
        <p:txBody>
          <a:bodyPr/>
          <a:lstStyle/>
          <a:p>
            <a:pPr eaLnBrk="1" hangingPunct="1"/>
            <a:r>
              <a:rPr lang="ru-RU" sz="2500" b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5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2500" b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5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2500" b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5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2500" b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5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2500" b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5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2500" b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5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2500" b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5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2500" b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5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2500" b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5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2500" b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Муниципальный этап краевого конкурса среди образовательных организаций и индивидуальных предпринимателей, реализующих программы дошкольного образования, по пропаганде чтения-восприятия детской литературы «Читающая мама –читающая страна» в 2021 году   </a:t>
            </a:r>
            <a:br>
              <a:rPr lang="ru-RU" sz="2500" b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500" b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500" b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500" b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Номинация:</a:t>
            </a:r>
            <a:br>
              <a:rPr lang="ru-RU" sz="2500" b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500" b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«Библиотеки для детей и родителей» </a:t>
            </a:r>
            <a:br>
              <a:rPr lang="ru-RU" sz="2500" b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500" b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500" b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500" b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Воспитатель МБДОУ ДС № 15 «Березка»</a:t>
            </a:r>
            <a:br>
              <a:rPr lang="ru-RU" sz="2500" b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500" b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Петух Наталья Александровна</a:t>
            </a:r>
            <a:r>
              <a:rPr lang="ru-RU" sz="2500" b="1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331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357563"/>
            <a:ext cx="6400800" cy="1714500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z="2000" b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C:\Users\Елена\Desktop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3" y="36513"/>
            <a:ext cx="9101137" cy="682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288" y="260350"/>
            <a:ext cx="8229600" cy="4933950"/>
          </a:xfrm>
        </p:spPr>
        <p:txBody>
          <a:bodyPr/>
          <a:lstStyle/>
          <a:p>
            <a:pPr eaLnBrk="1" hangingPunct="1"/>
            <a:r>
              <a:rPr lang="ru-RU" sz="4000" b="1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Материалы и атрибуты</a:t>
            </a:r>
            <a:r>
              <a:rPr lang="ru-RU" sz="40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br>
              <a:rPr lang="ru-RU" sz="40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b="1" smtClean="0">
                <a:solidFill>
                  <a:srgbClr val="333300"/>
                </a:solidFill>
                <a:latin typeface="Times New Roman" pitchFamily="18" charset="0"/>
              </a:rPr>
              <a:t>Пополнение мини-библиотеки группы ДОУ новыми книгами, коллекциями, дидактическим и наглядным материалом;</a:t>
            </a:r>
            <a:br>
              <a:rPr lang="ru-RU" sz="2400" b="1" smtClean="0">
                <a:solidFill>
                  <a:srgbClr val="333300"/>
                </a:solidFill>
                <a:latin typeface="Times New Roman" pitchFamily="18" charset="0"/>
              </a:rPr>
            </a:br>
            <a:r>
              <a:rPr lang="ru-RU" sz="2400" b="1" smtClean="0">
                <a:solidFill>
                  <a:srgbClr val="333300"/>
                </a:solidFill>
                <a:latin typeface="Times New Roman" pitchFamily="18" charset="0"/>
              </a:rPr>
              <a:t>-Папки-передвижки, каталоги презентаций по творчеству писателей;</a:t>
            </a:r>
            <a:br>
              <a:rPr lang="ru-RU" sz="2400" b="1" smtClean="0">
                <a:solidFill>
                  <a:srgbClr val="333300"/>
                </a:solidFill>
                <a:latin typeface="Times New Roman" pitchFamily="18" charset="0"/>
              </a:rPr>
            </a:br>
            <a:r>
              <a:rPr lang="ru-RU" sz="2400" b="1" smtClean="0">
                <a:solidFill>
                  <a:srgbClr val="333300"/>
                </a:solidFill>
                <a:latin typeface="Times New Roman" pitchFamily="18" charset="0"/>
              </a:rPr>
              <a:t>- Семейные фотографии </a:t>
            </a:r>
            <a:r>
              <a:rPr lang="ru-RU" sz="2400" b="1" i="1" smtClean="0">
                <a:solidFill>
                  <a:srgbClr val="333300"/>
                </a:solidFill>
                <a:latin typeface="Times New Roman" pitchFamily="18" charset="0"/>
              </a:rPr>
              <a:t>«Семейное чтение»,</a:t>
            </a:r>
            <a:br>
              <a:rPr lang="ru-RU" sz="2400" b="1" i="1" smtClean="0">
                <a:solidFill>
                  <a:srgbClr val="333300"/>
                </a:solidFill>
                <a:latin typeface="Times New Roman" pitchFamily="18" charset="0"/>
              </a:rPr>
            </a:br>
            <a:r>
              <a:rPr lang="ru-RU" sz="2400" b="1" i="1" smtClean="0">
                <a:solidFill>
                  <a:srgbClr val="333300"/>
                </a:solidFill>
                <a:latin typeface="Times New Roman" pitchFamily="18" charset="0"/>
              </a:rPr>
              <a:t>«Экран прочитанных книг»</a:t>
            </a:r>
            <a:r>
              <a:rPr lang="ru-RU" sz="2400" b="1" smtClean="0">
                <a:solidFill>
                  <a:srgbClr val="333300"/>
                </a:solidFill>
                <a:latin typeface="Times New Roman" pitchFamily="18" charset="0"/>
              </a:rPr>
              <a:t>;</a:t>
            </a:r>
            <a:br>
              <a:rPr lang="ru-RU" sz="2400" b="1" smtClean="0">
                <a:solidFill>
                  <a:srgbClr val="333300"/>
                </a:solidFill>
                <a:latin typeface="Times New Roman" pitchFamily="18" charset="0"/>
              </a:rPr>
            </a:br>
            <a:r>
              <a:rPr lang="ru-RU" sz="2400" b="1" smtClean="0">
                <a:solidFill>
                  <a:srgbClr val="333300"/>
                </a:solidFill>
                <a:latin typeface="Times New Roman" pitchFamily="18" charset="0"/>
              </a:rPr>
              <a:t>Мастерская по изготовлению книжек самоделок и ремонту книг;</a:t>
            </a:r>
            <a:br>
              <a:rPr lang="ru-RU" sz="2400" b="1" smtClean="0">
                <a:solidFill>
                  <a:srgbClr val="333300"/>
                </a:solidFill>
                <a:latin typeface="Times New Roman" pitchFamily="18" charset="0"/>
              </a:rPr>
            </a:br>
            <a:r>
              <a:rPr lang="ru-RU" sz="2400" b="1" smtClean="0">
                <a:solidFill>
                  <a:srgbClr val="333300"/>
                </a:solidFill>
                <a:latin typeface="Times New Roman" pitchFamily="18" charset="0"/>
              </a:rPr>
              <a:t>Развивающие игры </a:t>
            </a:r>
            <a:endParaRPr lang="ru-RU" sz="2400" b="1" i="1" smtClean="0">
              <a:solidFill>
                <a:srgbClr val="3333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C:\Users\Елена\Desktop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3" y="36513"/>
            <a:ext cx="9101137" cy="682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288" y="260350"/>
            <a:ext cx="8229600" cy="4933950"/>
          </a:xfrm>
        </p:spPr>
        <p:txBody>
          <a:bodyPr/>
          <a:lstStyle/>
          <a:p>
            <a:pPr eaLnBrk="1" hangingPunct="1"/>
            <a:r>
              <a:rPr lang="ru-RU" sz="4000" b="1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Этапы реализации проекта</a:t>
            </a:r>
            <a:r>
              <a:rPr lang="ru-RU" sz="40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br>
              <a:rPr lang="ru-RU" sz="40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smtClean="0">
                <a:solidFill>
                  <a:schemeClr val="accent2"/>
                </a:solidFill>
                <a:latin typeface="Times New Roman" pitchFamily="18" charset="0"/>
              </a:rPr>
              <a:t>1. Первый этап – организационный</a:t>
            </a:r>
            <a:r>
              <a:rPr lang="ru-RU" sz="2000" b="1" smtClean="0">
                <a:latin typeface="Times New Roman" pitchFamily="18" charset="0"/>
              </a:rPr>
              <a:t> </a:t>
            </a:r>
            <a:br>
              <a:rPr lang="ru-RU" sz="2000" b="1" smtClean="0">
                <a:latin typeface="Times New Roman" pitchFamily="18" charset="0"/>
              </a:rPr>
            </a:br>
            <a:r>
              <a:rPr lang="ru-RU" sz="2000" b="1" u="sng" smtClean="0">
                <a:solidFill>
                  <a:srgbClr val="003300"/>
                </a:solidFill>
                <a:latin typeface="Times New Roman" pitchFamily="18" charset="0"/>
              </a:rPr>
              <a:t>Цель:</a:t>
            </a:r>
            <a:r>
              <a:rPr lang="ru-RU" sz="2000" b="1" smtClean="0">
                <a:solidFill>
                  <a:srgbClr val="003300"/>
                </a:solidFill>
                <a:latin typeface="Times New Roman" pitchFamily="18" charset="0"/>
              </a:rPr>
              <a:t> анализ психолого-педагогической и методической литературы; изучение использования методов и приемов деятельности; создание условий для реализации проекта; подбор показателей и критериев педагогического инструментария к мониторингам. </a:t>
            </a:r>
            <a:br>
              <a:rPr lang="ru-RU" sz="2000" b="1" smtClean="0">
                <a:solidFill>
                  <a:srgbClr val="003300"/>
                </a:solidFill>
                <a:latin typeface="Times New Roman" pitchFamily="18" charset="0"/>
              </a:rPr>
            </a:br>
            <a:r>
              <a:rPr lang="ru-RU" sz="2000" b="1" smtClean="0">
                <a:solidFill>
                  <a:schemeClr val="accent2"/>
                </a:solidFill>
                <a:latin typeface="Times New Roman" pitchFamily="18" charset="0"/>
              </a:rPr>
              <a:t>2. Второй этап – основной</a:t>
            </a:r>
            <a:r>
              <a:rPr lang="ru-RU" sz="2000" b="1" smtClean="0">
                <a:latin typeface="Times New Roman" pitchFamily="18" charset="0"/>
              </a:rPr>
              <a:t> </a:t>
            </a:r>
            <a:br>
              <a:rPr lang="ru-RU" sz="2000" b="1" smtClean="0">
                <a:latin typeface="Times New Roman" pitchFamily="18" charset="0"/>
              </a:rPr>
            </a:br>
            <a:r>
              <a:rPr lang="ru-RU" sz="2000" b="1" u="sng" smtClean="0">
                <a:solidFill>
                  <a:srgbClr val="003300"/>
                </a:solidFill>
                <a:latin typeface="Times New Roman" pitchFamily="18" charset="0"/>
              </a:rPr>
              <a:t>Цель:</a:t>
            </a:r>
            <a:r>
              <a:rPr lang="ru-RU" sz="2000" b="1" smtClean="0">
                <a:solidFill>
                  <a:srgbClr val="003300"/>
                </a:solidFill>
                <a:latin typeface="Times New Roman" pitchFamily="18" charset="0"/>
              </a:rPr>
              <a:t> реализация мероприятий по приобщению детей к художественной литературе; организация участия родителей в совместной деятельности по приобщению детей к художественной литературе. </a:t>
            </a:r>
            <a:br>
              <a:rPr lang="ru-RU" sz="2000" b="1" smtClean="0">
                <a:solidFill>
                  <a:srgbClr val="003300"/>
                </a:solidFill>
                <a:latin typeface="Times New Roman" pitchFamily="18" charset="0"/>
              </a:rPr>
            </a:br>
            <a:r>
              <a:rPr lang="ru-RU" sz="2000" b="1" smtClean="0">
                <a:solidFill>
                  <a:schemeClr val="accent2"/>
                </a:solidFill>
                <a:latin typeface="Times New Roman" pitchFamily="18" charset="0"/>
              </a:rPr>
              <a:t>3.Третий этап – заключительный</a:t>
            </a:r>
            <a:r>
              <a:rPr lang="ru-RU" sz="2000" b="1" smtClean="0">
                <a:latin typeface="Times New Roman" pitchFamily="18" charset="0"/>
              </a:rPr>
              <a:t> </a:t>
            </a:r>
            <a:br>
              <a:rPr lang="ru-RU" sz="2000" b="1" smtClean="0">
                <a:latin typeface="Times New Roman" pitchFamily="18" charset="0"/>
              </a:rPr>
            </a:br>
            <a:r>
              <a:rPr lang="ru-RU" sz="2000" b="1" u="sng" smtClean="0">
                <a:latin typeface="Times New Roman" pitchFamily="18" charset="0"/>
              </a:rPr>
              <a:t>Цель:</a:t>
            </a:r>
            <a:r>
              <a:rPr lang="ru-RU" sz="2000" b="1" smtClean="0">
                <a:latin typeface="Times New Roman" pitchFamily="18" charset="0"/>
              </a:rPr>
              <a:t> выявление уровня приобщения детей к чтению художественной литературы после проведения педагогической работы; определение уровня компетентности родителей по вопросам приобщения детей к художественной литературе; определение степени эффективности проведенной работы.</a:t>
            </a:r>
            <a:r>
              <a:rPr lang="ru-RU" smtClean="0"/>
              <a:t> 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C:\Users\Елена\Desktop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3" y="36513"/>
            <a:ext cx="9101137" cy="682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288" y="260350"/>
            <a:ext cx="8229600" cy="4933950"/>
          </a:xfrm>
        </p:spPr>
        <p:txBody>
          <a:bodyPr/>
          <a:lstStyle/>
          <a:p>
            <a:pPr eaLnBrk="1" hangingPunct="1"/>
            <a:r>
              <a:rPr lang="ru-RU" sz="2800" b="1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Содержание первого этапа проекта (организационный)</a:t>
            </a:r>
            <a:r>
              <a:rPr lang="ru-RU" sz="28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br>
              <a:rPr lang="ru-RU" sz="28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smtClean="0">
                <a:solidFill>
                  <a:srgbClr val="003300"/>
                </a:solidFill>
                <a:latin typeface="Times New Roman" pitchFamily="18" charset="0"/>
              </a:rPr>
              <a:t>Обсуждение темы проекта, определение мотивов участия детей и родителей в предстоящей деятельности.</a:t>
            </a:r>
            <a:br>
              <a:rPr lang="ru-RU" sz="2400" b="1" smtClean="0">
                <a:solidFill>
                  <a:srgbClr val="003300"/>
                </a:solidFill>
                <a:latin typeface="Times New Roman" pitchFamily="18" charset="0"/>
              </a:rPr>
            </a:br>
            <a:r>
              <a:rPr lang="ru-RU" sz="2400" b="1" smtClean="0">
                <a:solidFill>
                  <a:srgbClr val="003300"/>
                </a:solidFill>
                <a:latin typeface="Times New Roman" pitchFamily="18" charset="0"/>
              </a:rPr>
              <a:t>- Проведение соцопросов, анкетирование родителей.</a:t>
            </a:r>
            <a:br>
              <a:rPr lang="ru-RU" sz="2400" b="1" smtClean="0">
                <a:solidFill>
                  <a:srgbClr val="003300"/>
                </a:solidFill>
                <a:latin typeface="Times New Roman" pitchFamily="18" charset="0"/>
              </a:rPr>
            </a:br>
            <a:r>
              <a:rPr lang="ru-RU" sz="2400" b="1" smtClean="0">
                <a:solidFill>
                  <a:srgbClr val="003300"/>
                </a:solidFill>
                <a:latin typeface="Times New Roman" pitchFamily="18" charset="0"/>
              </a:rPr>
              <a:t>- Пополнение портфолио ребёнка:</a:t>
            </a:r>
            <a:r>
              <a:rPr lang="ru-RU" sz="2400" b="1" i="1" smtClean="0">
                <a:solidFill>
                  <a:srgbClr val="003300"/>
                </a:solidFill>
                <a:latin typeface="Times New Roman" pitchFamily="18" charset="0"/>
              </a:rPr>
              <a:t>«Библиотека у меня дома»</a:t>
            </a:r>
            <a:r>
              <a:rPr lang="ru-RU" sz="2400" b="1" smtClean="0">
                <a:solidFill>
                  <a:srgbClr val="003300"/>
                </a:solidFill>
                <a:latin typeface="Times New Roman" pitchFamily="18" charset="0"/>
              </a:rPr>
              <a:t>, </a:t>
            </a:r>
            <a:r>
              <a:rPr lang="ru-RU" sz="2400" b="1" i="1" smtClean="0">
                <a:solidFill>
                  <a:srgbClr val="003300"/>
                </a:solidFill>
                <a:latin typeface="Times New Roman" pitchFamily="18" charset="0"/>
              </a:rPr>
              <a:t>«Любимые сказки»</a:t>
            </a:r>
            <a:r>
              <a:rPr lang="ru-RU" sz="2400" b="1" smtClean="0">
                <a:solidFill>
                  <a:srgbClr val="003300"/>
                </a:solidFill>
                <a:latin typeface="Times New Roman" pitchFamily="18" charset="0"/>
              </a:rPr>
              <a:t>.</a:t>
            </a:r>
            <a:br>
              <a:rPr lang="ru-RU" sz="2400" b="1" smtClean="0">
                <a:solidFill>
                  <a:srgbClr val="003300"/>
                </a:solidFill>
                <a:latin typeface="Times New Roman" pitchFamily="18" charset="0"/>
              </a:rPr>
            </a:br>
            <a:r>
              <a:rPr lang="ru-RU" sz="2400" b="1" smtClean="0">
                <a:solidFill>
                  <a:srgbClr val="003300"/>
                </a:solidFill>
                <a:latin typeface="Times New Roman" pitchFamily="18" charset="0"/>
              </a:rPr>
              <a:t>- Разработка цикла книжных выставок.</a:t>
            </a:r>
            <a:br>
              <a:rPr lang="ru-RU" sz="2400" b="1" smtClean="0">
                <a:solidFill>
                  <a:srgbClr val="003300"/>
                </a:solidFill>
                <a:latin typeface="Times New Roman" pitchFamily="18" charset="0"/>
              </a:rPr>
            </a:br>
            <a:r>
              <a:rPr lang="ru-RU" sz="2400" b="1" smtClean="0">
                <a:solidFill>
                  <a:srgbClr val="003300"/>
                </a:solidFill>
                <a:latin typeface="Times New Roman" pitchFamily="18" charset="0"/>
              </a:rPr>
              <a:t>-Семейные фотографии по теме проекта.</a:t>
            </a:r>
            <a:r>
              <a:rPr lang="ru-RU" sz="2400" b="1" i="1" smtClean="0">
                <a:solidFill>
                  <a:srgbClr val="003300"/>
                </a:solidFill>
                <a:latin typeface="Times New Roman" pitchFamily="18" charset="0"/>
              </a:rPr>
              <a:t/>
            </a:r>
            <a:br>
              <a:rPr lang="ru-RU" sz="2400" b="1" i="1" smtClean="0">
                <a:solidFill>
                  <a:srgbClr val="003300"/>
                </a:solidFill>
                <a:latin typeface="Times New Roman" pitchFamily="18" charset="0"/>
              </a:rPr>
            </a:br>
            <a:r>
              <a:rPr lang="ru-RU" sz="2400" b="1" i="1" smtClean="0">
                <a:solidFill>
                  <a:srgbClr val="003300"/>
                </a:solidFill>
                <a:latin typeface="Times New Roman" pitchFamily="18" charset="0"/>
              </a:rPr>
              <a:t>-</a:t>
            </a:r>
            <a:r>
              <a:rPr lang="ru-RU" sz="2400" b="1" smtClean="0">
                <a:solidFill>
                  <a:srgbClr val="003300"/>
                </a:solidFill>
                <a:latin typeface="Times New Roman" pitchFamily="18" charset="0"/>
              </a:rPr>
              <a:t>Мониторинг интереса детей к книге.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C:\Users\Елена\Desktop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3" y="36513"/>
            <a:ext cx="9101137" cy="682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288" y="260350"/>
            <a:ext cx="8229600" cy="4933950"/>
          </a:xfrm>
        </p:spPr>
        <p:txBody>
          <a:bodyPr/>
          <a:lstStyle/>
          <a:p>
            <a:pPr eaLnBrk="1" hangingPunct="1"/>
            <a:r>
              <a:rPr lang="ru-RU" sz="2800" b="1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Содержание второго этапа проекта (основной)</a:t>
            </a:r>
            <a:r>
              <a:rPr lang="ru-RU" sz="28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br>
              <a:rPr lang="ru-RU" sz="28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  <a:t>Размещение консультативного материала для родителей по теме проекта;</a:t>
            </a:r>
            <a:b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</a:br>
            <a: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  <a:t>Организация мобильной библиотеки в приемной группы ДОУ;</a:t>
            </a:r>
            <a:b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</a:br>
            <a: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  <a:t>Проведение дней информации;</a:t>
            </a:r>
            <a:b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</a:br>
            <a: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  <a:t>Оформление видеороликов с чтением произведений известных писателей; </a:t>
            </a:r>
            <a:b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</a:br>
            <a: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  <a:t>Виртуальные посещения</a:t>
            </a:r>
            <a:r>
              <a:rPr lang="ru-RU" sz="1800" b="1" smtClean="0">
                <a:solidFill>
                  <a:srgbClr val="333300"/>
                </a:solidFill>
              </a:rPr>
              <a:t> </a:t>
            </a:r>
            <a:r>
              <a:rPr lang="ru-RU" sz="1800" b="1" smtClean="0">
                <a:solidFill>
                  <a:srgbClr val="333300"/>
                </a:solidFill>
                <a:latin typeface="Arial" charset="0"/>
              </a:rPr>
              <a:t> </a:t>
            </a:r>
            <a: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  <a:t>библиотек нашей страны для детей и родителей;</a:t>
            </a:r>
            <a:b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</a:br>
            <a: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  <a:t>Конкурсы литературного творчества детей и родителей (онлайн);</a:t>
            </a:r>
            <a:r>
              <a:rPr lang="ru-RU" sz="1800" b="1" u="sng" smtClean="0">
                <a:solidFill>
                  <a:srgbClr val="333300"/>
                </a:solidFill>
                <a:latin typeface="Times New Roman" pitchFamily="18" charset="0"/>
              </a:rPr>
              <a:t/>
            </a:r>
            <a:br>
              <a:rPr lang="ru-RU" sz="1800" b="1" u="sng" smtClean="0">
                <a:solidFill>
                  <a:srgbClr val="333300"/>
                </a:solidFill>
                <a:latin typeface="Times New Roman" pitchFamily="18" charset="0"/>
              </a:rPr>
            </a:br>
            <a: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  <a:t>Утренний круг: </a:t>
            </a:r>
            <a:r>
              <a:rPr lang="ru-RU" sz="1800" b="1" i="1" smtClean="0">
                <a:solidFill>
                  <a:srgbClr val="333300"/>
                </a:solidFill>
                <a:latin typeface="Times New Roman" pitchFamily="18" charset="0"/>
              </a:rPr>
              <a:t>«Рассказ о прочитанной дома книге»</a:t>
            </a:r>
            <a: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  <a:t>, </a:t>
            </a:r>
            <a:r>
              <a:rPr lang="ru-RU" sz="1800" b="1" i="1" smtClean="0">
                <a:solidFill>
                  <a:srgbClr val="333300"/>
                </a:solidFill>
                <a:latin typeface="Times New Roman" pitchFamily="18" charset="0"/>
              </a:rPr>
              <a:t>«Новости из книги»</a:t>
            </a:r>
            <a: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  <a:t>;</a:t>
            </a:r>
            <a:r>
              <a:rPr lang="ru-RU" sz="1800" b="1" u="sng" smtClean="0">
                <a:solidFill>
                  <a:srgbClr val="333300"/>
                </a:solidFill>
                <a:latin typeface="Times New Roman" pitchFamily="18" charset="0"/>
              </a:rPr>
              <a:t/>
            </a:r>
            <a:br>
              <a:rPr lang="ru-RU" sz="1800" b="1" u="sng" smtClean="0">
                <a:solidFill>
                  <a:srgbClr val="333300"/>
                </a:solidFill>
                <a:latin typeface="Times New Roman" pitchFamily="18" charset="0"/>
              </a:rPr>
            </a:br>
            <a: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  <a:t>Минутки чтения, слушания;</a:t>
            </a:r>
            <a:b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</a:br>
            <a: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  <a:t/>
            </a:r>
            <a:b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</a:br>
            <a: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  <a:t>Эвристические беседы, игры - драматизации, сюжетно-ролевые игры, дидактические игры (в соответствии с перспективным планом работы по проекту);</a:t>
            </a:r>
            <a:b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</a:br>
            <a: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  <a:t/>
            </a:r>
            <a:b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</a:br>
            <a: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  <a:t> Конкурс «Самая читающая семья. </a:t>
            </a:r>
            <a:b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</a:br>
            <a: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  <a:t>Трудовая деятельность в центре «Наша библиотека»</a:t>
            </a:r>
            <a:b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</a:br>
            <a: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  <a:t> Вечерние посиделки с книгой </a:t>
            </a:r>
            <a:r>
              <a:rPr lang="ru-RU" sz="1800" b="1" i="1" smtClean="0">
                <a:solidFill>
                  <a:srgbClr val="333300"/>
                </a:solidFill>
                <a:latin typeface="Times New Roman" pitchFamily="18" charset="0"/>
              </a:rPr>
              <a:t>(ежедневно)</a:t>
            </a:r>
            <a: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  <a:t>;</a:t>
            </a:r>
            <a:b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</a:br>
            <a: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  <a:t>Совместные домашние чтения детских книг перед сном;</a:t>
            </a:r>
            <a:b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</a:br>
            <a: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  <a:t>Совместные походы в библиотеку станицы;</a:t>
            </a:r>
            <a:b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</a:br>
            <a: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  <a:t>Беседы о прочитанном  </a:t>
            </a:r>
            <a:r>
              <a:rPr lang="ru-RU" sz="1800" b="1" i="1" smtClean="0">
                <a:solidFill>
                  <a:srgbClr val="333300"/>
                </a:solidFill>
                <a:latin typeface="Times New Roman" pitchFamily="18" charset="0"/>
              </a:rPr>
              <a:t>(ежедневно)</a:t>
            </a:r>
            <a: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  <a:t/>
            </a:r>
            <a:b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</a:br>
            <a:endParaRPr lang="ru-RU" sz="1800" b="1" smtClean="0">
              <a:solidFill>
                <a:srgbClr val="3333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C:\Users\Елена\Desktop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3" y="36513"/>
            <a:ext cx="9101137" cy="682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288" y="260350"/>
            <a:ext cx="8229600" cy="4933950"/>
          </a:xfrm>
        </p:spPr>
        <p:txBody>
          <a:bodyPr/>
          <a:lstStyle/>
          <a:p>
            <a:pPr eaLnBrk="1" hangingPunct="1"/>
            <a:r>
              <a:rPr lang="ru-RU" sz="2800" b="1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Содержание третьего этапа проекта (заключительный)</a:t>
            </a:r>
            <a:r>
              <a:rPr lang="ru-RU" sz="28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br>
              <a:rPr lang="ru-RU" sz="28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b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Викторина «По дорогам сказок».</a:t>
            </a:r>
            <a:br>
              <a:rPr lang="ru-RU" sz="2000" b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- Подведение итогов конкурса «Самая читающая семья».</a:t>
            </a:r>
            <a:br>
              <a:rPr lang="ru-RU" sz="2000" b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- Фото - выставка «Читаем вместе».</a:t>
            </a:r>
            <a:br>
              <a:rPr lang="ru-RU" sz="2000" b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- Оформление презентации проекта. </a:t>
            </a:r>
            <a:br>
              <a:rPr lang="ru-RU" sz="2000" b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  <a:t>Совместно с родителями воспитанников была создана разнообразная, доступная предметно-развивающая среда в ДОУ с учетом возрастных особенностей дошкольников;</a:t>
            </a:r>
            <a:b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</a:br>
            <a: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  <a:t>Были использованы различные виды мероприятий( дидактические игры, сюжетно-ролевые игры, игры-драматизации, игры задания, двигательные упражнения, игры упражнения и т.д.);</a:t>
            </a:r>
            <a:b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</a:br>
            <a: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  <a:t>Осуществлялось ежедневное чтение художественной литературы;</a:t>
            </a:r>
            <a:b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</a:br>
            <a: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  <a:t>Проходили беседы о книгах, викторины, конкурсы, анкетирование, литературные вечера;</a:t>
            </a:r>
            <a:b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</a:br>
            <a: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  <a:t>Родители с огромным интересом были вовлечены в процесс формирования интереса к чтению у дошкольников.</a:t>
            </a:r>
            <a:r>
              <a:rPr lang="ru-RU" sz="2800" b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800" b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smtClean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C:\Users\Елена\Desktop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3" y="36513"/>
            <a:ext cx="9101137" cy="682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288" y="260350"/>
            <a:ext cx="8229600" cy="4933950"/>
          </a:xfrm>
        </p:spPr>
        <p:txBody>
          <a:bodyPr/>
          <a:lstStyle/>
          <a:p>
            <a:pPr eaLnBrk="1" hangingPunct="1"/>
            <a:r>
              <a:rPr lang="ru-RU" sz="2800" b="1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Результативность проекта</a:t>
            </a:r>
            <a:r>
              <a:rPr lang="ru-RU" sz="28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br>
              <a:rPr lang="ru-RU" sz="28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  <a:t>Данный проект дал свои положительные  результаты. Большинство родителей начали целенаправленно заниматься приобщением своих детей к художественной литературе.  Их начали  интересовать</a:t>
            </a:r>
            <a:r>
              <a:rPr lang="ru-RU" sz="1800" b="1" smtClean="0">
                <a:solidFill>
                  <a:srgbClr val="333300"/>
                </a:solidFill>
              </a:rPr>
              <a:t>  </a:t>
            </a:r>
            <a: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  <a:t>проблемы, о которых они раньше не задумывались. Они готовы к сотрудничеству и доверительности, не потому, что этого хочет воспитатель, а потому, что это необходимо для развития их собственного ребенка. </a:t>
            </a:r>
            <a:r>
              <a:rPr lang="ru-RU" sz="28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  <a:t>Совместно с родителями воспитанников была создана разнообразная, доступная предметно-развивающая среда в ДОУ с учетом возрастных особенностей дошкольников;</a:t>
            </a:r>
            <a:b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</a:br>
            <a: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  <a:t>Были использованы различные виды мероприятий( дидактические игры, сюжетно-ролевые игры, игры-драматизации, игры задания, двигательные упражнения, игры упражнения и т.д.);</a:t>
            </a:r>
            <a:b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</a:br>
            <a: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  <a:t>Осуществлялось ежедневное чтение художественной литературы;</a:t>
            </a:r>
            <a:b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</a:br>
            <a: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  <a:t>Проходили беседы о книгах, викторины, конкурсы, анкетирование, литературные вечера;</a:t>
            </a:r>
            <a:b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</a:br>
            <a:r>
              <a:rPr lang="ru-RU" sz="1800" b="1" smtClean="0">
                <a:solidFill>
                  <a:srgbClr val="333300"/>
                </a:solidFill>
                <a:latin typeface="Times New Roman" pitchFamily="18" charset="0"/>
              </a:rPr>
              <a:t>Родители с огромным интересом были вовлечены в процесс формирования интереса к чтению у дошкольников.</a:t>
            </a:r>
            <a:r>
              <a:rPr lang="ru-RU" sz="2800" b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800" b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smtClean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C:\Users\Елена\Desktop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3" y="36513"/>
            <a:ext cx="9101137" cy="682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288" y="260350"/>
            <a:ext cx="8229600" cy="4933950"/>
          </a:xfrm>
        </p:spPr>
        <p:txBody>
          <a:bodyPr/>
          <a:lstStyle/>
          <a:p>
            <a:pPr eaLnBrk="1" hangingPunct="1"/>
            <a:r>
              <a:rPr lang="ru-RU" sz="3200" b="1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Рефлексия</a:t>
            </a:r>
            <a:r>
              <a:rPr lang="ru-RU" sz="32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br>
              <a:rPr lang="ru-RU" sz="32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smtClean="0">
                <a:solidFill>
                  <a:srgbClr val="333300"/>
                </a:solidFill>
                <a:latin typeface="Times New Roman" pitchFamily="18" charset="0"/>
              </a:rPr>
              <a:t>Детско-родительский проект «Папа, мама, я – читающая семья» - как одна из форм взаимодействия с родителями по приобщению дошкольников к художественной литературе. Данный проект может быть использован для совершенствования профессионального мастерства педагогов. Посредством этого проекта можно эффективно решать проблемы не читающего молодого поколения и снижения интереса к чтению.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C:\Users\Елена\Desktop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011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83175"/>
          </a:xfrm>
        </p:spPr>
        <p:txBody>
          <a:bodyPr/>
          <a:lstStyle/>
          <a:p>
            <a:pPr eaLnBrk="1" hangingPunct="1"/>
            <a:r>
              <a:rPr lang="ru-RU" sz="5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C:\Users\Елена\Desktop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638" y="17463"/>
            <a:ext cx="9101137" cy="682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Содержимое 2"/>
          <p:cNvSpPr>
            <a:spLocks noGrp="1"/>
          </p:cNvSpPr>
          <p:nvPr>
            <p:ph type="title"/>
          </p:nvPr>
        </p:nvSpPr>
        <p:spPr>
          <a:xfrm>
            <a:off x="457200" y="1357313"/>
            <a:ext cx="8229600" cy="3286125"/>
          </a:xfrm>
        </p:spPr>
        <p:txBody>
          <a:bodyPr/>
          <a:lstStyle/>
          <a:p>
            <a:pPr eaLnBrk="1" hangingPunct="1"/>
            <a:r>
              <a:rPr lang="ru-RU" sz="4000" b="1" i="1" smtClean="0">
                <a:solidFill>
                  <a:srgbClr val="333300"/>
                </a:solidFill>
                <a:cs typeface="Times New Roman" pitchFamily="18" charset="0"/>
              </a:rPr>
              <a:t>Детская книга при всей ее внешней простоватости — вещь исключительно тонкая и не поверхностная. Лишь гениальному взгляду ребенка, лишь мудрому терпению взрослого доступны ее вершины. Удивительное искусство — детская книжка!</a:t>
            </a:r>
            <a:r>
              <a:rPr lang="ru-RU" sz="4000" b="1" i="1" smtClean="0">
                <a:solidFill>
                  <a:srgbClr val="333300"/>
                </a:solidFill>
              </a:rPr>
              <a:t/>
            </a:r>
            <a:br>
              <a:rPr lang="ru-RU" sz="4000" b="1" i="1" smtClean="0">
                <a:solidFill>
                  <a:srgbClr val="333300"/>
                </a:solidFill>
              </a:rPr>
            </a:br>
            <a:r>
              <a:rPr lang="ru-RU" sz="4000" b="1" i="1" smtClean="0">
                <a:solidFill>
                  <a:srgbClr val="333300"/>
                </a:solidFill>
              </a:rPr>
              <a:t>А.Токмаков</a:t>
            </a:r>
            <a:endParaRPr lang="ru-RU" sz="4000" smtClean="0">
              <a:solidFill>
                <a:srgbClr val="333300"/>
              </a:solidFill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C:\Users\Елена\Desktop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01138" cy="682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440237"/>
          </a:xfrm>
        </p:spPr>
        <p:txBody>
          <a:bodyPr/>
          <a:lstStyle/>
          <a:p>
            <a:pPr eaLnBrk="1" hangingPunct="1"/>
            <a:r>
              <a:rPr lang="ru-RU" sz="3200" b="1" smtClean="0">
                <a:solidFill>
                  <a:srgbClr val="003300"/>
                </a:solidFill>
                <a:latin typeface="Times New Roman" pitchFamily="18" charset="0"/>
              </a:rPr>
              <a:t>Детско-родительский проект «Папа, мама, я – читающая семья»:</a:t>
            </a:r>
            <a:r>
              <a:rPr lang="ru-RU" sz="3200" smtClean="0">
                <a:latin typeface="Times New Roman" pitchFamily="18" charset="0"/>
              </a:rPr>
              <a:t/>
            </a:r>
            <a:br>
              <a:rPr lang="ru-RU" sz="3200" smtClean="0">
                <a:latin typeface="Times New Roman" pitchFamily="18" charset="0"/>
              </a:rPr>
            </a:br>
            <a:r>
              <a:rPr lang="ru-RU" sz="2000" b="1" smtClean="0">
                <a:solidFill>
                  <a:schemeClr val="tx2"/>
                </a:solidFill>
                <a:latin typeface="Times New Roman" pitchFamily="18" charset="0"/>
              </a:rPr>
              <a:t>Проблема не читающего молодого поколения и снижения интереса к чтению на сегодняшний день особенно актуальна.</a:t>
            </a:r>
            <a:br>
              <a:rPr lang="ru-RU" sz="2000" b="1" smtClean="0">
                <a:solidFill>
                  <a:schemeClr val="tx2"/>
                </a:solidFill>
                <a:latin typeface="Times New Roman" pitchFamily="18" charset="0"/>
              </a:rPr>
            </a:br>
            <a:r>
              <a:rPr lang="ru-RU" sz="2000" b="1" smtClean="0">
                <a:solidFill>
                  <a:schemeClr val="tx2"/>
                </a:solidFill>
                <a:latin typeface="Times New Roman" pitchFamily="18" charset="0"/>
              </a:rPr>
              <a:t>Книга должна войти в мир ребенка как можно раньше, обогатить этот мир, сделать его интересным, полным необычайных открытий.  </a:t>
            </a:r>
            <a:br>
              <a:rPr lang="ru-RU" sz="2000" b="1" smtClean="0">
                <a:solidFill>
                  <a:schemeClr val="tx2"/>
                </a:solidFill>
                <a:latin typeface="Times New Roman" pitchFamily="18" charset="0"/>
              </a:rPr>
            </a:br>
            <a:r>
              <a:rPr lang="ru-RU" sz="2000" b="1" smtClean="0">
                <a:solidFill>
                  <a:schemeClr val="tx2"/>
                </a:solidFill>
                <a:latin typeface="Times New Roman" pitchFamily="18" charset="0"/>
              </a:rPr>
              <a:t>Сформировать и поддержать интерес детей к чтению и миру литературы способствует организация взаимодействия детского сада, родителей и библиотеки. Не случайно родители все чаще задаются вопросом, почему их дети не читают, забывая в первую очередь о том, что любовь к книге начинается с примера. На сегодняшний день </a:t>
            </a:r>
            <a:r>
              <a:rPr lang="ru-RU" sz="2000" b="1" smtClean="0">
                <a:solidFill>
                  <a:srgbClr val="003300"/>
                </a:solidFill>
                <a:latin typeface="Times New Roman" pitchFamily="18" charset="0"/>
              </a:rPr>
              <a:t>актуальность</a:t>
            </a:r>
            <a:r>
              <a:rPr lang="ru-RU" sz="2000" b="1" smtClean="0">
                <a:solidFill>
                  <a:schemeClr val="tx2"/>
                </a:solidFill>
                <a:latin typeface="Times New Roman" pitchFamily="18" charset="0"/>
              </a:rPr>
              <a:t> решения этой проблемы очевидна, ведь чтение связано не только с грамотностью и образованностью. Оно формирует идеалы, расширяет кругозор, обогащает внутренний мир человека.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Елена\Desktop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01138" cy="682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Rectangle 5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0730" name="Picture 10" descr="InShot_20210324_092837457"/>
          <p:cNvPicPr>
            <a:picLocks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>
          <a:xfrm rot="20900389">
            <a:off x="539750" y="260350"/>
            <a:ext cx="3155950" cy="3155950"/>
          </a:xfrm>
          <a:noFill/>
        </p:spPr>
      </p:pic>
      <p:pic>
        <p:nvPicPr>
          <p:cNvPr id="30731" name="Picture 11" descr="IMG_20201116_091147"/>
          <p:cNvPicPr>
            <a:picLocks noChangeAspect="1" noChangeArrowheads="1"/>
          </p:cNvPicPr>
          <p:nvPr>
            <p:ph sz="quarter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3924300" y="260350"/>
            <a:ext cx="2374900" cy="3163888"/>
          </a:xfrm>
          <a:noFill/>
        </p:spPr>
      </p:pic>
      <p:pic>
        <p:nvPicPr>
          <p:cNvPr id="30732" name="Picture 12" descr="InShot_20210323_111033762"/>
          <p:cNvPicPr>
            <a:picLocks noChangeAspect="1" noChangeArrowheads="1"/>
          </p:cNvPicPr>
          <p:nvPr>
            <p:ph sz="quarter" idx="3"/>
          </p:nvPr>
        </p:nvPicPr>
        <p:blipFill>
          <a:blip r:embed="rId5"/>
          <a:srcRect/>
          <a:stretch>
            <a:fillRect/>
          </a:stretch>
        </p:blipFill>
        <p:spPr>
          <a:xfrm rot="670059">
            <a:off x="6373813" y="333375"/>
            <a:ext cx="2592387" cy="2951163"/>
          </a:xfrm>
          <a:noFill/>
        </p:spPr>
      </p:pic>
      <p:pic>
        <p:nvPicPr>
          <p:cNvPr id="30733" name="Picture 13" descr="IMG_20210323_153815"/>
          <p:cNvPicPr>
            <a:picLocks noChangeAspect="1" noChangeArrowheads="1"/>
          </p:cNvPicPr>
          <p:nvPr>
            <p:ph sz="quarter" idx="4"/>
          </p:nvPr>
        </p:nvPicPr>
        <p:blipFill>
          <a:blip r:embed="rId6"/>
          <a:srcRect/>
          <a:stretch>
            <a:fillRect/>
          </a:stretch>
        </p:blipFill>
        <p:spPr>
          <a:xfrm rot="20841244">
            <a:off x="179388" y="3500438"/>
            <a:ext cx="3684587" cy="2727325"/>
          </a:xfrm>
          <a:noFill/>
        </p:spPr>
      </p:pic>
      <p:pic>
        <p:nvPicPr>
          <p:cNvPr id="30735" name="Picture 15" descr="IMG_20201116_10193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317914">
            <a:off x="3563938" y="3429000"/>
            <a:ext cx="2371725" cy="316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6" name="Picture 16" descr="IMG_20201116_10450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883629">
            <a:off x="6156325" y="3284538"/>
            <a:ext cx="270510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C:\Users\Елена\Desktop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3" y="36513"/>
            <a:ext cx="9101137" cy="682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395288" y="260350"/>
            <a:ext cx="8229600" cy="4933950"/>
          </a:xfrm>
        </p:spPr>
        <p:txBody>
          <a:bodyPr/>
          <a:lstStyle/>
          <a:p>
            <a:pPr eaLnBrk="1" hangingPunct="1"/>
            <a:r>
              <a:rPr lang="ru-RU" sz="3600" b="1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Цели проекта</a:t>
            </a:r>
            <a:r>
              <a:rPr lang="ru-RU" sz="36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36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b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smtClean="0">
                <a:solidFill>
                  <a:srgbClr val="333300"/>
                </a:solidFill>
                <a:latin typeface="Times New Roman" pitchFamily="18" charset="0"/>
              </a:rPr>
              <a:t>Помочь родителям осознать ценность чтения детям книг, как средство образования и воспитания детей дошкольного возраста;                          - Формировать круг семейного чтения для укрепления семейных и семейно-родственных связей поколений;</a:t>
            </a:r>
            <a:br>
              <a:rPr lang="ru-RU" sz="2800" b="1" smtClean="0">
                <a:solidFill>
                  <a:srgbClr val="333300"/>
                </a:solidFill>
                <a:latin typeface="Times New Roman" pitchFamily="18" charset="0"/>
              </a:rPr>
            </a:br>
            <a:r>
              <a:rPr lang="ru-RU" sz="2800" b="1" smtClean="0">
                <a:solidFill>
                  <a:srgbClr val="333300"/>
                </a:solidFill>
                <a:latin typeface="Times New Roman" pitchFamily="18" charset="0"/>
              </a:rPr>
              <a:t>- Пропагандировать широкие возможности организации семейного досуга на основе детской литературы и привлекать родителей к их  использованию.</a:t>
            </a:r>
            <a:r>
              <a:rPr lang="ru-RU" smtClean="0"/>
              <a:t>  </a:t>
            </a:r>
            <a:r>
              <a:rPr lang="ru-RU" b="1" smtClean="0"/>
              <a:t>        </a:t>
            </a:r>
            <a:r>
              <a:rPr lang="ru-RU" smtClean="0"/>
              <a:t> 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C:\Users\Елена\Desktop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3" y="36513"/>
            <a:ext cx="9101137" cy="682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288" y="260350"/>
            <a:ext cx="8229600" cy="4933950"/>
          </a:xfrm>
        </p:spPr>
        <p:txBody>
          <a:bodyPr/>
          <a:lstStyle/>
          <a:p>
            <a:pPr eaLnBrk="1" hangingPunct="1"/>
            <a:r>
              <a:rPr lang="ru-RU" sz="3600" b="1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Цели проекта</a:t>
            </a:r>
            <a:r>
              <a:rPr lang="ru-RU" sz="36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36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solidFill>
                  <a:srgbClr val="333300"/>
                </a:solidFill>
              </a:rPr>
              <a:t>- </a:t>
            </a:r>
            <a:r>
              <a:rPr lang="ru-RU" sz="2400" b="1" smtClean="0">
                <a:solidFill>
                  <a:srgbClr val="333300"/>
                </a:solidFill>
                <a:latin typeface="Times New Roman" pitchFamily="18" charset="0"/>
              </a:rPr>
              <a:t>Способствовать всестороннему и гармоничному развитию всех членов семьи </a:t>
            </a:r>
            <a:r>
              <a:rPr lang="ru-RU" sz="2400" b="1" i="1" smtClean="0">
                <a:solidFill>
                  <a:srgbClr val="333300"/>
                </a:solidFill>
                <a:latin typeface="Times New Roman" pitchFamily="18" charset="0"/>
              </a:rPr>
              <a:t>(дети, родители,</a:t>
            </a:r>
            <a:r>
              <a:rPr lang="ru-RU" sz="2400" b="1" i="1" smtClean="0">
                <a:solidFill>
                  <a:srgbClr val="333300"/>
                </a:solidFill>
              </a:rPr>
              <a:t> </a:t>
            </a:r>
            <a:r>
              <a:rPr lang="ru-RU" sz="2400" b="1" i="1" smtClean="0">
                <a:solidFill>
                  <a:srgbClr val="333300"/>
                </a:solidFill>
                <a:latin typeface="Times New Roman" pitchFamily="18" charset="0"/>
              </a:rPr>
              <a:t>бабушки, дедушки)</a:t>
            </a:r>
            <a:r>
              <a:rPr lang="ru-RU" sz="2400" b="1" smtClean="0">
                <a:solidFill>
                  <a:srgbClr val="333300"/>
                </a:solidFill>
                <a:latin typeface="Times New Roman" pitchFamily="18" charset="0"/>
              </a:rPr>
              <a:t> путем знакомства с лучшими и новыми произведениями классической и современной литературы;</a:t>
            </a:r>
            <a:br>
              <a:rPr lang="ru-RU" sz="2400" b="1" smtClean="0">
                <a:solidFill>
                  <a:srgbClr val="333300"/>
                </a:solidFill>
                <a:latin typeface="Times New Roman" pitchFamily="18" charset="0"/>
              </a:rPr>
            </a:br>
            <a:r>
              <a:rPr lang="ru-RU" sz="2400" b="1" smtClean="0">
                <a:solidFill>
                  <a:srgbClr val="333300"/>
                </a:solidFill>
                <a:latin typeface="Times New Roman" pitchFamily="18" charset="0"/>
              </a:rPr>
              <a:t>- Выявить и обобщить опыт, традиции </a:t>
            </a:r>
            <a:r>
              <a:rPr lang="ru-RU" sz="2400" b="1" i="1" smtClean="0">
                <a:solidFill>
                  <a:srgbClr val="333300"/>
                </a:solidFill>
                <a:latin typeface="Times New Roman" pitchFamily="18" charset="0"/>
              </a:rPr>
              <a:t>«Читающей семьи»</a:t>
            </a:r>
            <a:r>
              <a:rPr lang="ru-RU" sz="2400" b="1" smtClean="0">
                <a:solidFill>
                  <a:srgbClr val="333300"/>
                </a:solidFill>
                <a:latin typeface="Times New Roman" pitchFamily="18" charset="0"/>
              </a:rPr>
              <a:t> и распространять его на районных методических объединениях;</a:t>
            </a:r>
            <a:br>
              <a:rPr lang="ru-RU" sz="2400" b="1" smtClean="0">
                <a:solidFill>
                  <a:srgbClr val="333300"/>
                </a:solidFill>
                <a:latin typeface="Times New Roman" pitchFamily="18" charset="0"/>
              </a:rPr>
            </a:br>
            <a:r>
              <a:rPr lang="ru-RU" sz="2400" b="1" smtClean="0">
                <a:solidFill>
                  <a:srgbClr val="333300"/>
                </a:solidFill>
                <a:latin typeface="Times New Roman" pitchFamily="18" charset="0"/>
              </a:rPr>
              <a:t> - Разработать и апробировать механизм партнерства с социумом.</a:t>
            </a:r>
            <a:r>
              <a:rPr lang="ru-RU" sz="2400" smtClean="0">
                <a:solidFill>
                  <a:srgbClr val="333300"/>
                </a:solidFill>
                <a:latin typeface="Times New Roman" pitchFamily="18" charset="0"/>
              </a:rPr>
              <a:t> </a:t>
            </a:r>
            <a:r>
              <a:rPr lang="ru-RU" sz="2400" b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smtClean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C:\Users\Елена\Desktop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3" y="36513"/>
            <a:ext cx="9101137" cy="682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288" y="260350"/>
            <a:ext cx="8229600" cy="4933950"/>
          </a:xfrm>
        </p:spPr>
        <p:txBody>
          <a:bodyPr/>
          <a:lstStyle/>
          <a:p>
            <a:pPr eaLnBrk="1" hangingPunct="1"/>
            <a:r>
              <a:rPr lang="ru-RU" sz="3600" b="1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Задачи проекта</a:t>
            </a:r>
            <a:r>
              <a:rPr lang="ru-RU" sz="36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36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smtClean="0">
                <a:solidFill>
                  <a:srgbClr val="333300"/>
                </a:solidFill>
                <a:latin typeface="Times New Roman" pitchFamily="18" charset="0"/>
              </a:rPr>
              <a:t>познакомить родителей с возрастными особенностями детей восприятия произведений художественной и познавательной литературы; </a:t>
            </a:r>
            <a:br>
              <a:rPr lang="ru-RU" sz="2400" b="1" smtClean="0">
                <a:solidFill>
                  <a:srgbClr val="333300"/>
                </a:solidFill>
                <a:latin typeface="Times New Roman" pitchFamily="18" charset="0"/>
              </a:rPr>
            </a:br>
            <a:r>
              <a:rPr lang="ru-RU" sz="2400" b="1" smtClean="0">
                <a:solidFill>
                  <a:srgbClr val="333300"/>
                </a:solidFill>
                <a:latin typeface="Times New Roman" pitchFamily="18" charset="0"/>
              </a:rPr>
              <a:t>- вовлечь в атмосферу чтения, расширять их представления о детской литературе, знакомить с разными видами домашнего чтения с учетом интересов и потребностей детей; </a:t>
            </a:r>
            <a:br>
              <a:rPr lang="ru-RU" sz="2400" b="1" smtClean="0">
                <a:solidFill>
                  <a:srgbClr val="333300"/>
                </a:solidFill>
                <a:latin typeface="Times New Roman" pitchFamily="18" charset="0"/>
              </a:rPr>
            </a:br>
            <a:r>
              <a:rPr lang="ru-RU" sz="2400" b="1" smtClean="0">
                <a:solidFill>
                  <a:srgbClr val="333300"/>
                </a:solidFill>
                <a:latin typeface="Times New Roman" pitchFamily="18" charset="0"/>
              </a:rPr>
              <a:t>-привлечь родителей к взаимодействию с ДОУ, дать рекомендации; </a:t>
            </a:r>
            <a:br>
              <a:rPr lang="ru-RU" sz="2400" b="1" smtClean="0">
                <a:solidFill>
                  <a:srgbClr val="333300"/>
                </a:solidFill>
                <a:latin typeface="Times New Roman" pitchFamily="18" charset="0"/>
              </a:rPr>
            </a:br>
            <a:r>
              <a:rPr lang="ru-RU" sz="2400" b="1" smtClean="0">
                <a:solidFill>
                  <a:srgbClr val="333300"/>
                </a:solidFill>
                <a:latin typeface="Times New Roman" pitchFamily="18" charset="0"/>
              </a:rPr>
              <a:t>- создать условия для совместной игровой и развивающей деятельности;</a:t>
            </a:r>
            <a:r>
              <a:rPr lang="ru-RU" smtClean="0"/>
              <a:t> 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C:\Users\Елена\Desktop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3" y="36513"/>
            <a:ext cx="9101137" cy="682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288" y="260350"/>
            <a:ext cx="8229600" cy="4933950"/>
          </a:xfrm>
        </p:spPr>
        <p:txBody>
          <a:bodyPr/>
          <a:lstStyle/>
          <a:p>
            <a:pPr eaLnBrk="1" hangingPunct="1"/>
            <a:r>
              <a:rPr lang="ru-RU" sz="3600" b="1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Предполагаемый результат</a:t>
            </a:r>
            <a:r>
              <a:rPr lang="ru-RU" sz="36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br>
              <a:rPr lang="ru-RU" sz="36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u="sng" smtClean="0">
                <a:solidFill>
                  <a:schemeClr val="accent2"/>
                </a:solidFill>
                <a:latin typeface="Times New Roman" pitchFamily="18" charset="0"/>
              </a:rPr>
              <a:t>Воспитанники:</a:t>
            </a:r>
            <a:r>
              <a:rPr lang="ru-RU" sz="2000" b="1" smtClean="0">
                <a:solidFill>
                  <a:schemeClr val="accent2"/>
                </a:solidFill>
                <a:latin typeface="Times New Roman" pitchFamily="18" charset="0"/>
              </a:rPr>
              <a:t/>
            </a:r>
            <a:br>
              <a:rPr lang="ru-RU" sz="2000" b="1" smtClean="0">
                <a:solidFill>
                  <a:schemeClr val="accent2"/>
                </a:solidFill>
                <a:latin typeface="Times New Roman" pitchFamily="18" charset="0"/>
              </a:rPr>
            </a:br>
            <a:r>
              <a:rPr lang="ru-RU" sz="2000" b="1" smtClean="0">
                <a:solidFill>
                  <a:srgbClr val="333300"/>
                </a:solidFill>
                <a:latin typeface="Times New Roman" pitchFamily="18" charset="0"/>
              </a:rPr>
              <a:t>- научатся самостоятельно подбирать художественные произведения для семейного чтения;</a:t>
            </a:r>
            <a:br>
              <a:rPr lang="ru-RU" sz="2000" b="1" smtClean="0">
                <a:solidFill>
                  <a:srgbClr val="333300"/>
                </a:solidFill>
                <a:latin typeface="Times New Roman" pitchFamily="18" charset="0"/>
              </a:rPr>
            </a:br>
            <a:r>
              <a:rPr lang="ru-RU" sz="2000" b="1" smtClean="0">
                <a:solidFill>
                  <a:srgbClr val="333300"/>
                </a:solidFill>
                <a:latin typeface="Times New Roman" pitchFamily="18" charset="0"/>
              </a:rPr>
              <a:t>- научатся правильно обращаться с книгой, а также анализировать текст на доступном уровне, вести беседы о прочитанной книге.</a:t>
            </a:r>
            <a:r>
              <a:rPr lang="ru-RU" sz="2000" b="1" u="sng" smtClean="0">
                <a:solidFill>
                  <a:srgbClr val="333300"/>
                </a:solidFill>
                <a:latin typeface="Times New Roman" pitchFamily="18" charset="0"/>
              </a:rPr>
              <a:t/>
            </a:r>
            <a:br>
              <a:rPr lang="ru-RU" sz="2000" b="1" u="sng" smtClean="0">
                <a:solidFill>
                  <a:srgbClr val="333300"/>
                </a:solidFill>
                <a:latin typeface="Times New Roman" pitchFamily="18" charset="0"/>
              </a:rPr>
            </a:br>
            <a:r>
              <a:rPr lang="ru-RU" sz="2000" b="1" u="sng" smtClean="0">
                <a:solidFill>
                  <a:schemeClr val="accent2"/>
                </a:solidFill>
                <a:latin typeface="Times New Roman" pitchFamily="18" charset="0"/>
              </a:rPr>
              <a:t>Родители:</a:t>
            </a:r>
            <a:r>
              <a:rPr lang="ru-RU" sz="2000" b="1" smtClean="0">
                <a:solidFill>
                  <a:schemeClr val="accent2"/>
                </a:solidFill>
                <a:latin typeface="Times New Roman" pitchFamily="18" charset="0"/>
              </a:rPr>
              <a:t/>
            </a:r>
            <a:br>
              <a:rPr lang="ru-RU" sz="2000" b="1" smtClean="0">
                <a:solidFill>
                  <a:schemeClr val="accent2"/>
                </a:solidFill>
                <a:latin typeface="Times New Roman" pitchFamily="18" charset="0"/>
              </a:rPr>
            </a:br>
            <a:r>
              <a:rPr lang="ru-RU" sz="2000" b="1" smtClean="0">
                <a:solidFill>
                  <a:srgbClr val="333300"/>
                </a:solidFill>
                <a:latin typeface="Times New Roman" pitchFamily="18" charset="0"/>
              </a:rPr>
              <a:t>- ежедневно будут поддерживать традиции семейного чтения;</a:t>
            </a:r>
            <a:br>
              <a:rPr lang="ru-RU" sz="2000" b="1" smtClean="0">
                <a:solidFill>
                  <a:srgbClr val="333300"/>
                </a:solidFill>
                <a:latin typeface="Times New Roman" pitchFamily="18" charset="0"/>
              </a:rPr>
            </a:br>
            <a:r>
              <a:rPr lang="ru-RU" sz="2000" b="1" smtClean="0">
                <a:solidFill>
                  <a:srgbClr val="333300"/>
                </a:solidFill>
                <a:latin typeface="Times New Roman" pitchFamily="18" charset="0"/>
              </a:rPr>
              <a:t>- будут повышать интерес ребенка к художественной литературе;</a:t>
            </a:r>
            <a:br>
              <a:rPr lang="ru-RU" sz="2000" b="1" smtClean="0">
                <a:solidFill>
                  <a:srgbClr val="333300"/>
                </a:solidFill>
                <a:latin typeface="Times New Roman" pitchFamily="18" charset="0"/>
              </a:rPr>
            </a:br>
            <a:r>
              <a:rPr lang="ru-RU" sz="2000" b="1" smtClean="0">
                <a:solidFill>
                  <a:srgbClr val="333300"/>
                </a:solidFill>
                <a:latin typeface="Times New Roman" pitchFamily="18" charset="0"/>
              </a:rPr>
              <a:t>- проявлять уважение к чтению и относятся к нему, как к серьезному и очень важному и нужному занятию;</a:t>
            </a:r>
            <a:br>
              <a:rPr lang="ru-RU" sz="2000" b="1" smtClean="0">
                <a:solidFill>
                  <a:srgbClr val="333300"/>
                </a:solidFill>
                <a:latin typeface="Times New Roman" pitchFamily="18" charset="0"/>
              </a:rPr>
            </a:br>
            <a:r>
              <a:rPr lang="ru-RU" sz="2000" b="1" smtClean="0">
                <a:solidFill>
                  <a:srgbClr val="333300"/>
                </a:solidFill>
                <a:latin typeface="Times New Roman" pitchFamily="18" charset="0"/>
              </a:rPr>
              <a:t>- возрождать домашнее чтение.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C:\Users\Елена\Desktop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3" y="36513"/>
            <a:ext cx="9101137" cy="682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288" y="260350"/>
            <a:ext cx="8229600" cy="4933950"/>
          </a:xfrm>
        </p:spPr>
        <p:txBody>
          <a:bodyPr/>
          <a:lstStyle/>
          <a:p>
            <a:pPr eaLnBrk="1" hangingPunct="1"/>
            <a:r>
              <a:rPr lang="ru-RU" sz="3600" b="1" u="sng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Предварительная работа</a:t>
            </a:r>
            <a:r>
              <a:rPr lang="ru-RU" sz="36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br>
              <a:rPr lang="ru-RU" sz="36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smtClean="0">
                <a:solidFill>
                  <a:schemeClr val="accent2"/>
                </a:solidFill>
                <a:latin typeface="Times New Roman" pitchFamily="18" charset="0"/>
              </a:rPr>
              <a:t>1. Анкетирование родителей:</a:t>
            </a:r>
            <a:r>
              <a:rPr lang="ru-RU" sz="2400" b="1" smtClean="0">
                <a:solidFill>
                  <a:schemeClr val="accent2"/>
                </a:solidFill>
                <a:latin typeface="Times New Roman" pitchFamily="18" charset="0"/>
              </a:rPr>
              <a:t/>
            </a:r>
            <a:br>
              <a:rPr lang="ru-RU" sz="2400" b="1" smtClean="0">
                <a:solidFill>
                  <a:schemeClr val="accent2"/>
                </a:solidFill>
                <a:latin typeface="Times New Roman" pitchFamily="18" charset="0"/>
              </a:rPr>
            </a:br>
            <a:r>
              <a:rPr lang="ru-RU" sz="2400" b="1" smtClean="0">
                <a:latin typeface="Times New Roman" pitchFamily="18" charset="0"/>
              </a:rPr>
              <a:t>изучение состояния домашнего чтения, читательских интересов родителей, отношения родителей к чтению</a:t>
            </a:r>
            <a:r>
              <a:rPr lang="ru-RU" sz="2400" b="1" i="1" smtClean="0">
                <a:latin typeface="Times New Roman" pitchFamily="18" charset="0"/>
              </a:rPr>
              <a:t/>
            </a:r>
            <a:br>
              <a:rPr lang="ru-RU" sz="2400" b="1" i="1" smtClean="0">
                <a:latin typeface="Times New Roman" pitchFamily="18" charset="0"/>
              </a:rPr>
            </a:br>
            <a:r>
              <a:rPr lang="ru-RU" sz="2400" b="1" i="1" smtClean="0">
                <a:solidFill>
                  <a:schemeClr val="accent2"/>
                </a:solidFill>
                <a:latin typeface="Times New Roman" pitchFamily="18" charset="0"/>
              </a:rPr>
              <a:t>2. Беседа с детьми:</a:t>
            </a:r>
            <a:r>
              <a:rPr lang="ru-RU" sz="2400" b="1" smtClean="0">
                <a:solidFill>
                  <a:schemeClr val="accent2"/>
                </a:solidFill>
                <a:latin typeface="Times New Roman" pitchFamily="18" charset="0"/>
              </a:rPr>
              <a:t/>
            </a:r>
            <a:br>
              <a:rPr lang="ru-RU" sz="2400" b="1" smtClean="0">
                <a:solidFill>
                  <a:schemeClr val="accent2"/>
                </a:solidFill>
                <a:latin typeface="Times New Roman" pitchFamily="18" charset="0"/>
              </a:rPr>
            </a:br>
            <a:r>
              <a:rPr lang="ru-RU" sz="2400" b="1" smtClean="0">
                <a:latin typeface="Times New Roman" pitchFamily="18" charset="0"/>
              </a:rPr>
              <a:t>определение уровня литературной образованности детей</a:t>
            </a:r>
            <a:r>
              <a:rPr lang="ru-RU" sz="2400" b="1" i="1" smtClean="0">
                <a:latin typeface="Times New Roman" pitchFamily="18" charset="0"/>
              </a:rPr>
              <a:t/>
            </a:r>
            <a:br>
              <a:rPr lang="ru-RU" sz="2400" b="1" i="1" smtClean="0">
                <a:latin typeface="Times New Roman" pitchFamily="18" charset="0"/>
              </a:rPr>
            </a:br>
            <a:r>
              <a:rPr lang="ru-RU" sz="2400" b="1" i="1" smtClean="0">
                <a:solidFill>
                  <a:schemeClr val="accent2"/>
                </a:solidFill>
                <a:latin typeface="Times New Roman" pitchFamily="18" charset="0"/>
              </a:rPr>
              <a:t>3. Мониторинг интереса детей к книге:</a:t>
            </a:r>
            <a:br>
              <a:rPr lang="ru-RU" sz="2400" b="1" i="1" smtClean="0">
                <a:solidFill>
                  <a:schemeClr val="accent2"/>
                </a:solidFill>
                <a:latin typeface="Times New Roman" pitchFamily="18" charset="0"/>
              </a:rPr>
            </a:br>
            <a:r>
              <a:rPr lang="ru-RU" sz="2400" b="1" smtClean="0">
                <a:latin typeface="Times New Roman" pitchFamily="18" charset="0"/>
              </a:rPr>
              <a:t>«Нарисуй любимого героя»,</a:t>
            </a:r>
            <a:br>
              <a:rPr lang="ru-RU" sz="2400" b="1" smtClean="0">
                <a:latin typeface="Times New Roman" pitchFamily="18" charset="0"/>
              </a:rPr>
            </a:br>
            <a:r>
              <a:rPr lang="ru-RU" sz="2400" b="1" smtClean="0">
                <a:latin typeface="Times New Roman" pitchFamily="18" charset="0"/>
              </a:rPr>
              <a:t> «Какие сказки ты знаешь?»</a:t>
            </a:r>
            <a:r>
              <a:rPr lang="ru-RU" smtClean="0"/>
              <a:t> 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</TotalTime>
  <Words>945</Words>
  <Application>Microsoft Office PowerPoint</Application>
  <PresentationFormat>Экран (4:3)</PresentationFormat>
  <Paragraphs>16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Times New Roman</vt:lpstr>
      <vt:lpstr>Тема Office</vt:lpstr>
      <vt:lpstr>         Муниципальный этап краевого конкурса среди образовательных организаций и индивидуальных предпринимателей, реализующих программы дошкольного образования, по пропаганде чтения-восприятия детской литературы «Читающая мама –читающая страна» в 2021 году     Номинация: «Библиотеки для детей и родителей»   Воспитатель МБДОУ ДС № 15 «Березка» Петух Наталья Александровна </vt:lpstr>
      <vt:lpstr>Детская книга при всей ее внешней простоватости — вещь исключительно тонкая и не поверхностная. Лишь гениальному взгляду ребенка, лишь мудрому терпению взрослого доступны ее вершины. Удивительное искусство — детская книжка! А.Токмаков</vt:lpstr>
      <vt:lpstr>Детско-родительский проект «Папа, мама, я – читающая семья»: Проблема не читающего молодого поколения и снижения интереса к чтению на сегодняшний день особенно актуальна. Книга должна войти в мир ребенка как можно раньше, обогатить этот мир, сделать его интересным, полным необычайных открытий.   Сформировать и поддержать интерес детей к чтению и миру литературы способствует организация взаимодействия детского сада, родителей и библиотеки. Не случайно родители все чаще задаются вопросом, почему их дети не читают, забывая в первую очередь о том, что любовь к книге начинается с примера. На сегодняшний день актуальность решения этой проблемы очевидна, ведь чтение связано не только с грамотностью и образованностью. Оно формирует идеалы, расширяет кругозор, обогащает внутренний мир человека.</vt:lpstr>
      <vt:lpstr>Слайд 4</vt:lpstr>
      <vt:lpstr> Цели проекта:  - Помочь родителям осознать ценность чтения детям книг, как средство образования и воспитания детей дошкольного возраста;                          - Формировать круг семейного чтения для укрепления семейных и семейно-родственных связей поколений; - Пропагандировать широкие возможности организации семейного досуга на основе детской литературы и привлекать родителей к их  использованию.           </vt:lpstr>
      <vt:lpstr> Цели проекта:  - Способствовать всестороннему и гармоничному развитию всех членов семьи (дети, родители, бабушки, дедушки) путем знакомства с лучшими и новыми произведениями классической и современной литературы; - Выявить и обобщить опыт, традиции «Читающей семьи» и распространять его на районных методических объединениях;  - Разработать и апробировать механизм партнерства с социумом.  </vt:lpstr>
      <vt:lpstr> Задачи проекта: - познакомить родителей с возрастными особенностями детей восприятия произведений художественной и познавательной литературы;  - вовлечь в атмосферу чтения, расширять их представления о детской литературе, знакомить с разными видами домашнего чтения с учетом интересов и потребностей детей;  -привлечь родителей к взаимодействию с ДОУ, дать рекомендации;  - создать условия для совместной игровой и развивающей деятельности; </vt:lpstr>
      <vt:lpstr>Предполагаемый результат:   Воспитанники: - научатся самостоятельно подбирать художественные произведения для семейного чтения; - научатся правильно обращаться с книгой, а также анализировать текст на доступном уровне, вести беседы о прочитанной книге. Родители: - ежедневно будут поддерживать традиции семейного чтения; - будут повышать интерес ребенка к художественной литературе; - проявлять уважение к чтению и относятся к нему, как к серьезному и очень важному и нужному занятию; - возрождать домашнее чтение.</vt:lpstr>
      <vt:lpstr>Предварительная работа:   1. Анкетирование родителей: изучение состояния домашнего чтения, читательских интересов родителей, отношения родителей к чтению 2. Беседа с детьми: определение уровня литературной образованности детей 3. Мониторинг интереса детей к книге: «Нарисуй любимого героя»,  «Какие сказки ты знаешь?» </vt:lpstr>
      <vt:lpstr> Материалы и атрибуты:  -Пополнение мини-библиотеки группы ДОУ новыми книгами, коллекциями, дидактическим и наглядным материалом; -Папки-передвижки, каталоги презентаций по творчеству писателей; - Семейные фотографии «Семейное чтение», «Экран прочитанных книг»; Мастерская по изготовлению книжек самоделок и ремонту книг; Развивающие игры </vt:lpstr>
      <vt:lpstr> Этапы реализации проекта:  1. Первый этап – организационный  Цель: анализ психолого-педагогической и методической литературы; изучение использования методов и приемов деятельности; создание условий для реализации проекта; подбор показателей и критериев педагогического инструментария к мониторингам.  2. Второй этап – основной  Цель: реализация мероприятий по приобщению детей к художественной литературе; организация участия родителей в совместной деятельности по приобщению детей к художественной литературе.  3.Третий этап – заключительный  Цель: выявление уровня приобщения детей к чтению художественной литературы после проведения педагогической работы; определение уровня компетентности родителей по вопросам приобщения детей к художественной литературе; определение степени эффективности проведенной работы. </vt:lpstr>
      <vt:lpstr> Содержание первого этапа проекта (организационный):   - Обсуждение темы проекта, определение мотивов участия детей и родителей в предстоящей деятельности. - Проведение соцопросов, анкетирование родителей. - Пополнение портфолио ребёнка:«Библиотека у меня дома», «Любимые сказки». - Разработка цикла книжных выставок. -Семейные фотографии по теме проекта. -Мониторинг интереса детей к книге.</vt:lpstr>
      <vt:lpstr>   Содержание второго этапа проекта (основной):  Размещение консультативного материала для родителей по теме проекта; Организация мобильной библиотеки в приемной группы ДОУ; Проведение дней информации; Оформление видеороликов с чтением произведений известных писателей;  Виртуальные посещения  библиотек нашей страны для детей и родителей; Конкурсы литературного творчества детей и родителей (онлайн); Утренний круг: «Рассказ о прочитанной дома книге», «Новости из книги»; Минутки чтения, слушания;  Эвристические беседы, игры - драматизации, сюжетно-ролевые игры, дидактические игры (в соответствии с перспективным планом работы по проекту);   Конкурс «Самая читающая семья.  Трудовая деятельность в центре «Наша библиотека»  Вечерние посиделки с книгой (ежедневно); Совместные домашние чтения детских книг перед сном; Совместные походы в библиотеку станицы; Беседы о прочитанном  (ежедневно) </vt:lpstr>
      <vt:lpstr>   Содержание третьего этапа проекта (заключительный):  -Викторина «По дорогам сказок». - Подведение итогов конкурса «Самая читающая семья». - Фото - выставка «Читаем вместе». - Оформление презентации проекта.   Совместно с родителями воспитанников была создана разнообразная, доступная предметно-развивающая среда в ДОУ с учетом возрастных особенностей дошкольников; Были использованы различные виды мероприятий( дидактические игры, сюжетно-ролевые игры, игры-драматизации, игры задания, двигательные упражнения, игры упражнения и т.д.); Осуществлялось ежедневное чтение художественной литературы; Проходили беседы о книгах, викторины, конкурсы, анкетирование, литературные вечера; Родители с огромным интересом были вовлечены в процесс формирования интереса к чтению у дошкольников.  </vt:lpstr>
      <vt:lpstr>   Результативность проекта:  Данный проект дал свои положительные  результаты. Большинство родителей начали целенаправленно заниматься приобщением своих детей к художественной литературе.  Их начали  интересовать  проблемы, о которых они раньше не задумывались. Они готовы к сотрудничеству и доверительности, не потому, что этого хочет воспитатель, а потому, что это необходимо для развития их собственного ребенка.   Совместно с родителями воспитанников была создана разнообразная, доступная предметно-развивающая среда в ДОУ с учетом возрастных особенностей дошкольников; Были использованы различные виды мероприятий( дидактические игры, сюжетно-ролевые игры, игры-драматизации, игры задания, двигательные упражнения, игры упражнения и т.д.); Осуществлялось ежедневное чтение художественной литературы; Проходили беседы о книгах, викторины, конкурсы, анкетирование, литературные вечера; Родители с огромным интересом были вовлечены в процесс формирования интереса к чтению у дошкольников.  </vt:lpstr>
      <vt:lpstr>Рефлексия:   Детско-родительский проект «Папа, мама, я – читающая семья» - как одна из форм взаимодействия с родителями по приобщению дошкольников к художественной литературе. Данный проект может быть использован для совершенствования профессионального мастерства педагогов. Посредством этого проекта можно эффективно решать проблемы не читающего молодого поколения и снижения интереса к чтению.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«Школа № 27 г. Благовещенск» дошкольное структурное подразделение корпус 4.</dc:title>
  <dc:creator>Елена</dc:creator>
  <cp:lastModifiedBy>Петух Наталья</cp:lastModifiedBy>
  <cp:revision>40</cp:revision>
  <dcterms:created xsi:type="dcterms:W3CDTF">2016-12-03T09:22:40Z</dcterms:created>
  <dcterms:modified xsi:type="dcterms:W3CDTF">2021-03-24T08:22:33Z</dcterms:modified>
</cp:coreProperties>
</file>