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6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58B8"/>
    <a:srgbClr val="3803BD"/>
    <a:srgbClr val="0319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82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463F-6DDA-458E-BCD8-2BA3E16C17F8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457ED-371C-48F0-91BF-115C157D32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463F-6DDA-458E-BCD8-2BA3E16C17F8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457ED-371C-48F0-91BF-115C157D32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463F-6DDA-458E-BCD8-2BA3E16C17F8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457ED-371C-48F0-91BF-115C157D32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463F-6DDA-458E-BCD8-2BA3E16C17F8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457ED-371C-48F0-91BF-115C157D32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463F-6DDA-458E-BCD8-2BA3E16C17F8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457ED-371C-48F0-91BF-115C157D32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463F-6DDA-458E-BCD8-2BA3E16C17F8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457ED-371C-48F0-91BF-115C157D32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463F-6DDA-458E-BCD8-2BA3E16C17F8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457ED-371C-48F0-91BF-115C157D32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463F-6DDA-458E-BCD8-2BA3E16C17F8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457ED-371C-48F0-91BF-115C157D32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463F-6DDA-458E-BCD8-2BA3E16C17F8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457ED-371C-48F0-91BF-115C157D32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463F-6DDA-458E-BCD8-2BA3E16C17F8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457ED-371C-48F0-91BF-115C157D32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463F-6DDA-458E-BCD8-2BA3E16C17F8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457ED-371C-48F0-91BF-115C157D32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0463F-6DDA-458E-BCD8-2BA3E16C17F8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457ED-371C-48F0-91BF-115C157D32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385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eg"/><Relationship Id="rId5" Type="http://schemas.openxmlformats.org/officeDocument/2006/relationships/slide" Target="slide3.xml"/><Relationship Id="rId4" Type="http://schemas.openxmlformats.org/officeDocument/2006/relationships/audio" Target="../media/audio3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2.xml"/><Relationship Id="rId3" Type="http://schemas.openxmlformats.org/officeDocument/2006/relationships/image" Target="../media/image3.png"/><Relationship Id="rId7" Type="http://schemas.openxmlformats.org/officeDocument/2006/relationships/slide" Target="slide7.xml"/><Relationship Id="rId12" Type="http://schemas.openxmlformats.org/officeDocument/2006/relationships/slide" Target="slide9.xml"/><Relationship Id="rId2" Type="http://schemas.openxmlformats.org/officeDocument/2006/relationships/audio" Target="../media/audio2.wav"/><Relationship Id="rId16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slide" Target="slide15.xml"/><Relationship Id="rId11" Type="http://schemas.openxmlformats.org/officeDocument/2006/relationships/slide" Target="slide8.xml"/><Relationship Id="rId5" Type="http://schemas.openxmlformats.org/officeDocument/2006/relationships/slide" Target="slide4.xml"/><Relationship Id="rId15" Type="http://schemas.openxmlformats.org/officeDocument/2006/relationships/slide" Target="slide11.xml"/><Relationship Id="rId10" Type="http://schemas.openxmlformats.org/officeDocument/2006/relationships/slide" Target="slide6.xml"/><Relationship Id="rId4" Type="http://schemas.openxmlformats.org/officeDocument/2006/relationships/slide" Target="slide14.xml"/><Relationship Id="rId9" Type="http://schemas.openxmlformats.org/officeDocument/2006/relationships/slide" Target="slide13.xml"/><Relationship Id="rId1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Ольга\Downloads\2226087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60"/>
          <a:stretch>
            <a:fillRect/>
          </a:stretch>
        </p:blipFill>
        <p:spPr bwMode="auto">
          <a:xfrm>
            <a:off x="0" y="0"/>
            <a:ext cx="4824536" cy="6597352"/>
          </a:xfrm>
          <a:prstGeom prst="rect">
            <a:avLst/>
          </a:prstGeom>
          <a:noFill/>
        </p:spPr>
      </p:pic>
      <p:sp>
        <p:nvSpPr>
          <p:cNvPr id="10" name="Заголовок 3"/>
          <p:cNvSpPr>
            <a:spLocks noGrp="1"/>
          </p:cNvSpPr>
          <p:nvPr>
            <p:ph type="ctrTitle"/>
          </p:nvPr>
        </p:nvSpPr>
        <p:spPr>
          <a:xfrm>
            <a:off x="3419872" y="620688"/>
            <a:ext cx="6188224" cy="1138238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ИГРА</a:t>
            </a:r>
            <a:br>
              <a:rPr lang="ru-RU" sz="7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Заголовок 3"/>
          <p:cNvSpPr txBox="1">
            <a:spLocks/>
          </p:cNvSpPr>
          <p:nvPr/>
        </p:nvSpPr>
        <p:spPr>
          <a:xfrm>
            <a:off x="3491880" y="1268760"/>
            <a:ext cx="6188224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5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7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ЧТО?</a:t>
            </a:r>
            <a:r>
              <a:rPr kumimoji="0" lang="ru-RU" sz="147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7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3"/>
          <p:cNvSpPr txBox="1">
            <a:spLocks/>
          </p:cNvSpPr>
          <p:nvPr/>
        </p:nvSpPr>
        <p:spPr>
          <a:xfrm>
            <a:off x="3563888" y="1988840"/>
            <a:ext cx="6188224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5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7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ГДЕ?</a:t>
            </a:r>
            <a:r>
              <a:rPr kumimoji="0" lang="ru-RU" sz="147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7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3"/>
          <p:cNvSpPr txBox="1">
            <a:spLocks/>
          </p:cNvSpPr>
          <p:nvPr/>
        </p:nvSpPr>
        <p:spPr>
          <a:xfrm>
            <a:off x="3635896" y="2852936"/>
            <a:ext cx="6188224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5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7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КОГДА?</a:t>
            </a:r>
            <a:r>
              <a:rPr kumimoji="0" lang="ru-RU" sz="147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7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3"/>
          <p:cNvSpPr txBox="1">
            <a:spLocks/>
          </p:cNvSpPr>
          <p:nvPr/>
        </p:nvSpPr>
        <p:spPr>
          <a:xfrm>
            <a:off x="3714744" y="3929066"/>
            <a:ext cx="6151648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dirty="0" smtClean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Эпоха Петра</a:t>
            </a:r>
            <a:r>
              <a:rPr kumimoji="0" lang="en-US" sz="4400" b="1" i="0" u="none" strike="noStrike" kern="1200" cap="none" spc="0" normalizeH="0" baseline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</a:t>
            </a:r>
            <a:r>
              <a:rPr lang="ru-RU" sz="44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викторина</a:t>
            </a:r>
            <a:r>
              <a:rPr lang="ru-RU" sz="24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8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88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3"/>
          <p:cNvSpPr txBox="1">
            <a:spLocks/>
          </p:cNvSpPr>
          <p:nvPr/>
        </p:nvSpPr>
        <p:spPr>
          <a:xfrm>
            <a:off x="3643306" y="4572008"/>
            <a:ext cx="6188224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kumimoji="0" lang="ru-RU" sz="48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88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sndAc>
      <p:stSnd>
        <p:snd r:embed="rId2" name="Заставка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000"/>
                            </p:stCondLst>
                            <p:childTnLst>
                              <p:par>
                                <p:cTn id="2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0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0"/>
                            </p:stCondLst>
                            <p:childTnLst>
                              <p:par>
                                <p:cTn id="3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/>
      <p:bldP spid="14" grpId="0"/>
      <p:bldP spid="15" grpId="0"/>
      <p:bldP spid="16" grpId="0"/>
      <p:bldP spid="17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 descr="[IS10IO_2_3-12]_[GA_04]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500306"/>
            <a:ext cx="2950666" cy="37141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Управляющая кнопка: возврат 21">
            <a:hlinkClick r:id="rId4" action="ppaction://hlinksldjump" highlightClick="1"/>
          </p:cNvPr>
          <p:cNvSpPr/>
          <p:nvPr/>
        </p:nvSpPr>
        <p:spPr>
          <a:xfrm>
            <a:off x="8244408" y="5877272"/>
            <a:ext cx="610368" cy="682376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AutoShape 130"/>
          <p:cNvSpPr>
            <a:spLocks noChangeArrowheads="1"/>
          </p:cNvSpPr>
          <p:nvPr/>
        </p:nvSpPr>
        <p:spPr bwMode="auto">
          <a:xfrm>
            <a:off x="7409608" y="3705653"/>
            <a:ext cx="1030880" cy="1074403"/>
          </a:xfrm>
          <a:prstGeom prst="octagon">
            <a:avLst>
              <a:gd name="adj" fmla="val 35069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Freeform 135" descr="Песок"/>
          <p:cNvSpPr>
            <a:spLocks/>
          </p:cNvSpPr>
          <p:nvPr/>
        </p:nvSpPr>
        <p:spPr bwMode="auto">
          <a:xfrm>
            <a:off x="7236296" y="4077072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5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" name="AutoShape 129"/>
          <p:cNvSpPr>
            <a:spLocks noChangeArrowheads="1"/>
          </p:cNvSpPr>
          <p:nvPr/>
        </p:nvSpPr>
        <p:spPr bwMode="auto">
          <a:xfrm>
            <a:off x="7236296" y="4653136"/>
            <a:ext cx="1030880" cy="1074403"/>
          </a:xfrm>
          <a:prstGeom prst="octagon">
            <a:avLst>
              <a:gd name="adj" fmla="val 35069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sp>
          <p:nvSpPr>
            <p:cNvPr id="40" name="AutoShape 130"/>
            <p:cNvSpPr>
              <a:spLocks noChangeArrowheads="1"/>
            </p:cNvSpPr>
            <p:nvPr/>
          </p:nvSpPr>
          <p:spPr bwMode="auto">
            <a:xfrm>
              <a:off x="1247" y="1570"/>
              <a:ext cx="758" cy="778"/>
            </a:xfrm>
            <a:prstGeom prst="octagon">
              <a:avLst>
                <a:gd name="adj" fmla="val 35069"/>
              </a:avLst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6" name="Freeform 136" descr="Песок"/>
          <p:cNvSpPr>
            <a:spLocks/>
          </p:cNvSpPr>
          <p:nvPr/>
        </p:nvSpPr>
        <p:spPr bwMode="auto">
          <a:xfrm>
            <a:off x="7278689" y="5086350"/>
            <a:ext cx="965720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5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" name="Заголовок 3"/>
          <p:cNvSpPr>
            <a:spLocks noGrp="1"/>
          </p:cNvSpPr>
          <p:nvPr>
            <p:ph type="ctrTitle"/>
          </p:nvPr>
        </p:nvSpPr>
        <p:spPr>
          <a:xfrm>
            <a:off x="1475656" y="548680"/>
            <a:ext cx="6188224" cy="1138238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53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5</a:t>
            </a:r>
            <a:br>
              <a:rPr lang="ru-RU" sz="53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4" name="Группа 67"/>
          <p:cNvGrpSpPr/>
          <p:nvPr/>
        </p:nvGrpSpPr>
        <p:grpSpPr>
          <a:xfrm>
            <a:off x="2051720" y="692696"/>
            <a:ext cx="607883" cy="389960"/>
            <a:chOff x="2339752" y="620688"/>
            <a:chExt cx="864096" cy="50405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2339752" y="620688"/>
              <a:ext cx="864096" cy="50405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flipH="1"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Заголовок 3"/>
          <p:cNvSpPr txBox="1">
            <a:spLocks/>
          </p:cNvSpPr>
          <p:nvPr/>
        </p:nvSpPr>
        <p:spPr>
          <a:xfrm>
            <a:off x="251520" y="1556792"/>
            <a:ext cx="8568952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6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Какое должностное лицо Пётр </a:t>
            </a:r>
            <a:r>
              <a:rPr lang="en-US" sz="16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I</a:t>
            </a:r>
            <a:r>
              <a:rPr lang="ru-RU" sz="16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называл «око государево»?</a:t>
            </a:r>
            <a:r>
              <a:rPr kumimoji="0" lang="ru-RU" sz="72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72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2" name="Заголовок 3"/>
          <p:cNvSpPr txBox="1">
            <a:spLocks/>
          </p:cNvSpPr>
          <p:nvPr/>
        </p:nvSpPr>
        <p:spPr>
          <a:xfrm>
            <a:off x="571472" y="5719762"/>
            <a:ext cx="6188224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9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Генерал- прокурор</a:t>
            </a:r>
            <a:r>
              <a:rPr kumimoji="0" lang="ru-RU" sz="59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59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3" name="Заголовок 3"/>
          <p:cNvSpPr txBox="1">
            <a:spLocks/>
          </p:cNvSpPr>
          <p:nvPr/>
        </p:nvSpPr>
        <p:spPr>
          <a:xfrm>
            <a:off x="6300192" y="2492896"/>
            <a:ext cx="2843808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ответ</a:t>
            </a:r>
            <a: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286116" y="4214818"/>
            <a:ext cx="333783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err="1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Ягужинский</a:t>
            </a:r>
            <a:r>
              <a:rPr lang="ru-RU" sz="28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Павел</a:t>
            </a:r>
          </a:p>
          <a:p>
            <a:pPr algn="ctr"/>
            <a:r>
              <a:rPr lang="ru-RU" sz="28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Иванович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6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60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</p:childTnLst>
        </p:cTn>
      </p:par>
    </p:tnLst>
    <p:bldLst>
      <p:bldP spid="42" grpId="0" animBg="1"/>
      <p:bldP spid="66" grpId="0" animBg="1"/>
      <p:bldP spid="72" grpId="0"/>
      <p:bldP spid="72" grpId="1"/>
      <p:bldP spid="7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Управляющая кнопка: возврат 21">
            <a:hlinkClick r:id="rId3" action="ppaction://hlinksldjump" highlightClick="1"/>
          </p:cNvPr>
          <p:cNvSpPr/>
          <p:nvPr/>
        </p:nvSpPr>
        <p:spPr>
          <a:xfrm>
            <a:off x="8244408" y="5877272"/>
            <a:ext cx="610368" cy="682376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AutoShape 130"/>
          <p:cNvSpPr>
            <a:spLocks noChangeArrowheads="1"/>
          </p:cNvSpPr>
          <p:nvPr/>
        </p:nvSpPr>
        <p:spPr bwMode="auto">
          <a:xfrm>
            <a:off x="7409608" y="3705653"/>
            <a:ext cx="1030880" cy="1074403"/>
          </a:xfrm>
          <a:prstGeom prst="octagon">
            <a:avLst>
              <a:gd name="adj" fmla="val 35069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Freeform 135" descr="Песок"/>
          <p:cNvSpPr>
            <a:spLocks/>
          </p:cNvSpPr>
          <p:nvPr/>
        </p:nvSpPr>
        <p:spPr bwMode="auto">
          <a:xfrm>
            <a:off x="7236296" y="4077072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4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" name="AutoShape 129"/>
          <p:cNvSpPr>
            <a:spLocks noChangeArrowheads="1"/>
          </p:cNvSpPr>
          <p:nvPr/>
        </p:nvSpPr>
        <p:spPr bwMode="auto">
          <a:xfrm>
            <a:off x="7236296" y="4653136"/>
            <a:ext cx="1030880" cy="1074403"/>
          </a:xfrm>
          <a:prstGeom prst="octagon">
            <a:avLst>
              <a:gd name="adj" fmla="val 35069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sp>
          <p:nvSpPr>
            <p:cNvPr id="40" name="AutoShape 130"/>
            <p:cNvSpPr>
              <a:spLocks noChangeArrowheads="1"/>
            </p:cNvSpPr>
            <p:nvPr/>
          </p:nvSpPr>
          <p:spPr bwMode="auto">
            <a:xfrm>
              <a:off x="1247" y="1570"/>
              <a:ext cx="758" cy="778"/>
            </a:xfrm>
            <a:prstGeom prst="octagon">
              <a:avLst>
                <a:gd name="adj" fmla="val 35069"/>
              </a:avLst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6" name="Freeform 136" descr="Песок"/>
          <p:cNvSpPr>
            <a:spLocks/>
          </p:cNvSpPr>
          <p:nvPr/>
        </p:nvSpPr>
        <p:spPr bwMode="auto">
          <a:xfrm>
            <a:off x="7278689" y="5086350"/>
            <a:ext cx="965720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4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" name="Заголовок 3"/>
          <p:cNvSpPr>
            <a:spLocks noGrp="1"/>
          </p:cNvSpPr>
          <p:nvPr>
            <p:ph type="ctrTitle"/>
          </p:nvPr>
        </p:nvSpPr>
        <p:spPr>
          <a:xfrm>
            <a:off x="1475656" y="548680"/>
            <a:ext cx="6188224" cy="1138238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49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12</a:t>
            </a:r>
            <a:br>
              <a:rPr lang="ru-RU" sz="49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4" name="Группа 67"/>
          <p:cNvGrpSpPr/>
          <p:nvPr/>
        </p:nvGrpSpPr>
        <p:grpSpPr>
          <a:xfrm>
            <a:off x="1907704" y="764704"/>
            <a:ext cx="607883" cy="389960"/>
            <a:chOff x="2339752" y="620688"/>
            <a:chExt cx="864096" cy="50405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2339752" y="620688"/>
              <a:ext cx="864096" cy="50405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flipH="1"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Заголовок 3"/>
          <p:cNvSpPr txBox="1">
            <a:spLocks/>
          </p:cNvSpPr>
          <p:nvPr/>
        </p:nvSpPr>
        <p:spPr>
          <a:xfrm>
            <a:off x="2616400" y="2511844"/>
            <a:ext cx="5156248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Как называлась «медаль» , которая крепилась в полицейском участке к шее цепями и весила 6,8 </a:t>
            </a:r>
            <a:r>
              <a:rPr lang="ru-RU" sz="4000" b="1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кгю</a:t>
            </a:r>
            <a:r>
              <a:rPr kumimoji="0" lang="ru-RU" sz="40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0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40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2" name="Заголовок 3"/>
          <p:cNvSpPr txBox="1">
            <a:spLocks/>
          </p:cNvSpPr>
          <p:nvPr/>
        </p:nvSpPr>
        <p:spPr>
          <a:xfrm>
            <a:off x="153471" y="5397211"/>
            <a:ext cx="7369914" cy="15001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«Медаль за пьянство»</a:t>
            </a:r>
            <a:endParaRPr kumimoji="0" lang="ru-RU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3" name="Заголовок 3"/>
          <p:cNvSpPr txBox="1">
            <a:spLocks/>
          </p:cNvSpPr>
          <p:nvPr/>
        </p:nvSpPr>
        <p:spPr>
          <a:xfrm>
            <a:off x="6300192" y="2492896"/>
            <a:ext cx="2843808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ответ</a:t>
            </a:r>
            <a: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Imag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97" y="1376638"/>
            <a:ext cx="2762346" cy="4273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6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60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</p:childTnLst>
        </p:cTn>
      </p:par>
    </p:tnLst>
    <p:bldLst>
      <p:bldP spid="42" grpId="0" animBg="1"/>
      <p:bldP spid="66" grpId="0" animBg="1"/>
      <p:bldP spid="72" grpId="0"/>
      <p:bldP spid="72" grpId="1"/>
      <p:bldP spid="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Управляющая кнопка: возврат 21">
            <a:hlinkClick r:id="rId5" action="ppaction://hlinksldjump" highlightClick="1"/>
          </p:cNvPr>
          <p:cNvSpPr/>
          <p:nvPr/>
        </p:nvSpPr>
        <p:spPr>
          <a:xfrm>
            <a:off x="8244408" y="5877272"/>
            <a:ext cx="610368" cy="682376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AutoShape 130"/>
          <p:cNvSpPr>
            <a:spLocks noChangeArrowheads="1"/>
          </p:cNvSpPr>
          <p:nvPr/>
        </p:nvSpPr>
        <p:spPr bwMode="auto">
          <a:xfrm>
            <a:off x="7409608" y="3705653"/>
            <a:ext cx="1030880" cy="1074403"/>
          </a:xfrm>
          <a:prstGeom prst="octagon">
            <a:avLst>
              <a:gd name="adj" fmla="val 35069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Freeform 135" descr="Песок"/>
          <p:cNvSpPr>
            <a:spLocks/>
          </p:cNvSpPr>
          <p:nvPr/>
        </p:nvSpPr>
        <p:spPr bwMode="auto">
          <a:xfrm>
            <a:off x="7236296" y="4077072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6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" name="AutoShape 129"/>
          <p:cNvSpPr>
            <a:spLocks noChangeArrowheads="1"/>
          </p:cNvSpPr>
          <p:nvPr/>
        </p:nvSpPr>
        <p:spPr bwMode="auto">
          <a:xfrm>
            <a:off x="7236296" y="4653136"/>
            <a:ext cx="1030880" cy="1074403"/>
          </a:xfrm>
          <a:prstGeom prst="octagon">
            <a:avLst>
              <a:gd name="adj" fmla="val 35069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sp>
          <p:nvSpPr>
            <p:cNvPr id="40" name="AutoShape 130"/>
            <p:cNvSpPr>
              <a:spLocks noChangeArrowheads="1"/>
            </p:cNvSpPr>
            <p:nvPr/>
          </p:nvSpPr>
          <p:spPr bwMode="auto">
            <a:xfrm>
              <a:off x="1247" y="1570"/>
              <a:ext cx="758" cy="778"/>
            </a:xfrm>
            <a:prstGeom prst="octagon">
              <a:avLst>
                <a:gd name="adj" fmla="val 35069"/>
              </a:avLst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7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7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6" name="Freeform 136" descr="Песок"/>
          <p:cNvSpPr>
            <a:spLocks/>
          </p:cNvSpPr>
          <p:nvPr/>
        </p:nvSpPr>
        <p:spPr bwMode="auto">
          <a:xfrm>
            <a:off x="7278689" y="5086350"/>
            <a:ext cx="965720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6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" name="Заголовок 3"/>
          <p:cNvSpPr>
            <a:spLocks noGrp="1"/>
          </p:cNvSpPr>
          <p:nvPr>
            <p:ph type="ctrTitle"/>
          </p:nvPr>
        </p:nvSpPr>
        <p:spPr>
          <a:xfrm>
            <a:off x="1475656" y="548680"/>
            <a:ext cx="6188224" cy="1138238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49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10</a:t>
            </a:r>
            <a:br>
              <a:rPr lang="ru-RU" sz="49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4" name="Группа 67"/>
          <p:cNvGrpSpPr/>
          <p:nvPr/>
        </p:nvGrpSpPr>
        <p:grpSpPr>
          <a:xfrm>
            <a:off x="1907704" y="764704"/>
            <a:ext cx="607883" cy="389960"/>
            <a:chOff x="2339752" y="620688"/>
            <a:chExt cx="864096" cy="50405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2339752" y="620688"/>
              <a:ext cx="864096" cy="50405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flipH="1"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Заголовок 3"/>
          <p:cNvSpPr txBox="1">
            <a:spLocks/>
          </p:cNvSpPr>
          <p:nvPr/>
        </p:nvSpPr>
        <p:spPr>
          <a:xfrm>
            <a:off x="-905072" y="1433611"/>
            <a:ext cx="8568952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Черный ящик</a:t>
            </a:r>
            <a:r>
              <a:rPr kumimoji="0" lang="ru-RU" sz="40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0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40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2" name="Заголовок 3"/>
          <p:cNvSpPr txBox="1">
            <a:spLocks/>
          </p:cNvSpPr>
          <p:nvPr/>
        </p:nvSpPr>
        <p:spPr>
          <a:xfrm>
            <a:off x="467544" y="5736666"/>
            <a:ext cx="6188224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endParaRPr kumimoji="0" lang="ru-RU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3" name="Заголовок 3"/>
          <p:cNvSpPr txBox="1">
            <a:spLocks/>
          </p:cNvSpPr>
          <p:nvPr/>
        </p:nvSpPr>
        <p:spPr>
          <a:xfrm>
            <a:off x="6319217" y="2493236"/>
            <a:ext cx="2843808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ответ</a:t>
            </a:r>
            <a: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8528" y="2132691"/>
            <a:ext cx="630066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Этот напиток продавали в аптеках и приписывали ему лечебные свойства.</a:t>
            </a:r>
          </a:p>
          <a:p>
            <a:r>
              <a:rPr lang="ru-RU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Его предлагали даже посетителям кунсткамеры.</a:t>
            </a:r>
          </a:p>
          <a:p>
            <a:r>
              <a:rPr lang="ru-RU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Появляясь в гостях у придворных Петр требовал  налить ему этот напиток.</a:t>
            </a:r>
            <a:endParaRPr lang="ru-RU" sz="2800" dirty="0"/>
          </a:p>
        </p:txBody>
      </p:sp>
      <p:sp>
        <p:nvSpPr>
          <p:cNvPr id="44" name="Заголовок 3"/>
          <p:cNvSpPr txBox="1">
            <a:spLocks/>
          </p:cNvSpPr>
          <p:nvPr/>
        </p:nvSpPr>
        <p:spPr>
          <a:xfrm>
            <a:off x="2503128" y="5759048"/>
            <a:ext cx="2843808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7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кофе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Что Где Когда_-_Чёрный ящи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 flipH="1">
            <a:off x="7726924" y="294679"/>
            <a:ext cx="1080504" cy="1080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6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60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23907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2" grpId="0" animBg="1"/>
      <p:bldP spid="66" grpId="0" animBg="1"/>
      <p:bldP spid="72" grpId="0"/>
      <p:bldP spid="73" grpId="0"/>
      <p:bldP spid="44" grpId="0"/>
      <p:bldP spid="4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Рамка 2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62"/>
            </a:avLst>
          </a:prstGeom>
          <a:solidFill>
            <a:srgbClr val="FFC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Управляющая кнопка: возврат 21">
            <a:hlinkClick r:id="rId3" action="ppaction://hlinksldjump" highlightClick="1"/>
          </p:cNvPr>
          <p:cNvSpPr/>
          <p:nvPr/>
        </p:nvSpPr>
        <p:spPr>
          <a:xfrm>
            <a:off x="8244408" y="5877272"/>
            <a:ext cx="610368" cy="682376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AutoShape 130"/>
          <p:cNvSpPr>
            <a:spLocks noChangeArrowheads="1"/>
          </p:cNvSpPr>
          <p:nvPr/>
        </p:nvSpPr>
        <p:spPr bwMode="auto">
          <a:xfrm>
            <a:off x="7409608" y="3705653"/>
            <a:ext cx="1030880" cy="1074403"/>
          </a:xfrm>
          <a:prstGeom prst="octagon">
            <a:avLst>
              <a:gd name="adj" fmla="val 35069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Freeform 135" descr="Песок"/>
          <p:cNvSpPr>
            <a:spLocks/>
          </p:cNvSpPr>
          <p:nvPr/>
        </p:nvSpPr>
        <p:spPr bwMode="auto">
          <a:xfrm>
            <a:off x="7236296" y="4077072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4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" name="AutoShape 129"/>
          <p:cNvSpPr>
            <a:spLocks noChangeArrowheads="1"/>
          </p:cNvSpPr>
          <p:nvPr/>
        </p:nvSpPr>
        <p:spPr bwMode="auto">
          <a:xfrm>
            <a:off x="7236296" y="4653136"/>
            <a:ext cx="1030880" cy="1074403"/>
          </a:xfrm>
          <a:prstGeom prst="octagon">
            <a:avLst>
              <a:gd name="adj" fmla="val 35069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sp>
          <p:nvSpPr>
            <p:cNvPr id="40" name="AutoShape 130"/>
            <p:cNvSpPr>
              <a:spLocks noChangeArrowheads="1"/>
            </p:cNvSpPr>
            <p:nvPr/>
          </p:nvSpPr>
          <p:spPr bwMode="auto">
            <a:xfrm>
              <a:off x="1247" y="1570"/>
              <a:ext cx="758" cy="778"/>
            </a:xfrm>
            <a:prstGeom prst="octagon">
              <a:avLst>
                <a:gd name="adj" fmla="val 35069"/>
              </a:avLst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6" name="Freeform 136" descr="Песок"/>
          <p:cNvSpPr>
            <a:spLocks/>
          </p:cNvSpPr>
          <p:nvPr/>
        </p:nvSpPr>
        <p:spPr bwMode="auto">
          <a:xfrm>
            <a:off x="7278689" y="5086350"/>
            <a:ext cx="965720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4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" name="Заголовок 3"/>
          <p:cNvSpPr>
            <a:spLocks noGrp="1"/>
          </p:cNvSpPr>
          <p:nvPr>
            <p:ph type="ctrTitle"/>
          </p:nvPr>
        </p:nvSpPr>
        <p:spPr>
          <a:xfrm>
            <a:off x="1475656" y="548680"/>
            <a:ext cx="6188224" cy="1138238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49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6</a:t>
            </a:r>
            <a:br>
              <a:rPr lang="ru-RU" sz="49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4" name="Группа 67"/>
          <p:cNvGrpSpPr/>
          <p:nvPr/>
        </p:nvGrpSpPr>
        <p:grpSpPr>
          <a:xfrm>
            <a:off x="1907704" y="764704"/>
            <a:ext cx="607883" cy="389960"/>
            <a:chOff x="2339752" y="620688"/>
            <a:chExt cx="864096" cy="50405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2339752" y="620688"/>
              <a:ext cx="864096" cy="50405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flipH="1"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Заголовок 3"/>
          <p:cNvSpPr txBox="1">
            <a:spLocks/>
          </p:cNvSpPr>
          <p:nvPr/>
        </p:nvSpPr>
        <p:spPr>
          <a:xfrm>
            <a:off x="-33257" y="1698497"/>
            <a:ext cx="8568952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Сначала оно было красным,  но с приходом к власти Петра </a:t>
            </a:r>
            <a:r>
              <a:rPr lang="en-US" sz="16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I</a:t>
            </a:r>
            <a:r>
              <a:rPr lang="ru-RU" sz="16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цвет изменился на белый. Таков он по сей день. О чем речь?</a:t>
            </a:r>
            <a:r>
              <a:rPr kumimoji="0" lang="ru-RU" sz="72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72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2" name="Заголовок 3"/>
          <p:cNvSpPr txBox="1">
            <a:spLocks/>
          </p:cNvSpPr>
          <p:nvPr/>
        </p:nvSpPr>
        <p:spPr>
          <a:xfrm>
            <a:off x="2071670" y="5719762"/>
            <a:ext cx="6188224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«О  свадебном платье»</a:t>
            </a:r>
            <a:r>
              <a:rPr kumimoji="0" lang="ru-RU" sz="72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72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3" name="Заголовок 3"/>
          <p:cNvSpPr txBox="1">
            <a:spLocks/>
          </p:cNvSpPr>
          <p:nvPr/>
        </p:nvSpPr>
        <p:spPr>
          <a:xfrm>
            <a:off x="6300192" y="2492896"/>
            <a:ext cx="2843808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ответ</a:t>
            </a:r>
            <a: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https://pp.vk.me/c419630/v419630516/761d/hQISey-YUEc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01" y="3159434"/>
            <a:ext cx="3624337" cy="271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6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60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</p:childTnLst>
        </p:cTn>
      </p:par>
    </p:tnLst>
    <p:bldLst>
      <p:bldP spid="42" grpId="0" animBg="1"/>
      <p:bldP spid="66" grpId="0" animBg="1"/>
      <p:bldP spid="72" grpId="0"/>
      <p:bldP spid="72" grpId="1"/>
      <p:bldP spid="7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Управляющая кнопка: возврат 21">
            <a:hlinkClick r:id="rId3" action="ppaction://hlinksldjump" highlightClick="1"/>
          </p:cNvPr>
          <p:cNvSpPr/>
          <p:nvPr/>
        </p:nvSpPr>
        <p:spPr>
          <a:xfrm>
            <a:off x="8244408" y="5877272"/>
            <a:ext cx="610368" cy="682376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AutoShape 130"/>
          <p:cNvSpPr>
            <a:spLocks noChangeArrowheads="1"/>
          </p:cNvSpPr>
          <p:nvPr/>
        </p:nvSpPr>
        <p:spPr bwMode="auto">
          <a:xfrm>
            <a:off x="7409608" y="3705653"/>
            <a:ext cx="1030880" cy="1074403"/>
          </a:xfrm>
          <a:prstGeom prst="octagon">
            <a:avLst>
              <a:gd name="adj" fmla="val 35069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Freeform 135" descr="Песок"/>
          <p:cNvSpPr>
            <a:spLocks/>
          </p:cNvSpPr>
          <p:nvPr/>
        </p:nvSpPr>
        <p:spPr bwMode="auto">
          <a:xfrm>
            <a:off x="7236296" y="4077072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4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" name="AutoShape 129"/>
          <p:cNvSpPr>
            <a:spLocks noChangeArrowheads="1"/>
          </p:cNvSpPr>
          <p:nvPr/>
        </p:nvSpPr>
        <p:spPr bwMode="auto">
          <a:xfrm>
            <a:off x="7236296" y="4653136"/>
            <a:ext cx="1030880" cy="1074403"/>
          </a:xfrm>
          <a:prstGeom prst="octagon">
            <a:avLst>
              <a:gd name="adj" fmla="val 35069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sp>
          <p:nvSpPr>
            <p:cNvPr id="40" name="AutoShape 130"/>
            <p:cNvSpPr>
              <a:spLocks noChangeArrowheads="1"/>
            </p:cNvSpPr>
            <p:nvPr/>
          </p:nvSpPr>
          <p:spPr bwMode="auto">
            <a:xfrm>
              <a:off x="1247" y="1570"/>
              <a:ext cx="758" cy="778"/>
            </a:xfrm>
            <a:prstGeom prst="octagon">
              <a:avLst>
                <a:gd name="adj" fmla="val 35069"/>
              </a:avLst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6" name="Freeform 136" descr="Песок"/>
          <p:cNvSpPr>
            <a:spLocks/>
          </p:cNvSpPr>
          <p:nvPr/>
        </p:nvSpPr>
        <p:spPr bwMode="auto">
          <a:xfrm>
            <a:off x="7278689" y="5086350"/>
            <a:ext cx="965720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4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" name="Заголовок 3"/>
          <p:cNvSpPr>
            <a:spLocks noGrp="1"/>
          </p:cNvSpPr>
          <p:nvPr>
            <p:ph type="ctrTitle"/>
          </p:nvPr>
        </p:nvSpPr>
        <p:spPr>
          <a:xfrm>
            <a:off x="1475656" y="548680"/>
            <a:ext cx="6188224" cy="1138238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49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1</a:t>
            </a:r>
            <a:br>
              <a:rPr lang="ru-RU" sz="49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67"/>
          <p:cNvGrpSpPr/>
          <p:nvPr/>
        </p:nvGrpSpPr>
        <p:grpSpPr>
          <a:xfrm>
            <a:off x="1571604" y="785794"/>
            <a:ext cx="607883" cy="389960"/>
            <a:chOff x="2339752" y="620688"/>
            <a:chExt cx="864096" cy="50405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2339752" y="620688"/>
              <a:ext cx="864096" cy="50405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flipH="1"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Заголовок 3"/>
          <p:cNvSpPr txBox="1">
            <a:spLocks/>
          </p:cNvSpPr>
          <p:nvPr/>
        </p:nvSpPr>
        <p:spPr>
          <a:xfrm>
            <a:off x="285720" y="1428736"/>
            <a:ext cx="8568952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Как называются памятник, установленный в честь Петра</a:t>
            </a:r>
            <a:r>
              <a:rPr lang="en-US" sz="14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</a:t>
            </a:r>
            <a:r>
              <a:rPr lang="ru-RU" sz="14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?</a:t>
            </a:r>
            <a:r>
              <a:rPr kumimoji="0" lang="ru-RU" sz="72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72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2" name="Заголовок 3"/>
          <p:cNvSpPr txBox="1">
            <a:spLocks/>
          </p:cNvSpPr>
          <p:nvPr/>
        </p:nvSpPr>
        <p:spPr>
          <a:xfrm>
            <a:off x="539552" y="5719762"/>
            <a:ext cx="6188224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Медный всадник</a:t>
            </a:r>
            <a:r>
              <a:rPr kumimoji="0" lang="ru-RU" sz="72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72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3" name="Заголовок 3"/>
          <p:cNvSpPr txBox="1">
            <a:spLocks/>
          </p:cNvSpPr>
          <p:nvPr/>
        </p:nvSpPr>
        <p:spPr>
          <a:xfrm>
            <a:off x="6300192" y="2492896"/>
            <a:ext cx="2843808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ответ</a:t>
            </a:r>
            <a: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4" name="Рисунок 43" descr="118103109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00298" y="2500306"/>
            <a:ext cx="3286128" cy="3286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6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60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</p:childTnLst>
        </p:cTn>
      </p:par>
    </p:tnLst>
    <p:bldLst>
      <p:bldP spid="42" grpId="0" animBg="1"/>
      <p:bldP spid="66" grpId="0" animBg="1"/>
      <p:bldP spid="72" grpId="0"/>
      <p:bldP spid="72" grpId="1"/>
      <p:bldP spid="7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Рисунок 67" descr="1350253528-0099736-www.nevsepic.com.ua.jpg"/>
          <p:cNvPicPr>
            <a:picLocks noChangeAspect="1"/>
          </p:cNvPicPr>
          <p:nvPr/>
        </p:nvPicPr>
        <p:blipFill>
          <a:blip r:embed="rId3" cstate="print"/>
          <a:srcRect l="14722" t="27083" r="17544" b="18749"/>
          <a:stretch>
            <a:fillRect/>
          </a:stretch>
        </p:blipFill>
        <p:spPr>
          <a:xfrm>
            <a:off x="500034" y="2714620"/>
            <a:ext cx="3165253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" name="Рисунок 43" descr="1296251290_russkij-voennyj-mundir-xviii-veka22.jpg"/>
          <p:cNvPicPr>
            <a:picLocks noChangeAspect="1"/>
          </p:cNvPicPr>
          <p:nvPr/>
        </p:nvPicPr>
        <p:blipFill>
          <a:blip r:embed="rId4" cstate="print"/>
          <a:srcRect l="6207" t="13309" r="6207" b="5208"/>
          <a:stretch>
            <a:fillRect/>
          </a:stretch>
        </p:blipFill>
        <p:spPr>
          <a:xfrm>
            <a:off x="4143372" y="2428868"/>
            <a:ext cx="2571768" cy="3592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Рамка 2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62"/>
            </a:avLst>
          </a:prstGeom>
          <a:solidFill>
            <a:srgbClr val="FFC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Управляющая кнопка: возврат 21">
            <a:hlinkClick r:id="" action="ppaction://hlinkshowjump?jump=nextslide" highlightClick="1"/>
          </p:cNvPr>
          <p:cNvSpPr/>
          <p:nvPr/>
        </p:nvSpPr>
        <p:spPr>
          <a:xfrm>
            <a:off x="8244408" y="5877272"/>
            <a:ext cx="610368" cy="682376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AutoShape 130"/>
          <p:cNvSpPr>
            <a:spLocks noChangeArrowheads="1"/>
          </p:cNvSpPr>
          <p:nvPr/>
        </p:nvSpPr>
        <p:spPr bwMode="auto">
          <a:xfrm>
            <a:off x="7409608" y="3705653"/>
            <a:ext cx="1030880" cy="1074403"/>
          </a:xfrm>
          <a:prstGeom prst="octagon">
            <a:avLst>
              <a:gd name="adj" fmla="val 35069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Freeform 135" descr="Песок"/>
          <p:cNvSpPr>
            <a:spLocks/>
          </p:cNvSpPr>
          <p:nvPr/>
        </p:nvSpPr>
        <p:spPr bwMode="auto">
          <a:xfrm>
            <a:off x="7236296" y="4077072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5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" name="AutoShape 129"/>
          <p:cNvSpPr>
            <a:spLocks noChangeArrowheads="1"/>
          </p:cNvSpPr>
          <p:nvPr/>
        </p:nvSpPr>
        <p:spPr bwMode="auto">
          <a:xfrm>
            <a:off x="7236296" y="4653136"/>
            <a:ext cx="1030880" cy="1074403"/>
          </a:xfrm>
          <a:prstGeom prst="octagon">
            <a:avLst>
              <a:gd name="adj" fmla="val 35069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sp>
          <p:nvSpPr>
            <p:cNvPr id="40" name="AutoShape 130"/>
            <p:cNvSpPr>
              <a:spLocks noChangeArrowheads="1"/>
            </p:cNvSpPr>
            <p:nvPr/>
          </p:nvSpPr>
          <p:spPr bwMode="auto">
            <a:xfrm>
              <a:off x="1247" y="1570"/>
              <a:ext cx="758" cy="778"/>
            </a:xfrm>
            <a:prstGeom prst="octagon">
              <a:avLst>
                <a:gd name="adj" fmla="val 35069"/>
              </a:avLst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6" name="Freeform 136" descr="Песок"/>
          <p:cNvSpPr>
            <a:spLocks/>
          </p:cNvSpPr>
          <p:nvPr/>
        </p:nvSpPr>
        <p:spPr bwMode="auto">
          <a:xfrm>
            <a:off x="7278689" y="5086350"/>
            <a:ext cx="965720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5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" name="Заголовок 3"/>
          <p:cNvSpPr>
            <a:spLocks noGrp="1"/>
          </p:cNvSpPr>
          <p:nvPr>
            <p:ph type="ctrTitle"/>
          </p:nvPr>
        </p:nvSpPr>
        <p:spPr>
          <a:xfrm>
            <a:off x="1857356" y="428604"/>
            <a:ext cx="6188224" cy="1138238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49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3</a:t>
            </a:r>
            <a:br>
              <a:rPr lang="ru-RU" sz="49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4" name="Группа 67"/>
          <p:cNvGrpSpPr/>
          <p:nvPr/>
        </p:nvGrpSpPr>
        <p:grpSpPr>
          <a:xfrm>
            <a:off x="2428860" y="500042"/>
            <a:ext cx="607883" cy="389960"/>
            <a:chOff x="2339752" y="620688"/>
            <a:chExt cx="864096" cy="50405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2339752" y="620688"/>
              <a:ext cx="864096" cy="50405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flipH="1"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Заголовок 3"/>
          <p:cNvSpPr txBox="1">
            <a:spLocks/>
          </p:cNvSpPr>
          <p:nvPr/>
        </p:nvSpPr>
        <p:spPr>
          <a:xfrm>
            <a:off x="285720" y="1357298"/>
            <a:ext cx="8568952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Как называли выпускников старших классов морской школы при Петре</a:t>
            </a:r>
            <a:r>
              <a:rPr lang="en-US" sz="14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I</a:t>
            </a:r>
            <a:r>
              <a:rPr lang="ru-RU" sz="14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?</a:t>
            </a:r>
            <a:r>
              <a:rPr kumimoji="0" lang="ru-RU" sz="72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72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2" name="Заголовок 3"/>
          <p:cNvSpPr txBox="1">
            <a:spLocks/>
          </p:cNvSpPr>
          <p:nvPr/>
        </p:nvSpPr>
        <p:spPr>
          <a:xfrm>
            <a:off x="0" y="5719762"/>
            <a:ext cx="6188224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noProof="0" dirty="0" err="1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Гардамарины</a:t>
            </a:r>
            <a:r>
              <a:rPr kumimoji="0" lang="ru-RU" sz="7200" b="1" i="0" u="none" strike="noStrike" kern="120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7200" b="1" i="0" u="none" strike="noStrike" kern="120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3" name="Заголовок 3"/>
          <p:cNvSpPr txBox="1">
            <a:spLocks/>
          </p:cNvSpPr>
          <p:nvPr/>
        </p:nvSpPr>
        <p:spPr>
          <a:xfrm>
            <a:off x="6300192" y="2492896"/>
            <a:ext cx="2843808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ответ</a:t>
            </a:r>
            <a: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6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60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</p:childTnLst>
        </p:cTn>
      </p:par>
    </p:tnLst>
    <p:bldLst>
      <p:bldP spid="42" grpId="0" animBg="1"/>
      <p:bldP spid="66" grpId="0" animBg="1"/>
      <p:bldP spid="72" grpId="0"/>
      <p:bldP spid="72" grpId="1"/>
      <p:bldP spid="7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Управляющая кнопка: возврат 21">
            <a:hlinkClick r:id="" action="ppaction://hlinkshowjump?jump=endshow" highlightClick="1"/>
          </p:cNvPr>
          <p:cNvSpPr/>
          <p:nvPr/>
        </p:nvSpPr>
        <p:spPr>
          <a:xfrm>
            <a:off x="8244408" y="5877272"/>
            <a:ext cx="610368" cy="682376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AutoShape 130"/>
          <p:cNvSpPr>
            <a:spLocks noChangeArrowheads="1"/>
          </p:cNvSpPr>
          <p:nvPr/>
        </p:nvSpPr>
        <p:spPr bwMode="auto">
          <a:xfrm>
            <a:off x="7409608" y="3705653"/>
            <a:ext cx="1030880" cy="1074403"/>
          </a:xfrm>
          <a:prstGeom prst="octagon">
            <a:avLst>
              <a:gd name="adj" fmla="val 35069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" name="Заголовок 3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920880" cy="5400600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 окончена!</a:t>
            </a:r>
            <a:br>
              <a:rPr lang="ru-RU" sz="7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Поздравляю с победой!</a:t>
            </a:r>
            <a:r>
              <a:rPr lang="ru-RU" sz="7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7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Рисунок 5" descr="1_3DkAiDFn1b61wHH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1" y="4143380"/>
            <a:ext cx="1580560" cy="241998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251520" y="260648"/>
            <a:ext cx="8640960" cy="6120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1" dirty="0" smtClean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1" dirty="0" smtClean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1" dirty="0" smtClean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1" dirty="0" smtClean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1" dirty="0" smtClean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800" b="1" dirty="0" smtClean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800" b="1" dirty="0" smtClean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Приветствую вас, юные историки!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Наша</a:t>
            </a:r>
            <a:r>
              <a:rPr kumimoji="0" lang="ru-RU" sz="2800" b="1" i="0" u="none" strike="noStrike" kern="1200" cap="none" spc="0" normalizeH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игра  начинается…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Познакомься с её правилами  !</a:t>
            </a:r>
          </a:p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2800" b="1" i="0" u="none" strike="noStrike" kern="1200" cap="none" spc="0" normalizeH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Запусти волчок щелчком по барабану и узнай номер вопроса.</a:t>
            </a:r>
          </a:p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sz="2800" b="1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Чтобы прочитать вопрос, нажми на сектор с соответствующим выпавшим номером.</a:t>
            </a:r>
          </a:p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2800" b="1" i="0" u="none" strike="noStrike" kern="1200" cap="none" spc="0" normalizeH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 обдумывание вопроса отводится 1 минута. Включи таймер отсчёта времени. Об окончании времени оповестит звуковой сигнал.</a:t>
            </a:r>
          </a:p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sz="2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Чтобы узнать правильный ответ, щёлкни по полю «ответ».</a:t>
            </a:r>
          </a:p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2800" b="1" i="0" u="none" strike="noStrike" kern="1200" cap="none" spc="0" normalizeH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Чтобы вернуться к игровому столу, щёлкни по стрелке в правом нижнем углу слайда.</a:t>
            </a:r>
          </a:p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ru-RU" sz="3200" b="1" i="0" u="none" strike="noStrike" kern="1200" cap="none" spc="0" normalizeH="0" dirty="0" smtClean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ru-RU" sz="3200" b="1" i="0" u="none" strike="noStrike" kern="1200" cap="none" spc="0" normalizeH="0" noProof="0" dirty="0" smtClean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1" dirty="0" smtClean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noProof="0" dirty="0" smtClean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1" dirty="0" smtClean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24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7740352" y="6237312"/>
            <a:ext cx="1130424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Играть</a:t>
            </a:r>
            <a:endParaRPr lang="ru-RU" sz="2000" b="1" dirty="0"/>
          </a:p>
        </p:txBody>
      </p:sp>
      <p:pic>
        <p:nvPicPr>
          <p:cNvPr id="6" name="Рисунок 5" descr="1_3DkAiDFn1b61wHH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85728"/>
            <a:ext cx="767061" cy="117444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Ольга\Documents\Pictures\барабан для что где когд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80728"/>
            <a:ext cx="5089525" cy="4876800"/>
          </a:xfrm>
          <a:prstGeom prst="rect">
            <a:avLst/>
          </a:prstGeom>
          <a:noFill/>
        </p:spPr>
      </p:pic>
      <p:grpSp>
        <p:nvGrpSpPr>
          <p:cNvPr id="6" name="Group 33"/>
          <p:cNvGrpSpPr>
            <a:grpSpLocks/>
          </p:cNvGrpSpPr>
          <p:nvPr/>
        </p:nvGrpSpPr>
        <p:grpSpPr bwMode="auto">
          <a:xfrm rot="10800000">
            <a:off x="2771800" y="980728"/>
            <a:ext cx="682625" cy="4797152"/>
            <a:chOff x="2664" y="393"/>
            <a:chExt cx="430" cy="2904"/>
          </a:xfrm>
          <a:solidFill>
            <a:srgbClr val="92D050">
              <a:alpha val="56000"/>
            </a:srgbClr>
          </a:solidFill>
        </p:grpSpPr>
        <p:grpSp>
          <p:nvGrpSpPr>
            <p:cNvPr id="7" name="Group 34"/>
            <p:cNvGrpSpPr>
              <a:grpSpLocks/>
            </p:cNvGrpSpPr>
            <p:nvPr/>
          </p:nvGrpSpPr>
          <p:grpSpPr bwMode="auto">
            <a:xfrm>
              <a:off x="2664" y="1783"/>
              <a:ext cx="430" cy="1514"/>
              <a:chOff x="2664" y="1783"/>
              <a:chExt cx="430" cy="1514"/>
            </a:xfrm>
            <a:grpFill/>
          </p:grpSpPr>
          <p:sp>
            <p:nvSpPr>
              <p:cNvPr id="9" name="Freeform 35"/>
              <p:cNvSpPr>
                <a:spLocks/>
              </p:cNvSpPr>
              <p:nvPr/>
            </p:nvSpPr>
            <p:spPr bwMode="auto">
              <a:xfrm>
                <a:off x="2664" y="2732"/>
                <a:ext cx="430" cy="565"/>
              </a:xfrm>
              <a:custGeom>
                <a:avLst/>
                <a:gdLst>
                  <a:gd name="T0" fmla="*/ 30728971 w 182"/>
                  <a:gd name="T1" fmla="*/ 15475318 h 239"/>
                  <a:gd name="T2" fmla="*/ 15364703 w 182"/>
                  <a:gd name="T3" fmla="*/ 0 h 239"/>
                  <a:gd name="T4" fmla="*/ 0 w 182"/>
                  <a:gd name="T5" fmla="*/ 15475318 h 239"/>
                  <a:gd name="T6" fmla="*/ 14008956 w 182"/>
                  <a:gd name="T7" fmla="*/ 30981424 h 239"/>
                  <a:gd name="T8" fmla="*/ 14008956 w 182"/>
                  <a:gd name="T9" fmla="*/ 34214018 h 239"/>
                  <a:gd name="T10" fmla="*/ 12648795 w 182"/>
                  <a:gd name="T11" fmla="*/ 34214018 h 239"/>
                  <a:gd name="T12" fmla="*/ 15364703 w 182"/>
                  <a:gd name="T13" fmla="*/ 40700736 h 239"/>
                  <a:gd name="T14" fmla="*/ 18209232 w 182"/>
                  <a:gd name="T15" fmla="*/ 34214018 h 239"/>
                  <a:gd name="T16" fmla="*/ 16876025 w 182"/>
                  <a:gd name="T17" fmla="*/ 34214018 h 239"/>
                  <a:gd name="T18" fmla="*/ 16876025 w 182"/>
                  <a:gd name="T19" fmla="*/ 30981424 h 239"/>
                  <a:gd name="T20" fmla="*/ 30728971 w 182"/>
                  <a:gd name="T21" fmla="*/ 15475318 h 23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82"/>
                  <a:gd name="T34" fmla="*/ 0 h 239"/>
                  <a:gd name="T35" fmla="*/ 182 w 182"/>
                  <a:gd name="T36" fmla="*/ 239 h 23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82" h="239">
                    <a:moveTo>
                      <a:pt x="182" y="91"/>
                    </a:moveTo>
                    <a:cubicBezTo>
                      <a:pt x="182" y="41"/>
                      <a:pt x="142" y="0"/>
                      <a:pt x="91" y="0"/>
                    </a:cubicBezTo>
                    <a:cubicBezTo>
                      <a:pt x="41" y="0"/>
                      <a:pt x="0" y="41"/>
                      <a:pt x="0" y="91"/>
                    </a:cubicBezTo>
                    <a:cubicBezTo>
                      <a:pt x="0" y="139"/>
                      <a:pt x="37" y="177"/>
                      <a:pt x="83" y="182"/>
                    </a:cubicBezTo>
                    <a:cubicBezTo>
                      <a:pt x="83" y="201"/>
                      <a:pt x="83" y="201"/>
                      <a:pt x="83" y="201"/>
                    </a:cubicBezTo>
                    <a:cubicBezTo>
                      <a:pt x="75" y="201"/>
                      <a:pt x="75" y="201"/>
                      <a:pt x="75" y="201"/>
                    </a:cubicBezTo>
                    <a:cubicBezTo>
                      <a:pt x="91" y="239"/>
                      <a:pt x="91" y="239"/>
                      <a:pt x="91" y="239"/>
                    </a:cubicBezTo>
                    <a:cubicBezTo>
                      <a:pt x="108" y="201"/>
                      <a:pt x="108" y="201"/>
                      <a:pt x="108" y="201"/>
                    </a:cubicBezTo>
                    <a:cubicBezTo>
                      <a:pt x="100" y="201"/>
                      <a:pt x="100" y="201"/>
                      <a:pt x="100" y="201"/>
                    </a:cubicBezTo>
                    <a:cubicBezTo>
                      <a:pt x="100" y="182"/>
                      <a:pt x="100" y="182"/>
                      <a:pt x="100" y="182"/>
                    </a:cubicBezTo>
                    <a:cubicBezTo>
                      <a:pt x="146" y="177"/>
                      <a:pt x="182" y="139"/>
                      <a:pt x="182" y="91"/>
                    </a:cubicBez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Freeform 36"/>
              <p:cNvSpPr>
                <a:spLocks/>
              </p:cNvSpPr>
              <p:nvPr/>
            </p:nvSpPr>
            <p:spPr bwMode="auto">
              <a:xfrm>
                <a:off x="2817" y="1783"/>
                <a:ext cx="126" cy="952"/>
              </a:xfrm>
              <a:custGeom>
                <a:avLst/>
                <a:gdLst>
                  <a:gd name="T0" fmla="*/ 6418260 w 53"/>
                  <a:gd name="T1" fmla="*/ 8549257 h 403"/>
                  <a:gd name="T2" fmla="*/ 9775969 w 53"/>
                  <a:gd name="T3" fmla="*/ 4345303 h 403"/>
                  <a:gd name="T4" fmla="*/ 4786476 w 53"/>
                  <a:gd name="T5" fmla="*/ 0 h 403"/>
                  <a:gd name="T6" fmla="*/ 0 w 53"/>
                  <a:gd name="T7" fmla="*/ 4345303 h 403"/>
                  <a:gd name="T8" fmla="*/ 3315926 w 53"/>
                  <a:gd name="T9" fmla="*/ 8549257 h 403"/>
                  <a:gd name="T10" fmla="*/ 3315926 w 53"/>
                  <a:gd name="T11" fmla="*/ 67919524 h 403"/>
                  <a:gd name="T12" fmla="*/ 6418260 w 53"/>
                  <a:gd name="T13" fmla="*/ 67919524 h 403"/>
                  <a:gd name="T14" fmla="*/ 6418260 w 53"/>
                  <a:gd name="T15" fmla="*/ 8549257 h 4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3"/>
                  <a:gd name="T25" fmla="*/ 0 h 403"/>
                  <a:gd name="T26" fmla="*/ 53 w 53"/>
                  <a:gd name="T27" fmla="*/ 403 h 4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3" h="403">
                    <a:moveTo>
                      <a:pt x="35" y="51"/>
                    </a:moveTo>
                    <a:cubicBezTo>
                      <a:pt x="45" y="47"/>
                      <a:pt x="53" y="38"/>
                      <a:pt x="53" y="26"/>
                    </a:cubicBezTo>
                    <a:cubicBezTo>
                      <a:pt x="53" y="12"/>
                      <a:pt x="41" y="0"/>
                      <a:pt x="26" y="0"/>
                    </a:cubicBezTo>
                    <a:cubicBezTo>
                      <a:pt x="12" y="0"/>
                      <a:pt x="0" y="12"/>
                      <a:pt x="0" y="26"/>
                    </a:cubicBezTo>
                    <a:cubicBezTo>
                      <a:pt x="0" y="38"/>
                      <a:pt x="8" y="48"/>
                      <a:pt x="18" y="51"/>
                    </a:cubicBezTo>
                    <a:cubicBezTo>
                      <a:pt x="18" y="403"/>
                      <a:pt x="18" y="403"/>
                      <a:pt x="18" y="403"/>
                    </a:cubicBezTo>
                    <a:cubicBezTo>
                      <a:pt x="35" y="403"/>
                      <a:pt x="35" y="403"/>
                      <a:pt x="35" y="403"/>
                    </a:cubicBezTo>
                    <a:lnTo>
                      <a:pt x="35" y="51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Rectangle 37"/>
              <p:cNvSpPr>
                <a:spLocks noChangeArrowheads="1"/>
              </p:cNvSpPr>
              <p:nvPr/>
            </p:nvSpPr>
            <p:spPr bwMode="auto">
              <a:xfrm>
                <a:off x="2834" y="2721"/>
                <a:ext cx="92" cy="16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Rectangle 38"/>
              <p:cNvSpPr>
                <a:spLocks noChangeArrowheads="1"/>
              </p:cNvSpPr>
              <p:nvPr/>
            </p:nvSpPr>
            <p:spPr bwMode="auto">
              <a:xfrm>
                <a:off x="2834" y="3157"/>
                <a:ext cx="92" cy="19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" name="AutoShape 39"/>
            <p:cNvSpPr>
              <a:spLocks noChangeArrowheads="1"/>
            </p:cNvSpPr>
            <p:nvPr/>
          </p:nvSpPr>
          <p:spPr bwMode="auto">
            <a:xfrm>
              <a:off x="2839" y="393"/>
              <a:ext cx="80" cy="70"/>
            </a:xfrm>
            <a:prstGeom prst="triangle">
              <a:avLst>
                <a:gd name="adj" fmla="val 50000"/>
              </a:avLst>
            </a:prstGeom>
            <a:noFill/>
            <a:ln>
              <a:solidFill>
                <a:schemeClr val="accent2">
                  <a:shade val="95000"/>
                  <a:satMod val="105000"/>
                  <a:alpha val="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2" name="Прямоугольник 21">
            <a:hlinkClick r:id="rId4" action="ppaction://hlinksldjump"/>
          </p:cNvPr>
          <p:cNvSpPr/>
          <p:nvPr/>
        </p:nvSpPr>
        <p:spPr>
          <a:xfrm>
            <a:off x="6444208" y="548680"/>
            <a:ext cx="914400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1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>
            <a:hlinkClick r:id="rId5" action="ppaction://hlinksldjump"/>
          </p:cNvPr>
          <p:cNvSpPr/>
          <p:nvPr/>
        </p:nvSpPr>
        <p:spPr>
          <a:xfrm>
            <a:off x="6444208" y="1484784"/>
            <a:ext cx="914400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2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>
            <a:hlinkClick r:id="rId6" action="ppaction://hlinksldjump"/>
          </p:cNvPr>
          <p:cNvSpPr/>
          <p:nvPr/>
        </p:nvSpPr>
        <p:spPr>
          <a:xfrm>
            <a:off x="6444208" y="2420888"/>
            <a:ext cx="914400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3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>
            <a:hlinkClick r:id="rId7" action="ppaction://hlinksldjump"/>
          </p:cNvPr>
          <p:cNvSpPr/>
          <p:nvPr/>
        </p:nvSpPr>
        <p:spPr>
          <a:xfrm>
            <a:off x="6444208" y="3356992"/>
            <a:ext cx="914400" cy="914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4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>
            <a:hlinkClick r:id="rId8" action="ppaction://hlinksldjump"/>
          </p:cNvPr>
          <p:cNvSpPr/>
          <p:nvPr/>
        </p:nvSpPr>
        <p:spPr>
          <a:xfrm>
            <a:off x="6444208" y="4221088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5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>
            <a:hlinkClick r:id="rId9" action="ppaction://hlinksldjump"/>
          </p:cNvPr>
          <p:cNvSpPr/>
          <p:nvPr/>
        </p:nvSpPr>
        <p:spPr>
          <a:xfrm>
            <a:off x="6444208" y="5157192"/>
            <a:ext cx="914400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6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>
            <a:hlinkClick r:id="rId10" action="ppaction://hlinksldjump"/>
          </p:cNvPr>
          <p:cNvSpPr/>
          <p:nvPr/>
        </p:nvSpPr>
        <p:spPr>
          <a:xfrm>
            <a:off x="7380312" y="548680"/>
            <a:ext cx="914400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7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>
            <a:hlinkClick r:id="rId11" action="ppaction://hlinksldjump"/>
          </p:cNvPr>
          <p:cNvSpPr/>
          <p:nvPr/>
        </p:nvSpPr>
        <p:spPr>
          <a:xfrm>
            <a:off x="7380312" y="1484784"/>
            <a:ext cx="914400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8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>
            <a:hlinkClick r:id="rId12" action="ppaction://hlinksldjump"/>
          </p:cNvPr>
          <p:cNvSpPr/>
          <p:nvPr/>
        </p:nvSpPr>
        <p:spPr>
          <a:xfrm>
            <a:off x="7380312" y="2420888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9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>
            <a:hlinkClick r:id="rId13" action="ppaction://hlinksldjump"/>
          </p:cNvPr>
          <p:cNvSpPr/>
          <p:nvPr/>
        </p:nvSpPr>
        <p:spPr>
          <a:xfrm>
            <a:off x="7380312" y="3356992"/>
            <a:ext cx="914400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10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>
            <a:hlinkClick r:id="rId14" action="ppaction://hlinksldjump"/>
          </p:cNvPr>
          <p:cNvSpPr/>
          <p:nvPr/>
        </p:nvSpPr>
        <p:spPr>
          <a:xfrm>
            <a:off x="7380312" y="4221088"/>
            <a:ext cx="914400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11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>
            <a:hlinkClick r:id="rId15" action="ppaction://hlinksldjump"/>
          </p:cNvPr>
          <p:cNvSpPr/>
          <p:nvPr/>
        </p:nvSpPr>
        <p:spPr>
          <a:xfrm>
            <a:off x="7380312" y="5157192"/>
            <a:ext cx="914400" cy="914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12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36" name="Рисунок 35" descr="1_3DkAiDFn1b61wHH.gif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357158" y="5143512"/>
            <a:ext cx="953694" cy="146019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1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олчо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repeatCount="1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0000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олчо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repeatCount="1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44000000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олчо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repeatCount="1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2000000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олчо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repeatCount="1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1700000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олчо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repeatCount="1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3000000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олчо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repeatCount="1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44000000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олчо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repeatCount="1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5800000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олчо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repeatCount="7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3700000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олчо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repeatCount="1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9200000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олчо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repeatCount="7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41600000">
                                      <p:cBhvr>
                                        <p:cTn id="4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олчо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repeatCount="1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0000000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олчо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Управляющая кнопка: возврат 21">
            <a:hlinkClick r:id="rId3" action="ppaction://hlinksldjump" highlightClick="1"/>
          </p:cNvPr>
          <p:cNvSpPr/>
          <p:nvPr/>
        </p:nvSpPr>
        <p:spPr>
          <a:xfrm>
            <a:off x="8244408" y="5877272"/>
            <a:ext cx="610368" cy="682376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AutoShape 130"/>
          <p:cNvSpPr>
            <a:spLocks noChangeArrowheads="1"/>
          </p:cNvSpPr>
          <p:nvPr/>
        </p:nvSpPr>
        <p:spPr bwMode="auto">
          <a:xfrm>
            <a:off x="7409608" y="3705653"/>
            <a:ext cx="1030880" cy="1074403"/>
          </a:xfrm>
          <a:prstGeom prst="octagon">
            <a:avLst>
              <a:gd name="adj" fmla="val 35069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Freeform 135" descr="Песок"/>
          <p:cNvSpPr>
            <a:spLocks/>
          </p:cNvSpPr>
          <p:nvPr/>
        </p:nvSpPr>
        <p:spPr bwMode="auto">
          <a:xfrm>
            <a:off x="7236296" y="4077072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4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" name="AutoShape 129"/>
          <p:cNvSpPr>
            <a:spLocks noChangeArrowheads="1"/>
          </p:cNvSpPr>
          <p:nvPr/>
        </p:nvSpPr>
        <p:spPr bwMode="auto">
          <a:xfrm>
            <a:off x="7236296" y="4653136"/>
            <a:ext cx="1030880" cy="1074403"/>
          </a:xfrm>
          <a:prstGeom prst="octagon">
            <a:avLst>
              <a:gd name="adj" fmla="val 35069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3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sp>
          <p:nvSpPr>
            <p:cNvPr id="40" name="AutoShape 130"/>
            <p:cNvSpPr>
              <a:spLocks noChangeArrowheads="1"/>
            </p:cNvSpPr>
            <p:nvPr/>
          </p:nvSpPr>
          <p:spPr bwMode="auto">
            <a:xfrm>
              <a:off x="1247" y="1570"/>
              <a:ext cx="758" cy="778"/>
            </a:xfrm>
            <a:prstGeom prst="octagon">
              <a:avLst>
                <a:gd name="adj" fmla="val 35069"/>
              </a:avLst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4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6" name="Freeform 136" descr="Песок"/>
          <p:cNvSpPr>
            <a:spLocks/>
          </p:cNvSpPr>
          <p:nvPr/>
        </p:nvSpPr>
        <p:spPr bwMode="auto">
          <a:xfrm>
            <a:off x="7278689" y="5086350"/>
            <a:ext cx="965720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4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" name="Заголовок 3"/>
          <p:cNvSpPr>
            <a:spLocks noGrp="1"/>
          </p:cNvSpPr>
          <p:nvPr>
            <p:ph type="ctrTitle"/>
          </p:nvPr>
        </p:nvSpPr>
        <p:spPr>
          <a:xfrm>
            <a:off x="1928794" y="428604"/>
            <a:ext cx="6188224" cy="1138238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49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2</a:t>
            </a:r>
            <a:br>
              <a:rPr lang="ru-RU" sz="49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68" name="Группа 67"/>
          <p:cNvGrpSpPr/>
          <p:nvPr/>
        </p:nvGrpSpPr>
        <p:grpSpPr>
          <a:xfrm>
            <a:off x="2051720" y="692696"/>
            <a:ext cx="607883" cy="389960"/>
            <a:chOff x="2339752" y="620688"/>
            <a:chExt cx="864096" cy="50405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2339752" y="620688"/>
              <a:ext cx="864096" cy="50405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flipH="1"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Заголовок 3"/>
          <p:cNvSpPr txBox="1">
            <a:spLocks/>
          </p:cNvSpPr>
          <p:nvPr/>
        </p:nvSpPr>
        <p:spPr>
          <a:xfrm>
            <a:off x="642910" y="1428736"/>
            <a:ext cx="8280920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800" dirty="0" smtClean="0"/>
              <a:t>  </a:t>
            </a: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2" name="Заголовок 3"/>
          <p:cNvSpPr txBox="1">
            <a:spLocks/>
          </p:cNvSpPr>
          <p:nvPr/>
        </p:nvSpPr>
        <p:spPr>
          <a:xfrm>
            <a:off x="119775" y="5375135"/>
            <a:ext cx="6188224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Сено и солому</a:t>
            </a: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40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3" name="Заголовок 3"/>
          <p:cNvSpPr txBox="1">
            <a:spLocks/>
          </p:cNvSpPr>
          <p:nvPr/>
        </p:nvSpPr>
        <p:spPr>
          <a:xfrm>
            <a:off x="6300192" y="2492896"/>
            <a:ext cx="2843808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ответ</a:t>
            </a:r>
            <a: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называется первый российский музей?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-22968" y="1205471"/>
            <a:ext cx="691025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Чтобы научить солдат  различать лево и право , </a:t>
            </a:r>
            <a: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етр </a:t>
            </a:r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приказал примотать на левую ногу  это, а на правую ногу  это….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Что именно?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6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60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</p:childTnLst>
        </p:cTn>
      </p:par>
    </p:tnLst>
    <p:bldLst>
      <p:bldP spid="42" grpId="0" animBg="1"/>
      <p:bldP spid="66" grpId="0" animBg="1"/>
      <p:bldP spid="72" grpId="0"/>
      <p:bldP spid="72" grpId="1"/>
      <p:bldP spid="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Управляющая кнопка: возврат 21">
            <a:hlinkClick r:id="rId3" action="ppaction://hlinksldjump" highlightClick="1"/>
          </p:cNvPr>
          <p:cNvSpPr/>
          <p:nvPr/>
        </p:nvSpPr>
        <p:spPr>
          <a:xfrm>
            <a:off x="8244408" y="5877272"/>
            <a:ext cx="610368" cy="682376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AutoShape 130"/>
          <p:cNvSpPr>
            <a:spLocks noChangeArrowheads="1"/>
          </p:cNvSpPr>
          <p:nvPr/>
        </p:nvSpPr>
        <p:spPr bwMode="auto">
          <a:xfrm>
            <a:off x="7409608" y="3705653"/>
            <a:ext cx="1030880" cy="1074403"/>
          </a:xfrm>
          <a:prstGeom prst="octagon">
            <a:avLst>
              <a:gd name="adj" fmla="val 35069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Freeform 135" descr="Песок"/>
          <p:cNvSpPr>
            <a:spLocks/>
          </p:cNvSpPr>
          <p:nvPr/>
        </p:nvSpPr>
        <p:spPr bwMode="auto">
          <a:xfrm>
            <a:off x="7236296" y="4077072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4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" name="AutoShape 129"/>
          <p:cNvSpPr>
            <a:spLocks noChangeArrowheads="1"/>
          </p:cNvSpPr>
          <p:nvPr/>
        </p:nvSpPr>
        <p:spPr bwMode="auto">
          <a:xfrm>
            <a:off x="7236296" y="4653136"/>
            <a:ext cx="1030880" cy="1074403"/>
          </a:xfrm>
          <a:prstGeom prst="octagon">
            <a:avLst>
              <a:gd name="adj" fmla="val 35069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7"/>
          <p:cNvGrpSpPr>
            <a:grpSpLocks/>
          </p:cNvGrpSpPr>
          <p:nvPr/>
        </p:nvGrpSpPr>
        <p:grpSpPr bwMode="auto">
          <a:xfrm>
            <a:off x="6929454" y="3357562"/>
            <a:ext cx="1727200" cy="2393950"/>
            <a:chOff x="1020" y="1480"/>
            <a:chExt cx="1270" cy="1734"/>
          </a:xfrm>
        </p:grpSpPr>
        <p:sp>
          <p:nvSpPr>
            <p:cNvPr id="40" name="AutoShape 130"/>
            <p:cNvSpPr>
              <a:spLocks noChangeArrowheads="1"/>
            </p:cNvSpPr>
            <p:nvPr/>
          </p:nvSpPr>
          <p:spPr bwMode="auto">
            <a:xfrm>
              <a:off x="1247" y="1570"/>
              <a:ext cx="758" cy="778"/>
            </a:xfrm>
            <a:prstGeom prst="octagon">
              <a:avLst>
                <a:gd name="adj" fmla="val 35069"/>
              </a:avLst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6" name="Freeform 136" descr="Песок"/>
          <p:cNvSpPr>
            <a:spLocks/>
          </p:cNvSpPr>
          <p:nvPr/>
        </p:nvSpPr>
        <p:spPr bwMode="auto">
          <a:xfrm>
            <a:off x="7278689" y="5086350"/>
            <a:ext cx="965720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4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" name="Заголовок 3"/>
          <p:cNvSpPr>
            <a:spLocks noGrp="1"/>
          </p:cNvSpPr>
          <p:nvPr>
            <p:ph type="ctrTitle"/>
          </p:nvPr>
        </p:nvSpPr>
        <p:spPr>
          <a:xfrm>
            <a:off x="1475656" y="548680"/>
            <a:ext cx="6188224" cy="1138238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49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11</a:t>
            </a:r>
            <a:br>
              <a:rPr lang="ru-RU" sz="49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4" name="Группа 67"/>
          <p:cNvGrpSpPr/>
          <p:nvPr/>
        </p:nvGrpSpPr>
        <p:grpSpPr>
          <a:xfrm>
            <a:off x="1835696" y="692696"/>
            <a:ext cx="607883" cy="389960"/>
            <a:chOff x="2339752" y="620688"/>
            <a:chExt cx="864096" cy="50405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2339752" y="620688"/>
              <a:ext cx="864096" cy="50405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flipH="1"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Заголовок 3"/>
          <p:cNvSpPr txBox="1">
            <a:spLocks/>
          </p:cNvSpPr>
          <p:nvPr/>
        </p:nvSpPr>
        <p:spPr>
          <a:xfrm>
            <a:off x="395536" y="1340768"/>
            <a:ext cx="8280920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800" dirty="0" smtClean="0"/>
              <a:t> </a:t>
            </a:r>
            <a:r>
              <a:rPr kumimoji="0" lang="ru-RU" sz="72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72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2" name="Заголовок 3"/>
          <p:cNvSpPr txBox="1">
            <a:spLocks/>
          </p:cNvSpPr>
          <p:nvPr/>
        </p:nvSpPr>
        <p:spPr>
          <a:xfrm>
            <a:off x="59851" y="3221706"/>
            <a:ext cx="6616852" cy="36362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Для новорожденных детей  царской фамилии  были учреждены ордена. Мальчикам  - Андрея Первозванного, девочкам- Святой Анны</a:t>
            </a: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3" name="Заголовок 3"/>
          <p:cNvSpPr txBox="1">
            <a:spLocks/>
          </p:cNvSpPr>
          <p:nvPr/>
        </p:nvSpPr>
        <p:spPr>
          <a:xfrm>
            <a:off x="6300192" y="2492896"/>
            <a:ext cx="2843808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ответ</a:t>
            </a:r>
            <a: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-289224" y="102073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Новорожденных мальчиков  принято пеленать, используя голубые ленты, а девочек – розовые. Откуда пошел  этот обычай?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5" name="Picture 2" descr="https://pics.meshok.net/pics/146753148.jpg?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75" y="3575306"/>
            <a:ext cx="2321118" cy="2806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6" descr="https://im0-tub-ru.yandex.net/i?id=dc533c09e68c2779c180350d9dcc9201&amp;n=33&amp;w=150&amp;h=15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215" y="3625578"/>
            <a:ext cx="2755749" cy="2755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6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60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</p:childTnLst>
        </p:cTn>
      </p:par>
    </p:tnLst>
    <p:bldLst>
      <p:bldP spid="42" grpId="0" animBg="1"/>
      <p:bldP spid="66" grpId="0" animBg="1"/>
      <p:bldP spid="72" grpId="0"/>
      <p:bldP spid="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Управляющая кнопка: возврат 21">
            <a:hlinkClick r:id="rId2" action="ppaction://hlinksldjump" highlightClick="1"/>
          </p:cNvPr>
          <p:cNvSpPr/>
          <p:nvPr/>
        </p:nvSpPr>
        <p:spPr>
          <a:xfrm>
            <a:off x="8244408" y="5877272"/>
            <a:ext cx="610368" cy="682376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AutoShape 130"/>
          <p:cNvSpPr>
            <a:spLocks noChangeArrowheads="1"/>
          </p:cNvSpPr>
          <p:nvPr/>
        </p:nvSpPr>
        <p:spPr bwMode="auto">
          <a:xfrm>
            <a:off x="7409608" y="3705653"/>
            <a:ext cx="1030880" cy="1074403"/>
          </a:xfrm>
          <a:prstGeom prst="octagon">
            <a:avLst>
              <a:gd name="adj" fmla="val 35069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Freeform 135" descr="Песок"/>
          <p:cNvSpPr>
            <a:spLocks/>
          </p:cNvSpPr>
          <p:nvPr/>
        </p:nvSpPr>
        <p:spPr bwMode="auto">
          <a:xfrm>
            <a:off x="7236296" y="4077072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" name="AutoShape 129"/>
          <p:cNvSpPr>
            <a:spLocks noChangeArrowheads="1"/>
          </p:cNvSpPr>
          <p:nvPr/>
        </p:nvSpPr>
        <p:spPr bwMode="auto">
          <a:xfrm>
            <a:off x="7236296" y="4653136"/>
            <a:ext cx="1030880" cy="1074403"/>
          </a:xfrm>
          <a:prstGeom prst="octagon">
            <a:avLst>
              <a:gd name="adj" fmla="val 35069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sp>
          <p:nvSpPr>
            <p:cNvPr id="40" name="AutoShape 130"/>
            <p:cNvSpPr>
              <a:spLocks noChangeArrowheads="1"/>
            </p:cNvSpPr>
            <p:nvPr/>
          </p:nvSpPr>
          <p:spPr bwMode="auto">
            <a:xfrm>
              <a:off x="1247" y="1570"/>
              <a:ext cx="758" cy="778"/>
            </a:xfrm>
            <a:prstGeom prst="octagon">
              <a:avLst>
                <a:gd name="adj" fmla="val 35069"/>
              </a:avLst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6" name="Freeform 136" descr="Песок"/>
          <p:cNvSpPr>
            <a:spLocks/>
          </p:cNvSpPr>
          <p:nvPr/>
        </p:nvSpPr>
        <p:spPr bwMode="auto">
          <a:xfrm>
            <a:off x="7278689" y="5086350"/>
            <a:ext cx="965720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" name="Заголовок 3"/>
          <p:cNvSpPr>
            <a:spLocks noGrp="1"/>
          </p:cNvSpPr>
          <p:nvPr>
            <p:ph type="ctrTitle"/>
          </p:nvPr>
        </p:nvSpPr>
        <p:spPr>
          <a:xfrm>
            <a:off x="1475656" y="548680"/>
            <a:ext cx="6188224" cy="1138238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7</a:t>
            </a:r>
            <a:br>
              <a:rPr lang="ru-RU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4" name="Группа 67"/>
          <p:cNvGrpSpPr/>
          <p:nvPr/>
        </p:nvGrpSpPr>
        <p:grpSpPr>
          <a:xfrm>
            <a:off x="2051720" y="692696"/>
            <a:ext cx="607883" cy="389960"/>
            <a:chOff x="2339752" y="620688"/>
            <a:chExt cx="864096" cy="50405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2339752" y="620688"/>
              <a:ext cx="864096" cy="50405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flipH="1"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Заголовок 3"/>
          <p:cNvSpPr txBox="1">
            <a:spLocks/>
          </p:cNvSpPr>
          <p:nvPr/>
        </p:nvSpPr>
        <p:spPr>
          <a:xfrm>
            <a:off x="357158" y="1428736"/>
            <a:ext cx="8280920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Каких экзотических животных   Петр успешно выставил под Псковом против шведской армии?</a:t>
            </a:r>
            <a:r>
              <a:rPr kumimoji="0" lang="ru-RU" sz="72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72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2" name="Заголовок 3"/>
          <p:cNvSpPr txBox="1">
            <a:spLocks/>
          </p:cNvSpPr>
          <p:nvPr/>
        </p:nvSpPr>
        <p:spPr>
          <a:xfrm>
            <a:off x="539552" y="5719762"/>
            <a:ext cx="6188224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9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Верблюдов </a:t>
            </a:r>
            <a:r>
              <a:rPr kumimoji="0" lang="ru-RU" sz="59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59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3" name="Заголовок 3"/>
          <p:cNvSpPr txBox="1">
            <a:spLocks/>
          </p:cNvSpPr>
          <p:nvPr/>
        </p:nvSpPr>
        <p:spPr>
          <a:xfrm>
            <a:off x="6300192" y="2492896"/>
            <a:ext cx="2843808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ответ</a:t>
            </a:r>
            <a: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0" name="Рисунок 79" descr="0_73b53_8c53915a_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28926" y="3786190"/>
            <a:ext cx="1524003" cy="1524003"/>
          </a:xfrm>
          <a:prstGeom prst="rect">
            <a:avLst/>
          </a:prstGeom>
        </p:spPr>
      </p:pic>
      <p:pic>
        <p:nvPicPr>
          <p:cNvPr id="81" name="Рисунок 80" descr="0_73b53_8c53915a_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24368" y="3071810"/>
            <a:ext cx="2000264" cy="2000264"/>
          </a:xfrm>
          <a:prstGeom prst="rect">
            <a:avLst/>
          </a:prstGeom>
        </p:spPr>
      </p:pic>
      <p:pic>
        <p:nvPicPr>
          <p:cNvPr id="82" name="Рисунок 81" descr="0_73b53_8c53915a_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472" y="3071810"/>
            <a:ext cx="2071702" cy="2071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</p:childTnLst>
        </p:cTn>
      </p:par>
    </p:tnLst>
    <p:bldLst>
      <p:bldP spid="72" grpId="1" build="allAtOnce"/>
      <p:bldP spid="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Управляющая кнопка: возврат 21">
            <a:hlinkClick r:id="rId3" action="ppaction://hlinksldjump" highlightClick="1"/>
          </p:cNvPr>
          <p:cNvSpPr/>
          <p:nvPr/>
        </p:nvSpPr>
        <p:spPr>
          <a:xfrm>
            <a:off x="8244408" y="5877272"/>
            <a:ext cx="610368" cy="682376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AutoShape 130"/>
          <p:cNvSpPr>
            <a:spLocks noChangeArrowheads="1"/>
          </p:cNvSpPr>
          <p:nvPr/>
        </p:nvSpPr>
        <p:spPr bwMode="auto">
          <a:xfrm>
            <a:off x="7409608" y="3705653"/>
            <a:ext cx="1030880" cy="1074403"/>
          </a:xfrm>
          <a:prstGeom prst="octagon">
            <a:avLst>
              <a:gd name="adj" fmla="val 35069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Freeform 135" descr="Песок"/>
          <p:cNvSpPr>
            <a:spLocks/>
          </p:cNvSpPr>
          <p:nvPr/>
        </p:nvSpPr>
        <p:spPr bwMode="auto">
          <a:xfrm>
            <a:off x="7236296" y="4077072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4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" name="AutoShape 129"/>
          <p:cNvSpPr>
            <a:spLocks noChangeArrowheads="1"/>
          </p:cNvSpPr>
          <p:nvPr/>
        </p:nvSpPr>
        <p:spPr bwMode="auto">
          <a:xfrm>
            <a:off x="7236296" y="4653136"/>
            <a:ext cx="1030880" cy="1074403"/>
          </a:xfrm>
          <a:prstGeom prst="octagon">
            <a:avLst>
              <a:gd name="adj" fmla="val 35069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sp>
          <p:nvSpPr>
            <p:cNvPr id="40" name="AutoShape 130"/>
            <p:cNvSpPr>
              <a:spLocks noChangeArrowheads="1"/>
            </p:cNvSpPr>
            <p:nvPr/>
          </p:nvSpPr>
          <p:spPr bwMode="auto">
            <a:xfrm>
              <a:off x="1247" y="1570"/>
              <a:ext cx="758" cy="778"/>
            </a:xfrm>
            <a:prstGeom prst="octagon">
              <a:avLst>
                <a:gd name="adj" fmla="val 35069"/>
              </a:avLst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6" name="Freeform 136" descr="Песок"/>
          <p:cNvSpPr>
            <a:spLocks/>
          </p:cNvSpPr>
          <p:nvPr/>
        </p:nvSpPr>
        <p:spPr bwMode="auto">
          <a:xfrm>
            <a:off x="7278689" y="5086350"/>
            <a:ext cx="965720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4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" name="Заголовок 3"/>
          <p:cNvSpPr>
            <a:spLocks noGrp="1"/>
          </p:cNvSpPr>
          <p:nvPr>
            <p:ph type="ctrTitle"/>
          </p:nvPr>
        </p:nvSpPr>
        <p:spPr>
          <a:xfrm>
            <a:off x="1475656" y="548680"/>
            <a:ext cx="6188224" cy="1138238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49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4</a:t>
            </a:r>
            <a:br>
              <a:rPr lang="ru-RU" sz="49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4" name="Группа 67"/>
          <p:cNvGrpSpPr/>
          <p:nvPr/>
        </p:nvGrpSpPr>
        <p:grpSpPr>
          <a:xfrm>
            <a:off x="2051720" y="692696"/>
            <a:ext cx="607883" cy="389960"/>
            <a:chOff x="2339752" y="620688"/>
            <a:chExt cx="864096" cy="50405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2339752" y="620688"/>
              <a:ext cx="864096" cy="50405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flipH="1"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Заголовок 3"/>
          <p:cNvSpPr txBox="1">
            <a:spLocks/>
          </p:cNvSpPr>
          <p:nvPr/>
        </p:nvSpPr>
        <p:spPr>
          <a:xfrm>
            <a:off x="0" y="571480"/>
            <a:ext cx="8783234" cy="19288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kumimoji="0" lang="ru-RU" sz="40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0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0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Что запретил делать необразованным дворянам </a:t>
            </a:r>
            <a:r>
              <a:rPr lang="ru-RU" sz="4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</a:t>
            </a:r>
            <a:r>
              <a:rPr kumimoji="0" lang="ru-RU" sz="4000" b="1" i="0" u="none" strike="noStrike" kern="1200" cap="none" spc="0" normalizeH="0" baseline="0" noProof="0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ётр</a:t>
            </a:r>
            <a:r>
              <a:rPr kumimoji="0" lang="ru-RU" sz="40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I</a:t>
            </a:r>
            <a:r>
              <a:rPr kumimoji="0" lang="ru-RU" sz="4000" b="1" i="0" u="none" strike="noStrike" kern="1200" cap="none" spc="0" normalizeH="0" baseline="0" noProof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?</a:t>
            </a:r>
            <a:endParaRPr kumimoji="0" lang="ru-RU" sz="4000" b="1" i="0" u="none" strike="noStrike" kern="1200" cap="none" spc="0" normalizeH="0" baseline="0" noProof="0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2" name="Заголовок 3"/>
          <p:cNvSpPr txBox="1">
            <a:spLocks/>
          </p:cNvSpPr>
          <p:nvPr/>
        </p:nvSpPr>
        <p:spPr>
          <a:xfrm>
            <a:off x="571472" y="5719762"/>
            <a:ext cx="6188224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Ж</a:t>
            </a:r>
            <a:r>
              <a:rPr lang="ru-RU" sz="4800" b="1" noProof="0" dirty="0" err="1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ениться</a:t>
            </a:r>
            <a:endParaRPr kumimoji="0" lang="ru-RU" sz="48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3" name="Заголовок 3"/>
          <p:cNvSpPr txBox="1">
            <a:spLocks/>
          </p:cNvSpPr>
          <p:nvPr/>
        </p:nvSpPr>
        <p:spPr>
          <a:xfrm>
            <a:off x="6300192" y="2786058"/>
            <a:ext cx="2843808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ответ</a:t>
            </a:r>
            <a: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4" name="Рисунок 43" descr="86617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14678" y="2643182"/>
            <a:ext cx="2224091" cy="32746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6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60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</p:childTnLst>
        </p:cTn>
      </p:par>
    </p:tnLst>
    <p:bldLst>
      <p:bldP spid="42" grpId="0" animBg="1"/>
      <p:bldP spid="66" grpId="0" animBg="1"/>
      <p:bldP spid="72" grpId="0"/>
      <p:bldP spid="72" grpId="1"/>
      <p:bldP spid="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Управляющая кнопка: возврат 21">
            <a:hlinkClick r:id="rId3" action="ppaction://hlinksldjump" highlightClick="1"/>
          </p:cNvPr>
          <p:cNvSpPr/>
          <p:nvPr/>
        </p:nvSpPr>
        <p:spPr>
          <a:xfrm>
            <a:off x="8244408" y="5877272"/>
            <a:ext cx="610368" cy="682376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AutoShape 130"/>
          <p:cNvSpPr>
            <a:spLocks noChangeArrowheads="1"/>
          </p:cNvSpPr>
          <p:nvPr/>
        </p:nvSpPr>
        <p:spPr bwMode="auto">
          <a:xfrm>
            <a:off x="7409608" y="3705653"/>
            <a:ext cx="1030880" cy="1074403"/>
          </a:xfrm>
          <a:prstGeom prst="octagon">
            <a:avLst>
              <a:gd name="adj" fmla="val 35069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Freeform 135" descr="Песок"/>
          <p:cNvSpPr>
            <a:spLocks/>
          </p:cNvSpPr>
          <p:nvPr/>
        </p:nvSpPr>
        <p:spPr bwMode="auto">
          <a:xfrm>
            <a:off x="7236296" y="4077072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4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" name="AutoShape 129"/>
          <p:cNvSpPr>
            <a:spLocks noChangeArrowheads="1"/>
          </p:cNvSpPr>
          <p:nvPr/>
        </p:nvSpPr>
        <p:spPr bwMode="auto">
          <a:xfrm>
            <a:off x="7236296" y="4653136"/>
            <a:ext cx="1030880" cy="1074403"/>
          </a:xfrm>
          <a:prstGeom prst="octagon">
            <a:avLst>
              <a:gd name="adj" fmla="val 35069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sp>
          <p:nvSpPr>
            <p:cNvPr id="40" name="AutoShape 130"/>
            <p:cNvSpPr>
              <a:spLocks noChangeArrowheads="1"/>
            </p:cNvSpPr>
            <p:nvPr/>
          </p:nvSpPr>
          <p:spPr bwMode="auto">
            <a:xfrm>
              <a:off x="1247" y="1570"/>
              <a:ext cx="758" cy="778"/>
            </a:xfrm>
            <a:prstGeom prst="octagon">
              <a:avLst>
                <a:gd name="adj" fmla="val 35069"/>
              </a:avLst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6" name="Freeform 136" descr="Песок"/>
          <p:cNvSpPr>
            <a:spLocks/>
          </p:cNvSpPr>
          <p:nvPr/>
        </p:nvSpPr>
        <p:spPr bwMode="auto">
          <a:xfrm>
            <a:off x="7278689" y="5086350"/>
            <a:ext cx="965720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4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" name="Заголовок 3"/>
          <p:cNvSpPr>
            <a:spLocks noGrp="1"/>
          </p:cNvSpPr>
          <p:nvPr>
            <p:ph type="ctrTitle"/>
          </p:nvPr>
        </p:nvSpPr>
        <p:spPr>
          <a:xfrm>
            <a:off x="1714480" y="285728"/>
            <a:ext cx="6188224" cy="1138238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49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8</a:t>
            </a:r>
            <a:br>
              <a:rPr lang="ru-RU" sz="49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4" name="Группа 67"/>
          <p:cNvGrpSpPr/>
          <p:nvPr/>
        </p:nvGrpSpPr>
        <p:grpSpPr>
          <a:xfrm>
            <a:off x="2285984" y="357166"/>
            <a:ext cx="607883" cy="389960"/>
            <a:chOff x="2339752" y="620688"/>
            <a:chExt cx="864096" cy="50405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2339752" y="620688"/>
              <a:ext cx="864096" cy="50405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flipH="1"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Заголовок 3"/>
          <p:cNvSpPr txBox="1">
            <a:spLocks/>
          </p:cNvSpPr>
          <p:nvPr/>
        </p:nvSpPr>
        <p:spPr>
          <a:xfrm>
            <a:off x="6300192" y="2786058"/>
            <a:ext cx="2843808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ответ</a:t>
            </a:r>
            <a: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0" y="928670"/>
            <a:ext cx="89297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     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Петр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  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приказал создать в Москве и Санкт-Петербурге «аптекарские огороды» . Как сейчас называют их приемников?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pic>
        <p:nvPicPr>
          <p:cNvPr id="44" name="Рисунок 43" descr="4cac1ae71a0c6447af92dfdb46bdb89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14480" y="3286124"/>
            <a:ext cx="4143404" cy="2770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4" name="TextBox 73"/>
          <p:cNvSpPr txBox="1"/>
          <p:nvPr/>
        </p:nvSpPr>
        <p:spPr>
          <a:xfrm>
            <a:off x="500034" y="6000768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Ботанический сад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6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60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</p:childTnLst>
        </p:cTn>
      </p:par>
    </p:tnLst>
    <p:bldLst>
      <p:bldP spid="42" grpId="0" animBg="1"/>
      <p:bldP spid="66" grpId="0" animBg="1"/>
      <p:bldP spid="73" grpId="0"/>
      <p:bldP spid="7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Рамка 2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62"/>
            </a:avLst>
          </a:prstGeom>
          <a:solidFill>
            <a:srgbClr val="FFC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Управляющая кнопка: возврат 21">
            <a:hlinkClick r:id="rId3" action="ppaction://hlinksldjump" highlightClick="1"/>
          </p:cNvPr>
          <p:cNvSpPr/>
          <p:nvPr/>
        </p:nvSpPr>
        <p:spPr>
          <a:xfrm>
            <a:off x="8244408" y="5877272"/>
            <a:ext cx="610368" cy="682376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AutoShape 130"/>
          <p:cNvSpPr>
            <a:spLocks noChangeArrowheads="1"/>
          </p:cNvSpPr>
          <p:nvPr/>
        </p:nvSpPr>
        <p:spPr bwMode="auto">
          <a:xfrm>
            <a:off x="7409608" y="3705653"/>
            <a:ext cx="1030880" cy="1074403"/>
          </a:xfrm>
          <a:prstGeom prst="octagon">
            <a:avLst>
              <a:gd name="adj" fmla="val 35069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Freeform 135" descr="Песок"/>
          <p:cNvSpPr>
            <a:spLocks/>
          </p:cNvSpPr>
          <p:nvPr/>
        </p:nvSpPr>
        <p:spPr bwMode="auto">
          <a:xfrm>
            <a:off x="7236296" y="4077072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4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" name="AutoShape 129"/>
          <p:cNvSpPr>
            <a:spLocks noChangeArrowheads="1"/>
          </p:cNvSpPr>
          <p:nvPr/>
        </p:nvSpPr>
        <p:spPr bwMode="auto">
          <a:xfrm>
            <a:off x="7236296" y="4653136"/>
            <a:ext cx="1030880" cy="1074403"/>
          </a:xfrm>
          <a:prstGeom prst="octagon">
            <a:avLst>
              <a:gd name="adj" fmla="val 35069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sp>
          <p:nvSpPr>
            <p:cNvPr id="40" name="AutoShape 130"/>
            <p:cNvSpPr>
              <a:spLocks noChangeArrowheads="1"/>
            </p:cNvSpPr>
            <p:nvPr/>
          </p:nvSpPr>
          <p:spPr bwMode="auto">
            <a:xfrm>
              <a:off x="1247" y="1570"/>
              <a:ext cx="758" cy="778"/>
            </a:xfrm>
            <a:prstGeom prst="octagon">
              <a:avLst>
                <a:gd name="adj" fmla="val 35069"/>
              </a:avLst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4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6" name="Freeform 136" descr="Песок"/>
          <p:cNvSpPr>
            <a:spLocks/>
          </p:cNvSpPr>
          <p:nvPr/>
        </p:nvSpPr>
        <p:spPr bwMode="auto">
          <a:xfrm>
            <a:off x="7278689" y="5086350"/>
            <a:ext cx="965720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4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" name="Заголовок 3"/>
          <p:cNvSpPr>
            <a:spLocks noGrp="1"/>
          </p:cNvSpPr>
          <p:nvPr>
            <p:ph type="ctrTitle"/>
          </p:nvPr>
        </p:nvSpPr>
        <p:spPr>
          <a:xfrm>
            <a:off x="1475656" y="548680"/>
            <a:ext cx="6188224" cy="1138238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49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9</a:t>
            </a:r>
            <a:br>
              <a:rPr lang="ru-RU" sz="49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4" name="Группа 67"/>
          <p:cNvGrpSpPr/>
          <p:nvPr/>
        </p:nvGrpSpPr>
        <p:grpSpPr>
          <a:xfrm>
            <a:off x="2051720" y="692696"/>
            <a:ext cx="607883" cy="389960"/>
            <a:chOff x="2339752" y="620688"/>
            <a:chExt cx="864096" cy="50405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2339752" y="620688"/>
              <a:ext cx="864096" cy="50405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flipH="1">
              <a:off x="2339752" y="620688"/>
              <a:ext cx="864096" cy="504056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Заголовок 3"/>
          <p:cNvSpPr txBox="1">
            <a:spLocks/>
          </p:cNvSpPr>
          <p:nvPr/>
        </p:nvSpPr>
        <p:spPr>
          <a:xfrm>
            <a:off x="251520" y="1556792"/>
            <a:ext cx="8568952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16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Их во времена Петра </a:t>
            </a:r>
            <a:r>
              <a:rPr lang="en-US" sz="16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I </a:t>
            </a:r>
            <a:r>
              <a:rPr lang="ru-RU" sz="16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называли пенсионерами</a:t>
            </a:r>
            <a:r>
              <a:rPr kumimoji="0" lang="ru-RU" sz="72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72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2" name="Заголовок 3"/>
          <p:cNvSpPr txBox="1">
            <a:spLocks/>
          </p:cNvSpPr>
          <p:nvPr/>
        </p:nvSpPr>
        <p:spPr>
          <a:xfrm>
            <a:off x="539552" y="5719762"/>
            <a:ext cx="6188224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у</a:t>
            </a:r>
            <a:r>
              <a:rPr lang="ru-RU" sz="7200" b="1" noProof="0" dirty="0" err="1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чащихся</a:t>
            </a:r>
            <a:r>
              <a:rPr lang="ru-RU" sz="7200" b="1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за границей</a:t>
            </a:r>
            <a:r>
              <a:rPr kumimoji="0" lang="ru-RU" sz="72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7200" b="1" i="0" u="none" strike="noStrike" kern="1200" cap="none" spc="0" normalizeH="0" baseline="0" noProof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3" name="Заголовок 3"/>
          <p:cNvSpPr txBox="1">
            <a:spLocks/>
          </p:cNvSpPr>
          <p:nvPr/>
        </p:nvSpPr>
        <p:spPr>
          <a:xfrm>
            <a:off x="6300192" y="2492896"/>
            <a:ext cx="2843808" cy="1138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ответ</a:t>
            </a:r>
            <a: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7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4" name="Рисунок 43" descr="480191_1_w_1200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5786" y="2500306"/>
            <a:ext cx="5738824" cy="30028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6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60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</p:childTnLst>
        </p:cTn>
      </p:par>
    </p:tnLst>
    <p:bldLst>
      <p:bldP spid="42" grpId="0" animBg="1"/>
      <p:bldP spid="66" grpId="0" animBg="1"/>
      <p:bldP spid="72" grpId="0"/>
      <p:bldP spid="72" grpId="1"/>
      <p:bldP spid="7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1257</TotalTime>
  <Words>401</Words>
  <Application>Microsoft Office PowerPoint</Application>
  <PresentationFormat>Экран (4:3)</PresentationFormat>
  <Paragraphs>104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ИГРА  </vt:lpstr>
      <vt:lpstr>Презентация PowerPoint</vt:lpstr>
      <vt:lpstr>Презентация PowerPoint</vt:lpstr>
      <vt:lpstr>ВОПРОС 2  </vt:lpstr>
      <vt:lpstr>ВОПРОС 11  </vt:lpstr>
      <vt:lpstr>ВОПРОС 7  </vt:lpstr>
      <vt:lpstr>ВОПРОС 4  </vt:lpstr>
      <vt:lpstr>ВОПРОС 8  </vt:lpstr>
      <vt:lpstr>ВОПРОС 9  </vt:lpstr>
      <vt:lpstr>ВОПРОС 5  </vt:lpstr>
      <vt:lpstr>ВОПРОС 12  </vt:lpstr>
      <vt:lpstr>ВОПРОС 10  </vt:lpstr>
      <vt:lpstr>ВОПРОС 6  </vt:lpstr>
      <vt:lpstr>ВОПРОС 1  </vt:lpstr>
      <vt:lpstr>ВОПРОС 3  </vt:lpstr>
      <vt:lpstr> Игра окончена! Поздравляю с победой!  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PK</cp:lastModifiedBy>
  <cp:revision>45</cp:revision>
  <dcterms:created xsi:type="dcterms:W3CDTF">2014-03-26T15:53:19Z</dcterms:created>
  <dcterms:modified xsi:type="dcterms:W3CDTF">2020-01-29T11:08:48Z</dcterms:modified>
</cp:coreProperties>
</file>