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6" r:id="rId3"/>
    <p:sldId id="256" r:id="rId4"/>
    <p:sldId id="263" r:id="rId5"/>
    <p:sldId id="270" r:id="rId6"/>
    <p:sldId id="257" r:id="rId7"/>
    <p:sldId id="265" r:id="rId8"/>
    <p:sldId id="260" r:id="rId9"/>
    <p:sldId id="261" r:id="rId10"/>
    <p:sldId id="262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96DFC9-12A4-4DF3-A537-BAC576DA35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C0B5D84-87A8-476F-B0E0-88755CDD92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2132CF-9829-49BD-97AC-DA916DD13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4D5BD-0F9B-457C-B375-A113B51691A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C1F6AD-976E-4CCD-A4C8-8230686E9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52B4F3-AE59-444B-8E68-ACB91F0C4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0405-FAB1-4A4D-AAA1-E30720147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839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B57207-0E64-459D-B54B-9A2A8B887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AD99171-768E-4AA7-BF41-8C66E97179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0BE294-2048-4E66-B43E-C649C4A22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4D5BD-0F9B-457C-B375-A113B51691A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1D829A-5B7B-4630-9397-B82F151D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3BDA12-AB16-4E4C-B0E4-9EF18C10F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0405-FAB1-4A4D-AAA1-E30720147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067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924D3F0-4B10-4D91-BB9A-734E63FBC9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B660D5C-08F0-4F31-9D50-C6BEE06267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98AAB4-7EA6-47DF-A73C-B4F32E14F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4D5BD-0F9B-457C-B375-A113B51691A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9C30F8-2970-41C6-A41C-43224C84C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9505BB-39BE-4BED-B67F-E2E821DE2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0405-FAB1-4A4D-AAA1-E30720147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245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5D35AC-7812-4E55-B9E6-BFB427F01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5A3255-983F-47F9-A931-34B25E72E3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BC5376-4166-4999-9DA1-497A5774E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4D5BD-0F9B-457C-B375-A113B51691A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FB0ED4-01DE-4015-A7C4-20081226F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4C11E2-C40B-4C08-9AE7-5648EEC92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0405-FAB1-4A4D-AAA1-E30720147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269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A136E3-168F-4E67-A4C4-1986139EC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017FFF1-DCDA-4B04-A619-009DEFAE85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E47C7D-E9EA-409B-8C44-730FBB45D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4D5BD-0F9B-457C-B375-A113B51691A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6CF003-505F-47B3-AEAB-CA3C2445C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A76D35-F02F-497D-83C7-DE54A776A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0405-FAB1-4A4D-AAA1-E30720147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081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BD8218-1BDB-4D4A-AACE-7D99FCEFE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A252C6-EAA9-4A29-B199-6641E4F9D7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AE97755-E7BE-49DB-AB7C-54770E5575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DAD487D-A51F-4DEE-B706-EBC7EF721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4D5BD-0F9B-457C-B375-A113B51691A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F7575A-9D0B-432F-BC7A-1C2C5F5AF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9649E9-222A-4847-B2C1-110DED91F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0405-FAB1-4A4D-AAA1-E30720147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998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5518AD-17C9-4BD4-97E4-B66D823DF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1090C9-0A94-4C52-A898-4B5FB129FC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7DCEF26-9969-43E0-932E-91D3AC21EC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928CC04-E61C-4986-BBDC-2C643CECEA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19CEC68-B8BA-4F46-B425-9507E5FF04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ECE4120-C685-464C-BF15-02EB46F0C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4D5BD-0F9B-457C-B375-A113B51691A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3F66478-168C-4FB3-A074-EC341925A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AA47EBD-934F-4BD4-B99A-166EC9C6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0405-FAB1-4A4D-AAA1-E30720147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96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988E67-AE40-4E78-9B58-5C0D912CE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82321A8-26FF-44E6-AC08-AA048CFD7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4D5BD-0F9B-457C-B375-A113B51691A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503A055-0BAF-44CA-968E-A3D395F63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0EF3C60-6357-4818-BE4C-D1FBA0C1B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0405-FAB1-4A4D-AAA1-E30720147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659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D64495D-B479-489A-8A59-F8F64099F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4D5BD-0F9B-457C-B375-A113B51691A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FA703C9-739E-400D-9D8D-EA839E2B4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6E8A1D0-F193-4451-8E4D-AC9BACA72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0405-FAB1-4A4D-AAA1-E30720147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774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4A490C-18B6-4AE0-8DC4-0E88913E2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0F67C1-1418-4AA5-A618-D66D84C263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E69698D-B24F-4626-908E-042B647106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1EFB3A-0232-468C-B5AA-E8E6E408E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4D5BD-0F9B-457C-B375-A113B51691A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F091B67-E69C-45A3-833E-996A4B1EA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5526FC1-6CF7-4D2A-BBBD-AF7255E55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0405-FAB1-4A4D-AAA1-E30720147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070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8AF35A-19AF-4B0F-A18D-E56E125C0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169B056-6CBB-4628-A24B-370CFF3492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710829E-9F1B-47FF-A68E-AC55F9648E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6D0E6F-8291-49EE-91E7-3C9A67A60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4D5BD-0F9B-457C-B375-A113B51691A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F8AE0F-C83B-4087-BCED-8E032D06A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9AC9CF-0B81-4821-8F05-E92BBA236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0405-FAB1-4A4D-AAA1-E30720147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963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3788FD-F65E-48BB-B90A-3B1D8F32D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4586479-DE1E-4D82-82CB-00C4224EB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D8C35C-7989-4C8B-A1CA-DFED196DE1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4D5BD-0F9B-457C-B375-A113B51691A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C758F7-F6E9-4D6F-BED5-E1A0B1339E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6E26A9-1175-4DA4-8FDB-9A8342139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0405-FAB1-4A4D-AAA1-E30720147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54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9D0A79C-2DAF-4D80-9A56-AFAAFC4724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35"/>
          <a:stretch/>
        </p:blipFill>
        <p:spPr>
          <a:xfrm>
            <a:off x="523875" y="209549"/>
            <a:ext cx="11079549" cy="622935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107E15-17A6-4ED2-A4AE-25B34DCB60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1649" y="232334"/>
            <a:ext cx="9144000" cy="2387600"/>
          </a:xfrm>
        </p:spPr>
        <p:txBody>
          <a:bodyPr>
            <a:normAutofit/>
          </a:bodyPr>
          <a:lstStyle/>
          <a:p>
            <a:r>
              <a:rPr lang="ru-RU" sz="4400" b="1" dirty="0"/>
              <a:t>Тема: </a:t>
            </a:r>
            <a:br>
              <a:rPr lang="ru-RU" sz="4400" b="1" dirty="0"/>
            </a:br>
            <a:r>
              <a:rPr lang="ru-RU" sz="4400" b="1" dirty="0"/>
              <a:t>«Виртуальная экскурсия по гимназии.</a:t>
            </a:r>
            <a:br>
              <a:rPr lang="ru-RU" sz="4400" b="1" dirty="0"/>
            </a:br>
            <a:r>
              <a:rPr lang="ru-RU" sz="4400" b="1" dirty="0"/>
              <a:t>Умножение круглых чисел»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34C8584-7AB2-48F1-BD2C-FFB76494AA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67100" y="3069711"/>
            <a:ext cx="9144000" cy="1655762"/>
          </a:xfrm>
        </p:spPr>
        <p:txBody>
          <a:bodyPr>
            <a:normAutofit lnSpcReduction="10000"/>
          </a:bodyPr>
          <a:lstStyle/>
          <a:p>
            <a:pPr algn="l"/>
            <a:endParaRPr lang="ru-RU" b="1" dirty="0"/>
          </a:p>
          <a:p>
            <a:pPr algn="l"/>
            <a:r>
              <a:rPr lang="ru-RU" b="1" dirty="0"/>
              <a:t>«Гимназия «Авиатор»</a:t>
            </a:r>
          </a:p>
          <a:p>
            <a:pPr algn="l"/>
            <a:r>
              <a:rPr lang="ru-RU" b="1" dirty="0"/>
              <a:t>Учитель начальных классов</a:t>
            </a:r>
          </a:p>
          <a:p>
            <a:pPr algn="l"/>
            <a:r>
              <a:rPr lang="ru-RU" b="1" dirty="0"/>
              <a:t>Екатерина </a:t>
            </a:r>
            <a:r>
              <a:rPr lang="ru-RU" b="1" dirty="0" err="1"/>
              <a:t>Венидиктовна</a:t>
            </a:r>
            <a:r>
              <a:rPr lang="ru-RU" b="1" dirty="0"/>
              <a:t> Петухова</a:t>
            </a:r>
          </a:p>
        </p:txBody>
      </p:sp>
    </p:spTree>
    <p:extLst>
      <p:ext uri="{BB962C8B-B14F-4D97-AF65-F5344CB8AC3E}">
        <p14:creationId xmlns:p14="http://schemas.microsoft.com/office/powerpoint/2010/main" val="146075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AF04EE2-3525-402D-8E8B-A76AE2D511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85"/>
          <a:stretch/>
        </p:blipFill>
        <p:spPr>
          <a:xfrm>
            <a:off x="514350" y="104774"/>
            <a:ext cx="10772775" cy="61902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8BE7DE-146B-4EEC-8493-E84F2D24B770}"/>
              </a:ext>
            </a:extLst>
          </p:cNvPr>
          <p:cNvSpPr txBox="1"/>
          <p:nvPr/>
        </p:nvSpPr>
        <p:spPr>
          <a:xfrm>
            <a:off x="1685925" y="372338"/>
            <a:ext cx="859155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Повар испек 4 противня пирожков с повидлом, по 20 пирожков на каждом.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A31CA7-881C-4B07-A3E3-4A8BCD59C5CA}"/>
              </a:ext>
            </a:extLst>
          </p:cNvPr>
          <p:cNvSpPr txBox="1"/>
          <p:nvPr/>
        </p:nvSpPr>
        <p:spPr>
          <a:xfrm>
            <a:off x="3648075" y="1590346"/>
            <a:ext cx="5095497" cy="721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18181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10 пирожков с рисом</a:t>
            </a:r>
            <a:r>
              <a:rPr lang="ru-RU" sz="4000" dirty="0">
                <a:solidFill>
                  <a:srgbClr val="181818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3B3319-D639-4F47-B756-70A1C043001E}"/>
              </a:ext>
            </a:extLst>
          </p:cNvPr>
          <p:cNvSpPr txBox="1"/>
          <p:nvPr/>
        </p:nvSpPr>
        <p:spPr>
          <a:xfrm>
            <a:off x="1706774" y="1750116"/>
            <a:ext cx="7036798" cy="177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81818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4000" dirty="0">
                <a:solidFill>
                  <a:srgbClr val="18181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 пирожков с повидлом</a:t>
            </a:r>
          </a:p>
          <a:p>
            <a:pPr>
              <a:lnSpc>
                <a:spcPct val="107000"/>
              </a:lnSpc>
            </a:pPr>
            <a:r>
              <a:rPr lang="ru-RU" sz="4000" dirty="0">
                <a:solidFill>
                  <a:srgbClr val="18181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 рисом  испек повар?</a:t>
            </a:r>
            <a:endParaRPr lang="ru-RU" sz="4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5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AF04EE2-3525-402D-8E8B-A76AE2D511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81"/>
          <a:stretch/>
        </p:blipFill>
        <p:spPr>
          <a:xfrm>
            <a:off x="295275" y="0"/>
            <a:ext cx="11420475" cy="657122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59BD392-EBCB-49B6-B314-873E232C4E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2" t="3118" r="27098" b="9113"/>
          <a:stretch/>
        </p:blipFill>
        <p:spPr>
          <a:xfrm>
            <a:off x="4495800" y="495300"/>
            <a:ext cx="2552595" cy="430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574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AF04EE2-3525-402D-8E8B-A76AE2D511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-1994137"/>
            <a:ext cx="11420475" cy="8565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214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AF04EE2-3525-402D-8E8B-A76AE2D511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-1994137"/>
            <a:ext cx="11420475" cy="8565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327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AF04EE2-3525-402D-8E8B-A76AE2D511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83"/>
          <a:stretch/>
        </p:blipFill>
        <p:spPr>
          <a:xfrm>
            <a:off x="295275" y="171450"/>
            <a:ext cx="11420475" cy="639977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5A42B3A-D6B3-4490-9184-F5FAD2D0C4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7" t="12928" r="11787" b="12738"/>
          <a:stretch/>
        </p:blipFill>
        <p:spPr bwMode="auto">
          <a:xfrm rot="19431622">
            <a:off x="7027373" y="450580"/>
            <a:ext cx="813671" cy="7913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F64CB2A-2821-4FD8-B582-51AD3A5274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770" y="221004"/>
            <a:ext cx="1338555" cy="133855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9E505AB-5FD1-41B5-8011-8169264445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592" y="890281"/>
            <a:ext cx="1389431" cy="138943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77B2927-2D99-481E-9AF9-02CA6E7016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198" y="4081157"/>
            <a:ext cx="1395010" cy="138943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B08FBE2-C90E-4D4A-BB4F-8D70BFB044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745" y="1771040"/>
            <a:ext cx="1662085" cy="169017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6983DE7-7266-48B7-A6AE-8DEDA16CF9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935" y="2703974"/>
            <a:ext cx="1514475" cy="151447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45E533A-8A7C-4ADF-9886-DF9FA37A398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830" y="3640480"/>
            <a:ext cx="1535751" cy="151447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15F94DC-2B18-4470-B5A2-6CDA16D62D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7" t="12928" r="11787" b="12738"/>
          <a:stretch/>
        </p:blipFill>
        <p:spPr bwMode="auto">
          <a:xfrm rot="2079639">
            <a:off x="9542511" y="2154429"/>
            <a:ext cx="813671" cy="7913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17AAB19-9AF6-472A-B530-DB94CA1729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7" t="12928" r="11787" b="12738"/>
          <a:stretch/>
        </p:blipFill>
        <p:spPr bwMode="auto">
          <a:xfrm rot="6425759">
            <a:off x="7813561" y="4416577"/>
            <a:ext cx="813671" cy="7913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2999DA79-4AED-409A-9D87-BDEBE8C5E3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7" t="12928" r="11787" b="12738"/>
          <a:stretch/>
        </p:blipFill>
        <p:spPr bwMode="auto">
          <a:xfrm rot="8649433">
            <a:off x="5070887" y="5066285"/>
            <a:ext cx="813671" cy="7913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0443A9CA-2FFE-4051-AB6C-AF7141B32A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7" t="12928" r="11787" b="12738"/>
          <a:stretch/>
        </p:blipFill>
        <p:spPr bwMode="auto">
          <a:xfrm rot="10330501">
            <a:off x="2657156" y="3685498"/>
            <a:ext cx="813671" cy="7913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6696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D61D2E-D284-4BA2-A732-E27E0BCFE6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06"/>
          <a:stretch/>
        </p:blipFill>
        <p:spPr>
          <a:xfrm>
            <a:off x="496120" y="108154"/>
            <a:ext cx="11012948" cy="647515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5A2C62-48A9-441E-8C79-A7E1CD64C7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1736" y="-2286000"/>
            <a:ext cx="17770979" cy="4010142"/>
          </a:xfrm>
        </p:spPr>
        <p:txBody>
          <a:bodyPr/>
          <a:lstStyle/>
          <a:p>
            <a:pPr algn="l"/>
            <a:r>
              <a:rPr lang="ru-RU" b="1" dirty="0"/>
              <a:t>Тема:</a:t>
            </a:r>
            <a:br>
              <a:rPr lang="ru-RU" b="1" dirty="0"/>
            </a:br>
            <a:r>
              <a:rPr lang="ru-RU" b="1" dirty="0"/>
              <a:t>«Умножение круглых чисел»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06E4C61-25F6-40AF-825A-9AFF726106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1717" y="1851896"/>
            <a:ext cx="9861754" cy="2602117"/>
          </a:xfrm>
        </p:spPr>
        <p:txBody>
          <a:bodyPr>
            <a:normAutofit fontScale="40000" lnSpcReduction="20000"/>
          </a:bodyPr>
          <a:lstStyle/>
          <a:p>
            <a:r>
              <a:rPr lang="ru-RU" sz="8000" dirty="0"/>
              <a:t>Цели:</a:t>
            </a:r>
          </a:p>
          <a:p>
            <a:pPr marL="457200" algn="l">
              <a:lnSpc>
                <a:spcPct val="107000"/>
              </a:lnSpc>
              <a:spcAft>
                <a:spcPts val="800"/>
              </a:spcAft>
            </a:pPr>
            <a:r>
              <a:rPr lang="ru-RU" sz="7000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1)Повторить способы умножения круглых чисел.</a:t>
            </a:r>
            <a:endParaRPr lang="ru-RU" sz="7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l">
              <a:lnSpc>
                <a:spcPct val="107000"/>
              </a:lnSpc>
              <a:spcAft>
                <a:spcPts val="800"/>
              </a:spcAft>
            </a:pPr>
            <a:r>
              <a:rPr lang="ru-RU" sz="7000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70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7000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Закрепить навыки  умножения круглых чисел.</a:t>
            </a:r>
            <a:endParaRPr lang="ru-RU" sz="7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l">
              <a:lnSpc>
                <a:spcPct val="107000"/>
              </a:lnSpc>
              <a:spcAft>
                <a:spcPts val="800"/>
              </a:spcAft>
            </a:pPr>
            <a:r>
              <a:rPr lang="ru-RU" sz="7000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3)Развивать внимание,  память. </a:t>
            </a:r>
            <a:endParaRPr lang="ru-RU" sz="7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499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AF04EE2-3525-402D-8E8B-A76AE2D511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71"/>
          <a:stretch/>
        </p:blipFill>
        <p:spPr>
          <a:xfrm>
            <a:off x="295275" y="256102"/>
            <a:ext cx="11420475" cy="631511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C1B950B-3FA7-4703-A7A0-3A73B44E90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87" t="9796" r="26875" b="16032"/>
          <a:stretch/>
        </p:blipFill>
        <p:spPr>
          <a:xfrm>
            <a:off x="1189959" y="1390623"/>
            <a:ext cx="1375175" cy="13497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5CD199-1557-40C3-90CC-CBA59743FDFA}"/>
              </a:ext>
            </a:extLst>
          </p:cNvPr>
          <p:cNvSpPr txBox="1"/>
          <p:nvPr/>
        </p:nvSpPr>
        <p:spPr>
          <a:xfrm>
            <a:off x="2890744" y="3030988"/>
            <a:ext cx="2006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10 единиц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F4CAC6-A309-48D1-867E-32A2EAEA1B10}"/>
              </a:ext>
            </a:extLst>
          </p:cNvPr>
          <p:cNvSpPr txBox="1"/>
          <p:nvPr/>
        </p:nvSpPr>
        <p:spPr>
          <a:xfrm>
            <a:off x="4807277" y="3037797"/>
            <a:ext cx="1968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-1 десяток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8E7FE3-F03C-4B28-B2C3-30F70CCEF91E}"/>
              </a:ext>
            </a:extLst>
          </p:cNvPr>
          <p:cNvSpPr txBox="1"/>
          <p:nvPr/>
        </p:nvSpPr>
        <p:spPr>
          <a:xfrm>
            <a:off x="2901067" y="3556862"/>
            <a:ext cx="2006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20 единиц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DFAF04-2838-4E06-ABB1-06CB975FDC07}"/>
              </a:ext>
            </a:extLst>
          </p:cNvPr>
          <p:cNvSpPr txBox="1"/>
          <p:nvPr/>
        </p:nvSpPr>
        <p:spPr>
          <a:xfrm>
            <a:off x="4807277" y="3563671"/>
            <a:ext cx="19477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-2 десятка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D88304D-E068-46C8-9A30-8BA1F04AEE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87" t="9796" r="26875" b="16032"/>
          <a:stretch/>
        </p:blipFill>
        <p:spPr>
          <a:xfrm>
            <a:off x="2329310" y="1390623"/>
            <a:ext cx="1375175" cy="1349710"/>
          </a:xfrm>
          <a:prstGeom prst="rect">
            <a:avLst/>
          </a:prstGeom>
        </p:spPr>
      </p:pic>
      <p:sp>
        <p:nvSpPr>
          <p:cNvPr id="15" name="Левая фигурная скобка 14">
            <a:extLst>
              <a:ext uri="{FF2B5EF4-FFF2-40B4-BE49-F238E27FC236}">
                <a16:creationId xmlns:a16="http://schemas.microsoft.com/office/drawing/2014/main" id="{FA119D27-2F20-4CCD-8BAD-1B9AA07050C0}"/>
              </a:ext>
            </a:extLst>
          </p:cNvPr>
          <p:cNvSpPr/>
          <p:nvPr/>
        </p:nvSpPr>
        <p:spPr>
          <a:xfrm rot="5400000">
            <a:off x="2411972" y="428630"/>
            <a:ext cx="306324" cy="1375175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4AD241-37B5-4E78-88C7-5AFC6363DC41}"/>
              </a:ext>
            </a:extLst>
          </p:cNvPr>
          <p:cNvSpPr txBox="1"/>
          <p:nvPr/>
        </p:nvSpPr>
        <p:spPr>
          <a:xfrm>
            <a:off x="2062856" y="256102"/>
            <a:ext cx="1318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2 </a:t>
            </a:r>
            <a:r>
              <a:rPr lang="ru-RU" sz="3600" dirty="0" err="1"/>
              <a:t>дес</a:t>
            </a:r>
            <a:r>
              <a:rPr lang="ru-RU" sz="3600" dirty="0"/>
              <a:t>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29BB0-B841-4859-95CE-F4511B71EB1F}"/>
              </a:ext>
            </a:extLst>
          </p:cNvPr>
          <p:cNvSpPr txBox="1"/>
          <p:nvPr/>
        </p:nvSpPr>
        <p:spPr>
          <a:xfrm>
            <a:off x="4597149" y="700718"/>
            <a:ext cx="19736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/>
              <a:t>20 х3 =</a:t>
            </a:r>
          </a:p>
        </p:txBody>
      </p:sp>
    </p:spTree>
    <p:extLst>
      <p:ext uri="{BB962C8B-B14F-4D97-AF65-F5344CB8AC3E}">
        <p14:creationId xmlns:p14="http://schemas.microsoft.com/office/powerpoint/2010/main" val="2404745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5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AF04EE2-3525-402D-8E8B-A76AE2D511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68"/>
          <a:stretch/>
        </p:blipFill>
        <p:spPr>
          <a:xfrm>
            <a:off x="385762" y="161925"/>
            <a:ext cx="11420475" cy="640100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C1B950B-3FA7-4703-A7A0-3A73B44E90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87" t="9796" r="26875" b="16032"/>
          <a:stretch/>
        </p:blipFill>
        <p:spPr>
          <a:xfrm>
            <a:off x="1189959" y="1390623"/>
            <a:ext cx="1375175" cy="13497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5CD199-1557-40C3-90CC-CBA59743FDFA}"/>
              </a:ext>
            </a:extLst>
          </p:cNvPr>
          <p:cNvSpPr txBox="1"/>
          <p:nvPr/>
        </p:nvSpPr>
        <p:spPr>
          <a:xfrm>
            <a:off x="2890744" y="3030988"/>
            <a:ext cx="2006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10 единиц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F4CAC6-A309-48D1-867E-32A2EAEA1B10}"/>
              </a:ext>
            </a:extLst>
          </p:cNvPr>
          <p:cNvSpPr txBox="1"/>
          <p:nvPr/>
        </p:nvSpPr>
        <p:spPr>
          <a:xfrm>
            <a:off x="4807277" y="3037797"/>
            <a:ext cx="1968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-1 десяток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8E7FE3-F03C-4B28-B2C3-30F70CCEF91E}"/>
              </a:ext>
            </a:extLst>
          </p:cNvPr>
          <p:cNvSpPr txBox="1"/>
          <p:nvPr/>
        </p:nvSpPr>
        <p:spPr>
          <a:xfrm>
            <a:off x="2901067" y="3556862"/>
            <a:ext cx="2006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20 единиц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DFAF04-2838-4E06-ABB1-06CB975FDC07}"/>
              </a:ext>
            </a:extLst>
          </p:cNvPr>
          <p:cNvSpPr txBox="1"/>
          <p:nvPr/>
        </p:nvSpPr>
        <p:spPr>
          <a:xfrm>
            <a:off x="4807277" y="3563671"/>
            <a:ext cx="19477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-2 десятка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D88304D-E068-46C8-9A30-8BA1F04AEE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87" t="9796" r="26875" b="16032"/>
          <a:stretch/>
        </p:blipFill>
        <p:spPr>
          <a:xfrm>
            <a:off x="2329310" y="1390623"/>
            <a:ext cx="1375175" cy="134971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3790FE0-9125-45DF-9871-734E59F45A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87" t="9796" r="26875" b="16032"/>
          <a:stretch/>
        </p:blipFill>
        <p:spPr>
          <a:xfrm>
            <a:off x="4360359" y="1457275"/>
            <a:ext cx="1375175" cy="134971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920616-75B6-40F3-A132-08BFBD02CC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87" t="9796" r="26875" b="16032"/>
          <a:stretch/>
        </p:blipFill>
        <p:spPr>
          <a:xfrm>
            <a:off x="3491919" y="1447864"/>
            <a:ext cx="1375175" cy="134971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2F634EB-D579-41CB-B8F7-3E36AF1472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87" t="9796" r="26875" b="16032"/>
          <a:stretch/>
        </p:blipFill>
        <p:spPr>
          <a:xfrm>
            <a:off x="5499710" y="1419594"/>
            <a:ext cx="1375175" cy="134971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02CEB0C-7250-43CF-A43A-2AB0ED691C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87" t="9796" r="26875" b="16032"/>
          <a:stretch/>
        </p:blipFill>
        <p:spPr>
          <a:xfrm>
            <a:off x="6529398" y="1426402"/>
            <a:ext cx="1375175" cy="1349710"/>
          </a:xfrm>
          <a:prstGeom prst="rect">
            <a:avLst/>
          </a:prstGeom>
        </p:spPr>
      </p:pic>
      <p:sp>
        <p:nvSpPr>
          <p:cNvPr id="15" name="Левая фигурная скобка 14">
            <a:extLst>
              <a:ext uri="{FF2B5EF4-FFF2-40B4-BE49-F238E27FC236}">
                <a16:creationId xmlns:a16="http://schemas.microsoft.com/office/drawing/2014/main" id="{FA119D27-2F20-4CCD-8BAD-1B9AA07050C0}"/>
              </a:ext>
            </a:extLst>
          </p:cNvPr>
          <p:cNvSpPr/>
          <p:nvPr/>
        </p:nvSpPr>
        <p:spPr>
          <a:xfrm rot="5400000">
            <a:off x="2411972" y="428630"/>
            <a:ext cx="306324" cy="1375175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Левая фигурная скобка 15">
            <a:extLst>
              <a:ext uri="{FF2B5EF4-FFF2-40B4-BE49-F238E27FC236}">
                <a16:creationId xmlns:a16="http://schemas.microsoft.com/office/drawing/2014/main" id="{0C9F4648-B028-49FF-9066-5A51BC47A33A}"/>
              </a:ext>
            </a:extLst>
          </p:cNvPr>
          <p:cNvSpPr/>
          <p:nvPr/>
        </p:nvSpPr>
        <p:spPr>
          <a:xfrm rot="5400000">
            <a:off x="4654115" y="465412"/>
            <a:ext cx="306324" cy="1375175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Левая фигурная скобка 16">
            <a:extLst>
              <a:ext uri="{FF2B5EF4-FFF2-40B4-BE49-F238E27FC236}">
                <a16:creationId xmlns:a16="http://schemas.microsoft.com/office/drawing/2014/main" id="{BCDC3275-4B5F-49F9-BBE7-4BAE3B27F6F2}"/>
              </a:ext>
            </a:extLst>
          </p:cNvPr>
          <p:cNvSpPr/>
          <p:nvPr/>
        </p:nvSpPr>
        <p:spPr>
          <a:xfrm rot="5400000">
            <a:off x="6643486" y="458996"/>
            <a:ext cx="306324" cy="1375175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4AD241-37B5-4E78-88C7-5AFC6363DC41}"/>
              </a:ext>
            </a:extLst>
          </p:cNvPr>
          <p:cNvSpPr txBox="1"/>
          <p:nvPr/>
        </p:nvSpPr>
        <p:spPr>
          <a:xfrm>
            <a:off x="2062856" y="256102"/>
            <a:ext cx="1318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2 </a:t>
            </a:r>
            <a:r>
              <a:rPr lang="ru-RU" sz="3600" dirty="0" err="1"/>
              <a:t>дес</a:t>
            </a:r>
            <a:r>
              <a:rPr lang="ru-RU" sz="3600" dirty="0"/>
              <a:t>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C7E8B3-256D-477F-BDBD-8CE42CB97E31}"/>
              </a:ext>
            </a:extLst>
          </p:cNvPr>
          <p:cNvSpPr txBox="1"/>
          <p:nvPr/>
        </p:nvSpPr>
        <p:spPr>
          <a:xfrm>
            <a:off x="4352925" y="286780"/>
            <a:ext cx="13185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</a:t>
            </a:r>
            <a:r>
              <a:rPr kumimoji="0" lang="ru-RU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дес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A8A14C5-BF01-4CA2-90D9-0AE7272B0615}"/>
              </a:ext>
            </a:extLst>
          </p:cNvPr>
          <p:cNvSpPr txBox="1"/>
          <p:nvPr/>
        </p:nvSpPr>
        <p:spPr>
          <a:xfrm>
            <a:off x="6365162" y="316724"/>
            <a:ext cx="14220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</a:t>
            </a:r>
            <a:r>
              <a:rPr kumimoji="0" lang="ru-RU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дес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8B136F-EBEA-4B3E-A63A-B337C06B2595}"/>
              </a:ext>
            </a:extLst>
          </p:cNvPr>
          <p:cNvSpPr txBox="1"/>
          <p:nvPr/>
        </p:nvSpPr>
        <p:spPr>
          <a:xfrm>
            <a:off x="8302010" y="1649979"/>
            <a:ext cx="20196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 х3 =</a:t>
            </a:r>
          </a:p>
        </p:txBody>
      </p:sp>
    </p:spTree>
    <p:extLst>
      <p:ext uri="{BB962C8B-B14F-4D97-AF65-F5344CB8AC3E}">
        <p14:creationId xmlns:p14="http://schemas.microsoft.com/office/powerpoint/2010/main" val="1332023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7744F70-9F29-4250-9534-171D754EFE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87"/>
          <a:stretch/>
        </p:blipFill>
        <p:spPr>
          <a:xfrm>
            <a:off x="281723" y="194447"/>
            <a:ext cx="11628553" cy="632421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D356B9-26CF-4C7C-9607-BE5F23586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152789"/>
            <a:ext cx="10515600" cy="1325563"/>
          </a:xfrm>
        </p:spPr>
        <p:txBody>
          <a:bodyPr>
            <a:normAutofit/>
          </a:bodyPr>
          <a:lstStyle/>
          <a:p>
            <a:r>
              <a:rPr lang="ru-RU" sz="6600" b="1" dirty="0"/>
              <a:t>20 х 3=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C038BB-C6F8-4173-AB0C-F48A5A856E66}"/>
              </a:ext>
            </a:extLst>
          </p:cNvPr>
          <p:cNvSpPr txBox="1"/>
          <p:nvPr/>
        </p:nvSpPr>
        <p:spPr>
          <a:xfrm>
            <a:off x="2225749" y="1058475"/>
            <a:ext cx="36711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20+20+20=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ED8986-6908-47F3-B8F2-785501943F42}"/>
              </a:ext>
            </a:extLst>
          </p:cNvPr>
          <p:cNvSpPr txBox="1"/>
          <p:nvPr/>
        </p:nvSpPr>
        <p:spPr>
          <a:xfrm>
            <a:off x="2225749" y="2096196"/>
            <a:ext cx="47700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20 – 2 десятка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28E06B-5348-43A6-9CEE-329EB446EA75}"/>
              </a:ext>
            </a:extLst>
          </p:cNvPr>
          <p:cNvSpPr txBox="1"/>
          <p:nvPr/>
        </p:nvSpPr>
        <p:spPr>
          <a:xfrm>
            <a:off x="2225749" y="2834165"/>
            <a:ext cx="37304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2 </a:t>
            </a:r>
            <a:r>
              <a:rPr lang="ru-RU" sz="6000" dirty="0" err="1"/>
              <a:t>дес</a:t>
            </a:r>
            <a:r>
              <a:rPr lang="ru-RU" sz="6000" dirty="0"/>
              <a:t>. х 3 =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324518-FA94-406D-87D5-3382838B43F7}"/>
              </a:ext>
            </a:extLst>
          </p:cNvPr>
          <p:cNvSpPr txBox="1"/>
          <p:nvPr/>
        </p:nvSpPr>
        <p:spPr>
          <a:xfrm>
            <a:off x="5718866" y="939479"/>
            <a:ext cx="10438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/>
              <a:t>60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3636BD-ED7D-4AF3-9493-E7CB812A9220}"/>
              </a:ext>
            </a:extLst>
          </p:cNvPr>
          <p:cNvSpPr txBox="1"/>
          <p:nvPr/>
        </p:nvSpPr>
        <p:spPr>
          <a:xfrm>
            <a:off x="4674990" y="194447"/>
            <a:ext cx="10438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/>
              <a:t>60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E2217F-2B25-4777-A652-EE4CB0C61808}"/>
              </a:ext>
            </a:extLst>
          </p:cNvPr>
          <p:cNvSpPr txBox="1"/>
          <p:nvPr/>
        </p:nvSpPr>
        <p:spPr>
          <a:xfrm>
            <a:off x="3581400" y="4343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03AE87-37D1-4C85-ACF7-0BCC2E74F966}"/>
              </a:ext>
            </a:extLst>
          </p:cNvPr>
          <p:cNvSpPr txBox="1"/>
          <p:nvPr/>
        </p:nvSpPr>
        <p:spPr>
          <a:xfrm>
            <a:off x="5788601" y="2828166"/>
            <a:ext cx="20739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6 </a:t>
            </a:r>
            <a:r>
              <a:rPr lang="ru-RU" sz="6000" dirty="0" err="1"/>
              <a:t>дес</a:t>
            </a:r>
            <a:r>
              <a:rPr lang="ru-RU" sz="6000" dirty="0"/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35138B-D3F3-4B0D-877B-2DCDE90F64C3}"/>
              </a:ext>
            </a:extLst>
          </p:cNvPr>
          <p:cNvSpPr txBox="1"/>
          <p:nvPr/>
        </p:nvSpPr>
        <p:spPr>
          <a:xfrm>
            <a:off x="1616368" y="1104641"/>
            <a:ext cx="5934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1</a:t>
            </a:r>
            <a:r>
              <a:rPr lang="ru-RU" dirty="0"/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E104A8-E06C-4FDD-AD78-A27712070E3B}"/>
              </a:ext>
            </a:extLst>
          </p:cNvPr>
          <p:cNvSpPr txBox="1"/>
          <p:nvPr/>
        </p:nvSpPr>
        <p:spPr>
          <a:xfrm>
            <a:off x="1616368" y="2142362"/>
            <a:ext cx="710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2.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14DD7F-B7F2-4B36-8C26-3CE0FBC9462B}"/>
              </a:ext>
            </a:extLst>
          </p:cNvPr>
          <p:cNvSpPr txBox="1"/>
          <p:nvPr/>
        </p:nvSpPr>
        <p:spPr>
          <a:xfrm>
            <a:off x="7751199" y="2822167"/>
            <a:ext cx="13468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=60</a:t>
            </a:r>
          </a:p>
        </p:txBody>
      </p:sp>
    </p:spTree>
    <p:extLst>
      <p:ext uri="{BB962C8B-B14F-4D97-AF65-F5344CB8AC3E}">
        <p14:creationId xmlns:p14="http://schemas.microsoft.com/office/powerpoint/2010/main" val="273339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4" grpId="0"/>
      <p:bldP spid="15" grpId="0"/>
      <p:bldP spid="16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AF04EE2-3525-402D-8E8B-A76AE2D511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11"/>
          <a:stretch/>
        </p:blipFill>
        <p:spPr>
          <a:xfrm>
            <a:off x="280989" y="196645"/>
            <a:ext cx="11420475" cy="6346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3664CF2-8929-4294-8AD4-16CD116F4C7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2" t="21571" r="7046" b="3224"/>
          <a:stretch/>
        </p:blipFill>
        <p:spPr bwMode="auto">
          <a:xfrm>
            <a:off x="7077514" y="315355"/>
            <a:ext cx="3786578" cy="34445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388F21-CC8C-409A-BE18-137B4D57DF30}"/>
              </a:ext>
            </a:extLst>
          </p:cNvPr>
          <p:cNvSpPr txBox="1"/>
          <p:nvPr/>
        </p:nvSpPr>
        <p:spPr>
          <a:xfrm>
            <a:off x="2757948" y="3429000"/>
            <a:ext cx="4896725" cy="1565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найти произведение,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котором один из множителей - круглое число,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можно выполнить умножение не глядя </a:t>
            </a:r>
            <a:r>
              <a:rPr lang="ru-RU" sz="1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ноль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 за тем приписать его.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B16985-2221-4593-83FB-05AE04792275}"/>
              </a:ext>
            </a:extLst>
          </p:cNvPr>
          <p:cNvSpPr txBox="1"/>
          <p:nvPr/>
        </p:nvSpPr>
        <p:spPr>
          <a:xfrm>
            <a:off x="1566172" y="625682"/>
            <a:ext cx="21130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/>
              <a:t>20 х 3 =</a:t>
            </a:r>
          </a:p>
        </p:txBody>
      </p:sp>
      <p:sp>
        <p:nvSpPr>
          <p:cNvPr id="7" name="Дуга 6">
            <a:extLst>
              <a:ext uri="{FF2B5EF4-FFF2-40B4-BE49-F238E27FC236}">
                <a16:creationId xmlns:a16="http://schemas.microsoft.com/office/drawing/2014/main" id="{DD2AC6DA-20AC-441A-9E63-F576C4CBEA54}"/>
              </a:ext>
            </a:extLst>
          </p:cNvPr>
          <p:cNvSpPr/>
          <p:nvPr/>
        </p:nvSpPr>
        <p:spPr>
          <a:xfrm rot="7988060">
            <a:off x="1516943" y="583980"/>
            <a:ext cx="914400" cy="914400"/>
          </a:xfrm>
          <a:prstGeom prst="arc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DCE250-C7CB-4569-8A19-072620BD3E6D}"/>
              </a:ext>
            </a:extLst>
          </p:cNvPr>
          <p:cNvSpPr txBox="1"/>
          <p:nvPr/>
        </p:nvSpPr>
        <p:spPr>
          <a:xfrm>
            <a:off x="1566172" y="1687416"/>
            <a:ext cx="19399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/>
              <a:t>2 х 3 =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27182E-8919-4D1B-9234-515559BE2557}"/>
              </a:ext>
            </a:extLst>
          </p:cNvPr>
          <p:cNvSpPr txBox="1"/>
          <p:nvPr/>
        </p:nvSpPr>
        <p:spPr>
          <a:xfrm>
            <a:off x="3257501" y="1687415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/>
              <a:t>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6CCFBB-FE7B-425F-808D-20BB6DF00A22}"/>
              </a:ext>
            </a:extLst>
          </p:cNvPr>
          <p:cNvSpPr txBox="1"/>
          <p:nvPr/>
        </p:nvSpPr>
        <p:spPr>
          <a:xfrm>
            <a:off x="3529142" y="625681"/>
            <a:ext cx="7767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994C96-3665-4C32-AB61-0EB2DB154DF6}"/>
              </a:ext>
            </a:extLst>
          </p:cNvPr>
          <p:cNvSpPr txBox="1"/>
          <p:nvPr/>
        </p:nvSpPr>
        <p:spPr>
          <a:xfrm>
            <a:off x="3898081" y="625680"/>
            <a:ext cx="6312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>
                <a:solidFill>
                  <a:prstClr val="black"/>
                </a:solidFill>
                <a:latin typeface="Calibri" panose="020F0502020204030204"/>
              </a:rPr>
              <a:t>0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Дуга 15">
            <a:extLst>
              <a:ext uri="{FF2B5EF4-FFF2-40B4-BE49-F238E27FC236}">
                <a16:creationId xmlns:a16="http://schemas.microsoft.com/office/drawing/2014/main" id="{DC30E8E7-5915-4409-B668-DA07044F97AD}"/>
              </a:ext>
            </a:extLst>
          </p:cNvPr>
          <p:cNvSpPr/>
          <p:nvPr/>
        </p:nvSpPr>
        <p:spPr>
          <a:xfrm rot="7988060">
            <a:off x="3830055" y="825362"/>
            <a:ext cx="635255" cy="611619"/>
          </a:xfrm>
          <a:prstGeom prst="arc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112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  <p:bldP spid="9" grpId="0"/>
      <p:bldP spid="13" grpId="0"/>
      <p:bldP spid="15" grpId="0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E532C58-A1B1-471D-B537-37225A8729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61"/>
          <a:stretch/>
        </p:blipFill>
        <p:spPr>
          <a:xfrm>
            <a:off x="378031" y="161925"/>
            <a:ext cx="11109120" cy="60771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6E08EFD-02FE-47E2-9017-34539943B3EC}"/>
              </a:ext>
            </a:extLst>
          </p:cNvPr>
          <p:cNvSpPr txBox="1"/>
          <p:nvPr/>
        </p:nvSpPr>
        <p:spPr>
          <a:xfrm>
            <a:off x="1685926" y="428395"/>
            <a:ext cx="911542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4000" dirty="0"/>
              <a:t>Повар испек 4 противня пирожков с повидлом, по 20 пирожков на каждом.</a:t>
            </a:r>
          </a:p>
          <a:p>
            <a:pPr algn="l"/>
            <a:r>
              <a:rPr lang="ru-RU" sz="4000" dirty="0"/>
              <a:t>Сколько пирожков с повидлом напек повар?</a:t>
            </a:r>
          </a:p>
        </p:txBody>
      </p:sp>
    </p:spTree>
    <p:extLst>
      <p:ext uri="{BB962C8B-B14F-4D97-AF65-F5344CB8AC3E}">
        <p14:creationId xmlns:p14="http://schemas.microsoft.com/office/powerpoint/2010/main" val="1515600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AF04EE2-3525-402D-8E8B-A76AE2D511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85"/>
          <a:stretch/>
        </p:blipFill>
        <p:spPr>
          <a:xfrm>
            <a:off x="428625" y="114299"/>
            <a:ext cx="10772775" cy="61902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A371D6-F4C1-4187-8905-9B8B099DDE24}"/>
              </a:ext>
            </a:extLst>
          </p:cNvPr>
          <p:cNvSpPr txBox="1"/>
          <p:nvPr/>
        </p:nvSpPr>
        <p:spPr>
          <a:xfrm>
            <a:off x="1619250" y="444668"/>
            <a:ext cx="6096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 – 2 десятка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D34E70-5FFD-4C87-B9D9-34B9D6991BC6}"/>
              </a:ext>
            </a:extLst>
          </p:cNvPr>
          <p:cNvSpPr txBox="1"/>
          <p:nvPr/>
        </p:nvSpPr>
        <p:spPr>
          <a:xfrm>
            <a:off x="1619250" y="1552664"/>
            <a:ext cx="695325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 х 3= 2 </a:t>
            </a:r>
            <a:r>
              <a:rPr kumimoji="0" lang="ru-RU" sz="6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дес</a:t>
            </a:r>
            <a:r>
              <a:rPr kumimoji="0" lang="ru-RU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х  3 =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160342-BCB0-4279-A719-FFACD9D3E8B7}"/>
              </a:ext>
            </a:extLst>
          </p:cNvPr>
          <p:cNvSpPr txBox="1"/>
          <p:nvPr/>
        </p:nvSpPr>
        <p:spPr>
          <a:xfrm>
            <a:off x="8443912" y="1546324"/>
            <a:ext cx="113347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22289831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228</Words>
  <Application>Microsoft Office PowerPoint</Application>
  <PresentationFormat>Широкоэкранный</PresentationFormat>
  <Paragraphs>53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Open Sans</vt:lpstr>
      <vt:lpstr>Times New Roman</vt:lpstr>
      <vt:lpstr>Тема Office</vt:lpstr>
      <vt:lpstr>Тема:  «Виртуальная экскурсия по гимназии. Умножение круглых чисел»</vt:lpstr>
      <vt:lpstr>Презентация PowerPoint</vt:lpstr>
      <vt:lpstr>Тема: «Умножение круглых чисел»</vt:lpstr>
      <vt:lpstr>Презентация PowerPoint</vt:lpstr>
      <vt:lpstr>Презентация PowerPoint</vt:lpstr>
      <vt:lpstr>20 х 3=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«Умножение круглых чисел»</dc:title>
  <dc:creator>Екатерина Петухова</dc:creator>
  <cp:lastModifiedBy>Екатерина Петухова</cp:lastModifiedBy>
  <cp:revision>7</cp:revision>
  <dcterms:created xsi:type="dcterms:W3CDTF">2022-02-12T20:01:07Z</dcterms:created>
  <dcterms:modified xsi:type="dcterms:W3CDTF">2022-03-31T16:59:11Z</dcterms:modified>
</cp:coreProperties>
</file>