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82" r:id="rId6"/>
    <p:sldId id="259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0" r:id="rId17"/>
    <p:sldId id="275" r:id="rId18"/>
    <p:sldId id="274" r:id="rId19"/>
    <p:sldId id="276" r:id="rId20"/>
    <p:sldId id="273" r:id="rId21"/>
    <p:sldId id="277" r:id="rId22"/>
    <p:sldId id="278" r:id="rId23"/>
    <p:sldId id="25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2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gif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3.gif"/><Relationship Id="rId4" Type="http://schemas.openxmlformats.org/officeDocument/2006/relationships/image" Target="../media/image7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7" Type="http://schemas.openxmlformats.org/officeDocument/2006/relationships/image" Target="../media/image7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.jpeg"/><Relationship Id="rId5" Type="http://schemas.openxmlformats.org/officeDocument/2006/relationships/image" Target="../media/image76.gif"/><Relationship Id="rId4" Type="http://schemas.openxmlformats.org/officeDocument/2006/relationships/image" Target="../media/image7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2.jpeg"/><Relationship Id="rId7" Type="http://schemas.openxmlformats.org/officeDocument/2006/relationships/image" Target="../media/image8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5.gif"/><Relationship Id="rId5" Type="http://schemas.openxmlformats.org/officeDocument/2006/relationships/image" Target="../media/image84.gif"/><Relationship Id="rId10" Type="http://schemas.openxmlformats.org/officeDocument/2006/relationships/image" Target="../media/image78.gif"/><Relationship Id="rId4" Type="http://schemas.openxmlformats.org/officeDocument/2006/relationships/image" Target="../media/image83.jpeg"/><Relationship Id="rId9" Type="http://schemas.openxmlformats.org/officeDocument/2006/relationships/image" Target="../media/image8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18" Type="http://schemas.openxmlformats.org/officeDocument/2006/relationships/image" Target="../media/image19.jpeg"/><Relationship Id="rId3" Type="http://schemas.openxmlformats.org/officeDocument/2006/relationships/image" Target="../media/image4.jpeg"/><Relationship Id="rId21" Type="http://schemas.openxmlformats.org/officeDocument/2006/relationships/image" Target="../media/image22.gif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17" Type="http://schemas.openxmlformats.org/officeDocument/2006/relationships/image" Target="../media/image18.jpeg"/><Relationship Id="rId2" Type="http://schemas.openxmlformats.org/officeDocument/2006/relationships/image" Target="../media/image3.jpeg"/><Relationship Id="rId16" Type="http://schemas.openxmlformats.org/officeDocument/2006/relationships/image" Target="../media/image17.jpeg"/><Relationship Id="rId20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24" Type="http://schemas.openxmlformats.org/officeDocument/2006/relationships/image" Target="../media/image25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23" Type="http://schemas.openxmlformats.org/officeDocument/2006/relationships/image" Target="../media/image24.png"/><Relationship Id="rId10" Type="http://schemas.openxmlformats.org/officeDocument/2006/relationships/image" Target="../media/image11.jpeg"/><Relationship Id="rId19" Type="http://schemas.openxmlformats.org/officeDocument/2006/relationships/image" Target="../media/image20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Relationship Id="rId22" Type="http://schemas.openxmlformats.org/officeDocument/2006/relationships/image" Target="../media/image2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7" Type="http://schemas.openxmlformats.org/officeDocument/2006/relationships/image" Target="../media/image9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gif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gif"/><Relationship Id="rId3" Type="http://schemas.openxmlformats.org/officeDocument/2006/relationships/image" Target="../media/image93.gif"/><Relationship Id="rId7" Type="http://schemas.openxmlformats.org/officeDocument/2006/relationships/image" Target="../media/image7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6.gif"/><Relationship Id="rId5" Type="http://schemas.openxmlformats.org/officeDocument/2006/relationships/image" Target="../media/image95.jpeg"/><Relationship Id="rId4" Type="http://schemas.openxmlformats.org/officeDocument/2006/relationships/image" Target="../media/image9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gif"/><Relationship Id="rId7" Type="http://schemas.openxmlformats.org/officeDocument/2006/relationships/image" Target="../media/image7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3.jpeg"/><Relationship Id="rId5" Type="http://schemas.openxmlformats.org/officeDocument/2006/relationships/image" Target="../media/image102.gif"/><Relationship Id="rId4" Type="http://schemas.openxmlformats.org/officeDocument/2006/relationships/image" Target="../media/image10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6.gif"/><Relationship Id="rId4" Type="http://schemas.openxmlformats.org/officeDocument/2006/relationships/image" Target="../media/image105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allpaperscraft.ru/image/robot_glaza_metall_9643_2560x1600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r="15245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2" descr="D:\умницы и умники\Умники и умницы 2017 Рома\ФОТО\IMGL582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A5C9D9"/>
              </a:clrFrom>
              <a:clrTo>
                <a:srgbClr val="A5C9D9">
                  <a:alpha val="0"/>
                </a:srgbClr>
              </a:clrTo>
            </a:clrChange>
          </a:blip>
          <a:srcRect l="22674" r="25000" b="43465"/>
          <a:stretch>
            <a:fillRect/>
          </a:stretch>
        </p:blipFill>
        <p:spPr bwMode="auto">
          <a:xfrm>
            <a:off x="0" y="1556792"/>
            <a:ext cx="2232248" cy="36177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980728"/>
            <a:ext cx="6156176" cy="14700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105400"/>
            <a:ext cx="6948264" cy="1752600"/>
          </a:xfrm>
        </p:spPr>
        <p:txBody>
          <a:bodyPr>
            <a:noAutofit/>
          </a:bodyPr>
          <a:lstStyle/>
          <a:p>
            <a:pPr algn="l"/>
            <a:r>
              <a:rPr lang="ru-RU" sz="16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Участник: </a:t>
            </a:r>
            <a:r>
              <a:rPr lang="ru-RU" sz="1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Сметанин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Роман Антонович - воспитанник 4 группы </a:t>
            </a:r>
          </a:p>
          <a:p>
            <a:pPr algn="l"/>
            <a:r>
              <a:rPr lang="ru-RU" sz="16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Руководители: </a:t>
            </a:r>
            <a:r>
              <a:rPr lang="ru-RU" sz="1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Шайдулина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Эльмира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Раисовна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- воспитатель </a:t>
            </a:r>
          </a:p>
          <a:p>
            <a:pPr algn="l"/>
            <a:r>
              <a:rPr lang="ru-RU" sz="1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Агапитова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Наталья Никола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евна 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воспитатель </a:t>
            </a:r>
          </a:p>
          <a:p>
            <a:pPr algn="l"/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55576" y="0"/>
            <a:ext cx="75963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МБДОУ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сад присмотра и оздоровления для детей с аллергическими заболеваниями №69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Нижнекамского муниципального района 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Республики Татарстан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907704" y="2132856"/>
            <a:ext cx="417646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ИССЛЕДОВАТЕЛЬСКАЯ РАБОТА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тему: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Роботы в жизни человека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027" grpId="0"/>
      <p:bldP spid="10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Первый пульт дистанционного управления изобрел Никола Тесла который испытал радиоуправляемое судно, после  чего шествие роботов по миру было уже не остановить.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http://www.karma-digital.com/sites/default/files/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204864"/>
            <a:ext cx="336868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http://cdn.fishki.net/upload/post/2016/08/31/2059256/tn/8b6f3f06a721fb4d019cd8cb5de8ab5a.jpg"/>
          <p:cNvPicPr>
            <a:picLocks noChangeAspect="1" noChangeArrowheads="1"/>
          </p:cNvPicPr>
          <p:nvPr/>
        </p:nvPicPr>
        <p:blipFill>
          <a:blip r:embed="rId4" cstate="print"/>
          <a:srcRect l="12663" r="14526"/>
          <a:stretch>
            <a:fillRect/>
          </a:stretch>
        </p:blipFill>
        <p:spPr bwMode="auto">
          <a:xfrm>
            <a:off x="971600" y="2132856"/>
            <a:ext cx="2900651" cy="40585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В наши дни роботов можно увидеть абсолютно во всех областях и профессиях: </a:t>
            </a:r>
            <a:br>
              <a:rPr lang="ru-RU" sz="3200" dirty="0" smtClean="0"/>
            </a:br>
            <a:r>
              <a:rPr lang="ru-RU" sz="4000" i="1" dirty="0" smtClean="0"/>
              <a:t>в медицине</a:t>
            </a:r>
            <a:endParaRPr lang="ru-RU" sz="3200" i="1" dirty="0"/>
          </a:p>
        </p:txBody>
      </p:sp>
      <p:pic>
        <p:nvPicPr>
          <p:cNvPr id="4098" name="Picture 2" descr="http://lucynews.ga/uploads/thumbs/81.jpg"/>
          <p:cNvPicPr>
            <a:picLocks noChangeAspect="1" noChangeArrowheads="1"/>
          </p:cNvPicPr>
          <p:nvPr/>
        </p:nvPicPr>
        <p:blipFill>
          <a:blip r:embed="rId3" cstate="print"/>
          <a:srcRect l="23002"/>
          <a:stretch>
            <a:fillRect/>
          </a:stretch>
        </p:blipFill>
        <p:spPr bwMode="auto">
          <a:xfrm>
            <a:off x="323528" y="1196752"/>
            <a:ext cx="2799755" cy="2470796"/>
          </a:xfrm>
          <a:prstGeom prst="rect">
            <a:avLst/>
          </a:prstGeom>
          <a:noFill/>
        </p:spPr>
      </p:pic>
      <p:pic>
        <p:nvPicPr>
          <p:cNvPr id="4100" name="Picture 4" descr="http://fooyoh.com/files/attach/images/1098/598/028/004/riba_2.jpg"/>
          <p:cNvPicPr>
            <a:picLocks noChangeAspect="1" noChangeArrowheads="1"/>
          </p:cNvPicPr>
          <p:nvPr/>
        </p:nvPicPr>
        <p:blipFill>
          <a:blip r:embed="rId4" cstate="print"/>
          <a:srcRect l="8077" t="5976" r="11155" b="4381"/>
          <a:stretch>
            <a:fillRect/>
          </a:stretch>
        </p:blipFill>
        <p:spPr bwMode="auto">
          <a:xfrm>
            <a:off x="6084168" y="3356992"/>
            <a:ext cx="2340260" cy="3240360"/>
          </a:xfrm>
          <a:prstGeom prst="rect">
            <a:avLst/>
          </a:prstGeom>
          <a:noFill/>
        </p:spPr>
      </p:pic>
      <p:pic>
        <p:nvPicPr>
          <p:cNvPr id="4102" name="Picture 6" descr="http://cs.pikabu.ru/post_img/2013/03/14/8/1363265064_1068443650.jpg"/>
          <p:cNvPicPr>
            <a:picLocks noChangeAspect="1" noChangeArrowheads="1"/>
          </p:cNvPicPr>
          <p:nvPr/>
        </p:nvPicPr>
        <p:blipFill>
          <a:blip r:embed="rId5" cstate="print"/>
          <a:srcRect r="49241"/>
          <a:stretch>
            <a:fillRect/>
          </a:stretch>
        </p:blipFill>
        <p:spPr bwMode="auto">
          <a:xfrm>
            <a:off x="3347864" y="3284984"/>
            <a:ext cx="2360955" cy="3322340"/>
          </a:xfrm>
          <a:prstGeom prst="rect">
            <a:avLst/>
          </a:prstGeom>
          <a:noFill/>
        </p:spPr>
      </p:pic>
      <p:pic>
        <p:nvPicPr>
          <p:cNvPr id="4104" name="Picture 8" descr="http://www.zobot.ru/wp-content/uploads/2014/06/1265547130_rp-7-robot_2-520x490.jpg"/>
          <p:cNvPicPr>
            <a:picLocks noChangeAspect="1" noChangeArrowheads="1"/>
          </p:cNvPicPr>
          <p:nvPr/>
        </p:nvPicPr>
        <p:blipFill>
          <a:blip r:embed="rId6" cstate="print"/>
          <a:srcRect r="11312"/>
          <a:stretch>
            <a:fillRect/>
          </a:stretch>
        </p:blipFill>
        <p:spPr bwMode="auto">
          <a:xfrm>
            <a:off x="323528" y="3717032"/>
            <a:ext cx="2736304" cy="2907323"/>
          </a:xfrm>
          <a:prstGeom prst="rect">
            <a:avLst/>
          </a:prstGeom>
          <a:noFill/>
        </p:spPr>
      </p:pic>
      <p:pic>
        <p:nvPicPr>
          <p:cNvPr id="4106" name="Picture 10" descr="http://www.cpv.ru/modules/news/images/topics/b240a277-4e0b-5f7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1124744"/>
            <a:ext cx="2642659" cy="198199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i="1" dirty="0" smtClean="0"/>
              <a:t>в промышленности</a:t>
            </a:r>
            <a:endParaRPr lang="ru-RU" i="1" dirty="0"/>
          </a:p>
        </p:txBody>
      </p:sp>
      <p:pic>
        <p:nvPicPr>
          <p:cNvPr id="30722" name="Picture 2" descr="https://im1-tub-ru.yandex.net/i?id=98335cbb2abdbadbcc5fa12d8a81a2c7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908720"/>
            <a:ext cx="4144515" cy="2880320"/>
          </a:xfrm>
          <a:prstGeom prst="rect">
            <a:avLst/>
          </a:prstGeom>
          <a:noFill/>
        </p:spPr>
      </p:pic>
      <p:pic>
        <p:nvPicPr>
          <p:cNvPr id="30724" name="Picture 4" descr="https://im2-tub-ru.yandex.net/i?id=2e1d9e13c8b5908b2e8cb578c67476cb-l&amp;n=13"/>
          <p:cNvPicPr>
            <a:picLocks noChangeAspect="1" noChangeArrowheads="1"/>
          </p:cNvPicPr>
          <p:nvPr/>
        </p:nvPicPr>
        <p:blipFill>
          <a:blip r:embed="rId4" cstate="print"/>
          <a:srcRect l="11264" t="24729" r="14463" b="9917"/>
          <a:stretch>
            <a:fillRect/>
          </a:stretch>
        </p:blipFill>
        <p:spPr bwMode="auto">
          <a:xfrm>
            <a:off x="251520" y="980728"/>
            <a:ext cx="4032448" cy="2880320"/>
          </a:xfrm>
          <a:prstGeom prst="rect">
            <a:avLst/>
          </a:prstGeom>
          <a:noFill/>
        </p:spPr>
      </p:pic>
      <p:pic>
        <p:nvPicPr>
          <p:cNvPr id="30726" name="Picture 6" descr="https://www.pcweek.ru/upload/iblock/d3d/vp-42612L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933056"/>
            <a:ext cx="4157001" cy="2924944"/>
          </a:xfrm>
          <a:prstGeom prst="rect">
            <a:avLst/>
          </a:prstGeom>
          <a:noFill/>
        </p:spPr>
      </p:pic>
      <p:pic>
        <p:nvPicPr>
          <p:cNvPr id="30728" name="Picture 8" descr="https://im3-tub-ru.yandex.net/i?id=5259b033f34629c0466f0959056e3c4e-l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049688"/>
            <a:ext cx="3960440" cy="2808312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/>
          <a:lstStyle/>
          <a:p>
            <a:r>
              <a:rPr lang="ru-RU" i="1" dirty="0" smtClean="0"/>
              <a:t>в космосе</a:t>
            </a:r>
            <a:endParaRPr lang="ru-RU" i="1" dirty="0"/>
          </a:p>
        </p:txBody>
      </p:sp>
      <p:pic>
        <p:nvPicPr>
          <p:cNvPr id="29698" name="Picture 2" descr="https://im0-tub-ru.yandex.net/i?id=b25a1b6d2551cf3569bc51a7473e1b00-l&amp;n=13"/>
          <p:cNvPicPr>
            <a:picLocks noChangeAspect="1" noChangeArrowheads="1"/>
          </p:cNvPicPr>
          <p:nvPr/>
        </p:nvPicPr>
        <p:blipFill>
          <a:blip r:embed="rId3" cstate="print"/>
          <a:srcRect l="9829"/>
          <a:stretch>
            <a:fillRect/>
          </a:stretch>
        </p:blipFill>
        <p:spPr bwMode="auto">
          <a:xfrm>
            <a:off x="4716016" y="692696"/>
            <a:ext cx="4211960" cy="2952328"/>
          </a:xfrm>
          <a:prstGeom prst="rect">
            <a:avLst/>
          </a:prstGeom>
          <a:noFill/>
        </p:spPr>
      </p:pic>
      <p:pic>
        <p:nvPicPr>
          <p:cNvPr id="29700" name="Picture 4" descr="http://www.luchtenruimtevaart.nl/uploads/tx_rkphotogallery/Robotar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92696"/>
            <a:ext cx="3816424" cy="2952328"/>
          </a:xfrm>
          <a:prstGeom prst="rect">
            <a:avLst/>
          </a:prstGeom>
          <a:noFill/>
        </p:spPr>
      </p:pic>
      <p:pic>
        <p:nvPicPr>
          <p:cNvPr id="29702" name="Picture 6" descr="https://im0-tub-ru.yandex.net/i?id=e6c27f3aaeeaee35582092ced088310c-l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3789040"/>
            <a:ext cx="4953374" cy="2784897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3408"/>
            <a:ext cx="8229600" cy="1143000"/>
          </a:xfrm>
        </p:spPr>
        <p:txBody>
          <a:bodyPr/>
          <a:lstStyle/>
          <a:p>
            <a:r>
              <a:rPr lang="ru-RU" i="1" dirty="0" smtClean="0"/>
              <a:t>в армии</a:t>
            </a:r>
            <a:endParaRPr lang="ru-RU" i="1" dirty="0"/>
          </a:p>
        </p:txBody>
      </p:sp>
      <p:pic>
        <p:nvPicPr>
          <p:cNvPr id="27650" name="Picture 2" descr="http://obsudi.net/wp-content/uploads/2015/06/iRobot_Warrior_6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789040"/>
            <a:ext cx="3985400" cy="2808312"/>
          </a:xfrm>
          <a:prstGeom prst="rect">
            <a:avLst/>
          </a:prstGeom>
          <a:noFill/>
        </p:spPr>
      </p:pic>
      <p:pic>
        <p:nvPicPr>
          <p:cNvPr id="27652" name="Picture 4" descr="http://www.toptenscentral.com/wp-content/uploads/2016/04/Bear-Robots-Best-Robots-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717032"/>
            <a:ext cx="3796314" cy="2880320"/>
          </a:xfrm>
          <a:prstGeom prst="rect">
            <a:avLst/>
          </a:prstGeom>
          <a:noFill/>
        </p:spPr>
      </p:pic>
      <p:pic>
        <p:nvPicPr>
          <p:cNvPr id="5122" name="Picture 2" descr="https://im3-tub-ru.yandex.net/i?id=8800c138871b9f5a1092b9ad63ed84c3-l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764704"/>
            <a:ext cx="3096344" cy="2796856"/>
          </a:xfrm>
          <a:prstGeom prst="rect">
            <a:avLst/>
          </a:prstGeom>
          <a:noFill/>
        </p:spPr>
      </p:pic>
      <p:pic>
        <p:nvPicPr>
          <p:cNvPr id="5124" name="Picture 4" descr="http://kalashnikov.beontheway.ru/content/files/%D0%A0%D0%B8%D1%81%D1%83%D0%BD%D0%BE%D0%BA11.jpg"/>
          <p:cNvPicPr>
            <a:picLocks noChangeAspect="1" noChangeArrowheads="1"/>
          </p:cNvPicPr>
          <p:nvPr/>
        </p:nvPicPr>
        <p:blipFill>
          <a:blip r:embed="rId6" cstate="print"/>
          <a:srcRect l="20063" t="4864" b="5155"/>
          <a:stretch>
            <a:fillRect/>
          </a:stretch>
        </p:blipFill>
        <p:spPr bwMode="auto">
          <a:xfrm>
            <a:off x="755576" y="836712"/>
            <a:ext cx="3155843" cy="2664296"/>
          </a:xfrm>
          <a:prstGeom prst="rect">
            <a:avLst/>
          </a:prstGeom>
          <a:noFill/>
        </p:spPr>
      </p:pic>
      <p:pic>
        <p:nvPicPr>
          <p:cNvPr id="5126" name="Picture 6" descr="http://4.bp.blogspot.com/-CZ3SGQao27g/TtYSmBrRgOI/AAAAAAAAAiA/G7Cnz4rOFs4/s1600/robot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1628800"/>
            <a:ext cx="2975009" cy="2512677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2" name="Picture 6" descr="http://www.thietkewebsitedep.com/wp-content/uploads/2012/02/Robotlab.jpg"/>
          <p:cNvPicPr>
            <a:picLocks noChangeAspect="1" noChangeArrowheads="1"/>
          </p:cNvPicPr>
          <p:nvPr/>
        </p:nvPicPr>
        <p:blipFill>
          <a:blip r:embed="rId3" cstate="print"/>
          <a:srcRect l="6671" t="6894" r="6605"/>
          <a:stretch>
            <a:fillRect/>
          </a:stretch>
        </p:blipFill>
        <p:spPr bwMode="auto">
          <a:xfrm>
            <a:off x="4932040" y="188640"/>
            <a:ext cx="3744416" cy="2547664"/>
          </a:xfrm>
          <a:prstGeom prst="rect">
            <a:avLst/>
          </a:prstGeom>
          <a:noFill/>
        </p:spPr>
      </p:pic>
      <p:pic>
        <p:nvPicPr>
          <p:cNvPr id="4104" name="Picture 8" descr="http://lecollectif.orange.fr/app/uploads/2014/05/J80TAil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3068960"/>
            <a:ext cx="4042420" cy="3548634"/>
          </a:xfrm>
          <a:prstGeom prst="rect">
            <a:avLst/>
          </a:prstGeom>
          <a:noFill/>
        </p:spPr>
      </p:pic>
      <p:pic>
        <p:nvPicPr>
          <p:cNvPr id="4100" name="Picture 4" descr="https://img-fotki.yandex.ru/get/15562/237170366.e3/0_e90e6_5114896a_orig"/>
          <p:cNvPicPr>
            <a:picLocks noChangeAspect="1" noChangeArrowheads="1"/>
          </p:cNvPicPr>
          <p:nvPr/>
        </p:nvPicPr>
        <p:blipFill>
          <a:blip r:embed="rId5" cstate="print"/>
          <a:srcRect l="5670" r="26291"/>
          <a:stretch>
            <a:fillRect/>
          </a:stretch>
        </p:blipFill>
        <p:spPr bwMode="auto">
          <a:xfrm flipH="1">
            <a:off x="6012160" y="2852936"/>
            <a:ext cx="2664296" cy="3681933"/>
          </a:xfrm>
          <a:prstGeom prst="rect">
            <a:avLst/>
          </a:prstGeom>
          <a:noFill/>
        </p:spPr>
      </p:pic>
      <p:pic>
        <p:nvPicPr>
          <p:cNvPr id="4098" name="Picture 2" descr="http://ru3.anyfad.com/items/t1@22f4882a-c440-44d1-9c48-462e8a1f9a0a/Roboty-muzykanty.jpg"/>
          <p:cNvPicPr>
            <a:picLocks noChangeAspect="1" noChangeArrowheads="1"/>
          </p:cNvPicPr>
          <p:nvPr/>
        </p:nvPicPr>
        <p:blipFill>
          <a:blip r:embed="rId6" cstate="print"/>
          <a:srcRect l="16800" t="6300" r="10401" b="2351"/>
          <a:stretch>
            <a:fillRect/>
          </a:stretch>
        </p:blipFill>
        <p:spPr bwMode="auto">
          <a:xfrm>
            <a:off x="683568" y="2852936"/>
            <a:ext cx="2195002" cy="3672408"/>
          </a:xfrm>
          <a:prstGeom prst="rect">
            <a:avLst/>
          </a:prstGeom>
          <a:noFill/>
        </p:spPr>
      </p:pic>
      <p:pic>
        <p:nvPicPr>
          <p:cNvPr id="4106" name="Picture 10" descr="http://tr1.cbsistatic.com/hub/i/2014/08/04/bacc555a-1d3e-43c4-bd13-fa3ddf883e7e/3afcd7e7a4dae03539df88cc4c3ae020/robotsoccer.jpg"/>
          <p:cNvPicPr>
            <a:picLocks noChangeAspect="1" noChangeArrowheads="1"/>
          </p:cNvPicPr>
          <p:nvPr/>
        </p:nvPicPr>
        <p:blipFill>
          <a:blip r:embed="rId7" cstate="print"/>
          <a:srcRect l="15464" t="6318" r="7219" b="5228"/>
          <a:stretch>
            <a:fillRect/>
          </a:stretch>
        </p:blipFill>
        <p:spPr bwMode="auto">
          <a:xfrm>
            <a:off x="755576" y="188640"/>
            <a:ext cx="3600400" cy="2529444"/>
          </a:xfrm>
          <a:prstGeom prst="rect">
            <a:avLst/>
          </a:prstGeom>
          <a:noFill/>
        </p:spPr>
      </p:pic>
      <p:pic>
        <p:nvPicPr>
          <p:cNvPr id="4108" name="Picture 12" descr="http://gimn80.ucoz.ru/2015/pic/113654826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381499"/>
            <a:ext cx="2476500" cy="2476501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Эксперимент 1</a:t>
            </a:r>
            <a:r>
              <a:rPr lang="ru-RU" i="1" dirty="0" smtClean="0"/>
              <a:t> </a:t>
            </a:r>
            <a:br>
              <a:rPr lang="ru-RU" i="1" dirty="0" smtClean="0"/>
            </a:br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980728"/>
            <a:ext cx="1410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5 минут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16216" y="2852936"/>
            <a:ext cx="15937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14 минут</a:t>
            </a:r>
            <a:endParaRPr lang="ru-RU" sz="28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573016"/>
            <a:ext cx="4644516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b="6667"/>
          <a:stretch>
            <a:fillRect/>
          </a:stretch>
        </p:blipFill>
        <p:spPr bwMode="auto">
          <a:xfrm>
            <a:off x="467544" y="1484784"/>
            <a:ext cx="486054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://img10.proshkolu.ru/content/media/pic/std/4000000/3015000/3014067-700fbf2b984e922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4725144"/>
            <a:ext cx="1271456" cy="129614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7488832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Данный эксперимент показал, что работать пылесосом быстрее, легче, безопаснее для детей с аллергическими заболеваниями и чище. Веником же неудобно, устают руки, летит пыль, что еще и вредно.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0723" name="Picture 3" descr="http://www.umnet.com/pic/diy/screensaver/4/Robot--43799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627784" y="1412776"/>
            <a:ext cx="2996606" cy="3624065"/>
          </a:xfrm>
          <a:prstGeom prst="rect">
            <a:avLst/>
          </a:prstGeom>
          <a:noFill/>
        </p:spPr>
      </p:pic>
      <p:pic>
        <p:nvPicPr>
          <p:cNvPr id="30727" name="Picture 7" descr="http://www.gifmania.ru/Animated-Gifs-Predmety/Animations-Home/Images-Home-Appliances/Vacuum-Cleaners/Vacuum-Cleaners-7832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796136" y="3789040"/>
            <a:ext cx="2880320" cy="2593826"/>
          </a:xfrm>
          <a:prstGeom prst="rect">
            <a:avLst/>
          </a:prstGeom>
          <a:noFill/>
        </p:spPr>
      </p:pic>
      <p:pic>
        <p:nvPicPr>
          <p:cNvPr id="30729" name="Picture 9" descr="http://m.gifmania.ru/Animated-Gifs-Predmety/Animations-Home/Images-Kitchen/Brooms/Brooms-7826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501008"/>
            <a:ext cx="2052439" cy="2807208"/>
          </a:xfrm>
          <a:prstGeom prst="rect">
            <a:avLst/>
          </a:prstGeom>
          <a:noFill/>
        </p:spPr>
      </p:pic>
      <p:pic>
        <p:nvPicPr>
          <p:cNvPr id="30731" name="Picture 11" descr="https://im1-tub-ru.yandex.net/i?id=9104f3c5653758e03fd3cecffc38682f-l&amp;n=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2060848"/>
            <a:ext cx="1514514" cy="1448254"/>
          </a:xfrm>
          <a:prstGeom prst="rect">
            <a:avLst/>
          </a:prstGeom>
          <a:noFill/>
        </p:spPr>
      </p:pic>
      <p:pic>
        <p:nvPicPr>
          <p:cNvPr id="30733" name="Picture 13" descr="http://www.smayly.ru/gallery/glossy/Sweetim/0002011A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43608" y="1988840"/>
            <a:ext cx="2016224" cy="1680187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Эксперимент 2</a:t>
            </a:r>
            <a:r>
              <a:rPr lang="ru-RU" i="1" dirty="0" smtClean="0"/>
              <a:t> </a:t>
            </a:r>
            <a:br>
              <a:rPr lang="ru-RU" i="1" dirty="0" smtClean="0"/>
            </a:br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764704"/>
            <a:ext cx="1588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1 минута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28184" y="764704"/>
            <a:ext cx="1588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3 минута</a:t>
            </a:r>
            <a:endParaRPr lang="ru-RU" sz="2800" b="1" dirty="0"/>
          </a:p>
        </p:txBody>
      </p:sp>
      <p:pic>
        <p:nvPicPr>
          <p:cNvPr id="31746" name="Picture 2" descr="http://img10.proshkolu.ru/content/media/pic/std/4000000/3015000/3014067-700fbf2b984e922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692696"/>
            <a:ext cx="1271456" cy="129614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340768"/>
            <a:ext cx="345638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r="17991"/>
          <a:stretch>
            <a:fillRect/>
          </a:stretch>
        </p:blipFill>
        <p:spPr bwMode="auto">
          <a:xfrm>
            <a:off x="5436096" y="1340768"/>
            <a:ext cx="3312368" cy="295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 r="15991" b="11990"/>
          <a:stretch>
            <a:fillRect/>
          </a:stretch>
        </p:blipFill>
        <p:spPr bwMode="auto">
          <a:xfrm>
            <a:off x="2411760" y="3717032"/>
            <a:ext cx="3515300" cy="2762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12776"/>
            <a:ext cx="8532440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Данный эксперимент показал, что разогреть в микроволновой печи быстрее и удобнее. Можно отвлечься по делам и не караулить, ничего не подгорит, можно нагреть до необходимой температуры. При разогрев на плите была использована дополнительная посуда для разогревания, которую потом необходимо помыть.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6870" name="Picture 6" descr="http://th15.st.depositphotos.com/1257064/2863/v/170/depositphotos_28638235-Soup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4869160"/>
            <a:ext cx="1600200" cy="1543051"/>
          </a:xfrm>
          <a:prstGeom prst="rect">
            <a:avLst/>
          </a:prstGeom>
          <a:noFill/>
        </p:spPr>
      </p:pic>
      <p:pic>
        <p:nvPicPr>
          <p:cNvPr id="36874" name="Picture 10" descr="http://dalance.ru/UserFiles/portfolio/013/005/11ce59744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3561" t="12988" r="16373"/>
          <a:stretch>
            <a:fillRect/>
          </a:stretch>
        </p:blipFill>
        <p:spPr bwMode="auto">
          <a:xfrm>
            <a:off x="6876256" y="3996885"/>
            <a:ext cx="1944216" cy="2861115"/>
          </a:xfrm>
          <a:prstGeom prst="rect">
            <a:avLst/>
          </a:prstGeom>
          <a:noFill/>
        </p:spPr>
      </p:pic>
      <p:pic>
        <p:nvPicPr>
          <p:cNvPr id="36878" name="Picture 14" descr="http://www.gifmania.ru/Animated-Gifs-Predmety/Animations-Home/Images-Kitchen/Kitchenware/Kitchen-Pots/Kitchen-Pots-63265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3573016"/>
            <a:ext cx="952500" cy="952500"/>
          </a:xfrm>
          <a:prstGeom prst="rect">
            <a:avLst/>
          </a:prstGeom>
          <a:noFill/>
        </p:spPr>
      </p:pic>
      <p:pic>
        <p:nvPicPr>
          <p:cNvPr id="36880" name="Picture 16" descr="http://s14.rimg.info/a7c514ff54932ffc76f26e00dd828dad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3501008"/>
            <a:ext cx="2022887" cy="1440160"/>
          </a:xfrm>
          <a:prstGeom prst="rect">
            <a:avLst/>
          </a:prstGeom>
          <a:noFill/>
        </p:spPr>
      </p:pic>
      <p:pic>
        <p:nvPicPr>
          <p:cNvPr id="36872" name="Picture 8" descr="http://kartinki-vernisazh.ru/_ph/88/1/349333474.jpg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691680" y="3140968"/>
            <a:ext cx="3096344" cy="1872208"/>
          </a:xfrm>
          <a:prstGeom prst="rect">
            <a:avLst/>
          </a:prstGeom>
          <a:noFill/>
        </p:spPr>
      </p:pic>
      <p:pic>
        <p:nvPicPr>
          <p:cNvPr id="36866" name="Picture 2" descr="https://thumbs.dreamstime.com/z/chef-robot-13579950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918"/>
          <a:stretch>
            <a:fillRect/>
          </a:stretch>
        </p:blipFill>
        <p:spPr bwMode="auto">
          <a:xfrm flipH="1">
            <a:off x="1043608" y="3356992"/>
            <a:ext cx="3024336" cy="3312368"/>
          </a:xfrm>
          <a:prstGeom prst="rect">
            <a:avLst/>
          </a:prstGeom>
          <a:noFill/>
        </p:spPr>
      </p:pic>
      <p:pic>
        <p:nvPicPr>
          <p:cNvPr id="12" name="Picture 11" descr="https://im1-tub-ru.yandex.net/i?id=9104f3c5653758e03fd3cecffc38682f-l&amp;n=1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3212976"/>
            <a:ext cx="1547664" cy="1368152"/>
          </a:xfrm>
          <a:prstGeom prst="rect">
            <a:avLst/>
          </a:prstGeom>
          <a:noFill/>
        </p:spPr>
      </p:pic>
      <p:pic>
        <p:nvPicPr>
          <p:cNvPr id="36882" name="Picture 18" descr="http://www.smayly.ru/gallery/glossy/Sweetim/0002011A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08304" y="2492896"/>
            <a:ext cx="1835696" cy="1560342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73" name="Picture 37"/>
          <p:cNvPicPr>
            <a:picLocks noChangeAspect="1" noChangeArrowheads="1"/>
          </p:cNvPicPr>
          <p:nvPr/>
        </p:nvPicPr>
        <p:blipFill>
          <a:blip r:embed="rId3" cstate="print"/>
          <a:srcRect l="24989" t="25415" r="17005" b="21777"/>
          <a:stretch>
            <a:fillRect/>
          </a:stretch>
        </p:blipFill>
        <p:spPr bwMode="auto">
          <a:xfrm flipH="1">
            <a:off x="2627784" y="1844824"/>
            <a:ext cx="2232248" cy="33843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4" name="Picture 8" descr="http://cdn1.technopark.ru/photos_resized/no_background/600_600/28804/1_288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0728"/>
            <a:ext cx="2258616" cy="2258616"/>
          </a:xfrm>
          <a:prstGeom prst="rect">
            <a:avLst/>
          </a:prstGeom>
          <a:noFill/>
        </p:spPr>
      </p:pic>
      <p:pic>
        <p:nvPicPr>
          <p:cNvPr id="14346" name="Picture 10" descr="https://bobr.by/data/ad/ad5028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t="6452"/>
          <a:stretch>
            <a:fillRect/>
          </a:stretch>
        </p:blipFill>
        <p:spPr bwMode="auto">
          <a:xfrm>
            <a:off x="251520" y="2636912"/>
            <a:ext cx="1598214" cy="1656184"/>
          </a:xfrm>
          <a:prstGeom prst="rect">
            <a:avLst/>
          </a:prstGeom>
          <a:noFill/>
        </p:spPr>
      </p:pic>
      <p:pic>
        <p:nvPicPr>
          <p:cNvPr id="14348" name="Picture 12" descr="https://image.jimcdn.com/app/cms/image/transf/dimension=378x10000:format=jpg/path/s97f0aa5463da53dc/image/i6ff6677fb5fbe740/version/1458936664/imag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365104"/>
            <a:ext cx="2066984" cy="1552972"/>
          </a:xfrm>
          <a:prstGeom prst="rect">
            <a:avLst/>
          </a:prstGeom>
          <a:noFill/>
        </p:spPr>
      </p:pic>
      <p:pic>
        <p:nvPicPr>
          <p:cNvPr id="14350" name="Picture 14" descr="http://items.s1.citilink.ru/419764_v01_b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4797152"/>
            <a:ext cx="2016224" cy="1484083"/>
          </a:xfrm>
          <a:prstGeom prst="rect">
            <a:avLst/>
          </a:prstGeom>
          <a:noFill/>
        </p:spPr>
      </p:pic>
      <p:pic>
        <p:nvPicPr>
          <p:cNvPr id="14352" name="Picture 16" descr="https://skidka-krasnoyarsk.ru/images/prodacts/sourse/51/51511.jpg"/>
          <p:cNvPicPr>
            <a:picLocks noChangeAspect="1" noChangeArrowheads="1"/>
          </p:cNvPicPr>
          <p:nvPr/>
        </p:nvPicPr>
        <p:blipFill>
          <a:blip r:embed="rId8" cstate="print"/>
          <a:srcRect l="32760" t="3301" r="33221" b="3461"/>
          <a:stretch>
            <a:fillRect/>
          </a:stretch>
        </p:blipFill>
        <p:spPr bwMode="auto">
          <a:xfrm>
            <a:off x="7740352" y="476672"/>
            <a:ext cx="1050928" cy="2880320"/>
          </a:xfrm>
          <a:prstGeom prst="rect">
            <a:avLst/>
          </a:prstGeom>
          <a:noFill/>
        </p:spPr>
      </p:pic>
      <p:pic>
        <p:nvPicPr>
          <p:cNvPr id="14354" name="Picture 18" descr="http://www.xn------5cdbf0cgldosnequrffnc0fvf.in.ua/wp-content/uploads/2014/12/noutbook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260648"/>
            <a:ext cx="2232248" cy="1431429"/>
          </a:xfrm>
          <a:prstGeom prst="rect">
            <a:avLst/>
          </a:prstGeom>
          <a:noFill/>
        </p:spPr>
      </p:pic>
      <p:pic>
        <p:nvPicPr>
          <p:cNvPr id="14356" name="Picture 20" descr="http://mywishlist.ru/pic/i/wish/orig/008/625/191.jp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316" t="12327" r="22667" b="14667"/>
          <a:stretch>
            <a:fillRect/>
          </a:stretch>
        </p:blipFill>
        <p:spPr bwMode="auto">
          <a:xfrm>
            <a:off x="2483768" y="476672"/>
            <a:ext cx="1034428" cy="1755576"/>
          </a:xfrm>
          <a:prstGeom prst="rect">
            <a:avLst/>
          </a:prstGeom>
          <a:noFill/>
        </p:spPr>
      </p:pic>
      <p:pic>
        <p:nvPicPr>
          <p:cNvPr id="14358" name="Picture 22" descr="http://megaobzor.com/uploads/stories/77859/zj4ZZJd5NyY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65" t="19644" r="7732" b="12898"/>
          <a:stretch>
            <a:fillRect/>
          </a:stretch>
        </p:blipFill>
        <p:spPr bwMode="auto">
          <a:xfrm>
            <a:off x="3923928" y="404664"/>
            <a:ext cx="1303593" cy="1035732"/>
          </a:xfrm>
          <a:prstGeom prst="rect">
            <a:avLst/>
          </a:prstGeom>
          <a:noFill/>
        </p:spPr>
      </p:pic>
      <p:pic>
        <p:nvPicPr>
          <p:cNvPr id="14360" name="Picture 24" descr="http://boombob.ru/img/picture/Dec/11/77fec80ca0fd2d4f1a26a607d71d420e/2.jpg"/>
          <p:cNvPicPr>
            <a:picLocks noChangeAspect="1" noChangeArrowheads="1"/>
          </p:cNvPicPr>
          <p:nvPr/>
        </p:nvPicPr>
        <p:blipFill>
          <a:blip r:embed="rId12" cstate="print"/>
          <a:srcRect l="26731" t="2281" r="27303" b="12670"/>
          <a:stretch>
            <a:fillRect/>
          </a:stretch>
        </p:blipFill>
        <p:spPr bwMode="auto">
          <a:xfrm flipH="1">
            <a:off x="6228184" y="3356992"/>
            <a:ext cx="620869" cy="1188898"/>
          </a:xfrm>
          <a:prstGeom prst="rect">
            <a:avLst/>
          </a:prstGeom>
          <a:noFill/>
        </p:spPr>
      </p:pic>
      <p:pic>
        <p:nvPicPr>
          <p:cNvPr id="14362" name="Picture 26" descr="http://laukar.com/data/161008/2240117617735058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1988840"/>
            <a:ext cx="1315921" cy="1080120"/>
          </a:xfrm>
          <a:prstGeom prst="rect">
            <a:avLst/>
          </a:prstGeom>
          <a:noFill/>
        </p:spPr>
      </p:pic>
      <p:pic>
        <p:nvPicPr>
          <p:cNvPr id="14364" name="Picture 28" descr="http://uselectronicrepair.com/wp-content/uploads/2016/04/TV-Repair.jpe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43" t="3649" r="3379" b="5121"/>
          <a:stretch>
            <a:fillRect/>
          </a:stretch>
        </p:blipFill>
        <p:spPr bwMode="auto">
          <a:xfrm>
            <a:off x="7224774" y="3429000"/>
            <a:ext cx="1705149" cy="1152128"/>
          </a:xfrm>
          <a:prstGeom prst="rect">
            <a:avLst/>
          </a:prstGeom>
          <a:noFill/>
        </p:spPr>
      </p:pic>
      <p:pic>
        <p:nvPicPr>
          <p:cNvPr id="14366" name="Picture 30" descr="http://yasobe.ru/images/uploaded/cdeb7df092dde0a93ba569086ddd2535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897" t="4966" r="10617" b="5651"/>
          <a:stretch>
            <a:fillRect/>
          </a:stretch>
        </p:blipFill>
        <p:spPr bwMode="auto">
          <a:xfrm>
            <a:off x="1979712" y="2132856"/>
            <a:ext cx="960107" cy="1152128"/>
          </a:xfrm>
          <a:prstGeom prst="rect">
            <a:avLst/>
          </a:prstGeom>
          <a:noFill/>
        </p:spPr>
      </p:pic>
      <p:pic>
        <p:nvPicPr>
          <p:cNvPr id="14368" name="Picture 32" descr="http://lidernews.com/wp-content/uploads/2013/02/Zerkalnye-fotoapparaty-nikon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879" r="11747"/>
          <a:stretch>
            <a:fillRect/>
          </a:stretch>
        </p:blipFill>
        <p:spPr bwMode="auto">
          <a:xfrm>
            <a:off x="1763688" y="3140968"/>
            <a:ext cx="1224136" cy="1218055"/>
          </a:xfrm>
          <a:prstGeom prst="rect">
            <a:avLst/>
          </a:prstGeom>
          <a:noFill/>
        </p:spPr>
      </p:pic>
      <p:pic>
        <p:nvPicPr>
          <p:cNvPr id="14370" name="Picture 34" descr="http://mywishlist.ru/pic/i/wish/orig/008/402/152.jpe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818" r="28260"/>
          <a:stretch>
            <a:fillRect/>
          </a:stretch>
        </p:blipFill>
        <p:spPr bwMode="auto">
          <a:xfrm>
            <a:off x="7884368" y="4668316"/>
            <a:ext cx="1019898" cy="2189684"/>
          </a:xfrm>
          <a:prstGeom prst="rect">
            <a:avLst/>
          </a:prstGeom>
          <a:noFill/>
        </p:spPr>
      </p:pic>
      <p:pic>
        <p:nvPicPr>
          <p:cNvPr id="14372" name="Picture 36" descr="http://mywishlist.ru/pic/i/wish/orig/008/288/098.jpe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40" r="8021"/>
          <a:stretch>
            <a:fillRect/>
          </a:stretch>
        </p:blipFill>
        <p:spPr bwMode="auto">
          <a:xfrm>
            <a:off x="6156176" y="4653136"/>
            <a:ext cx="1541265" cy="1772816"/>
          </a:xfrm>
          <a:prstGeom prst="rect">
            <a:avLst/>
          </a:prstGeom>
          <a:noFill/>
        </p:spPr>
      </p:pic>
      <p:pic>
        <p:nvPicPr>
          <p:cNvPr id="14375" name="Picture 39" descr="http://e-xpedition.ru/podarki_image/toster-s-risunkom-smaylom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7560" r="9281"/>
          <a:stretch>
            <a:fillRect/>
          </a:stretch>
        </p:blipFill>
        <p:spPr bwMode="auto">
          <a:xfrm>
            <a:off x="611560" y="5551884"/>
            <a:ext cx="1086151" cy="1306116"/>
          </a:xfrm>
          <a:prstGeom prst="rect">
            <a:avLst/>
          </a:prstGeom>
          <a:noFill/>
        </p:spPr>
      </p:pic>
      <p:pic>
        <p:nvPicPr>
          <p:cNvPr id="14377" name="Picture 41" descr="http://my-bookshop.ru/image/spare_covers/1014109557.jpg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1484784"/>
            <a:ext cx="1584176" cy="1310905"/>
          </a:xfrm>
          <a:prstGeom prst="rect">
            <a:avLst/>
          </a:prstGeom>
          <a:noFill/>
        </p:spPr>
      </p:pic>
      <p:pic>
        <p:nvPicPr>
          <p:cNvPr id="14338" name="Picture 2" descr="http://primwiki.ru/images/Robot%2858174%29.gif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402"/>
          <a:stretch>
            <a:fillRect/>
          </a:stretch>
        </p:blipFill>
        <p:spPr bwMode="auto">
          <a:xfrm>
            <a:off x="4499992" y="1988840"/>
            <a:ext cx="1775227" cy="2929508"/>
          </a:xfrm>
          <a:prstGeom prst="rect">
            <a:avLst/>
          </a:prstGeom>
          <a:noFill/>
        </p:spPr>
      </p:pic>
      <p:pic>
        <p:nvPicPr>
          <p:cNvPr id="14379" name="Picture 43" descr="http://risovach.ru/upload/2015/01/generator/utyug_70974033_orig_.jpg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5363492"/>
            <a:ext cx="2040283" cy="1494508"/>
          </a:xfrm>
          <a:prstGeom prst="rect">
            <a:avLst/>
          </a:prstGeom>
          <a:noFill/>
        </p:spPr>
      </p:pic>
      <p:pic>
        <p:nvPicPr>
          <p:cNvPr id="14381" name="Picture 45" descr="http://econom38.ru/upload/iblock/275/27535d1ae04223a7ffefcb0bc1071996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716016" y="4869160"/>
            <a:ext cx="1349484" cy="1648786"/>
          </a:xfrm>
          <a:prstGeom prst="rect">
            <a:avLst/>
          </a:prstGeom>
          <a:noFill/>
        </p:spPr>
      </p:pic>
      <p:pic>
        <p:nvPicPr>
          <p:cNvPr id="14383" name="Picture 47" descr="http://www.omar.ru/img/model/651/115651/1.jpg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0"/>
            <a:ext cx="1501111" cy="1671946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Эксперимент 3</a:t>
            </a:r>
            <a:r>
              <a:rPr lang="ru-RU" i="1" dirty="0" smtClean="0"/>
              <a:t> </a:t>
            </a:r>
            <a:br>
              <a:rPr lang="ru-RU" i="1" dirty="0" smtClean="0"/>
            </a:br>
            <a:endParaRPr lang="ru-RU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980728"/>
            <a:ext cx="36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789040"/>
            <a:ext cx="36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980728"/>
            <a:ext cx="36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http://img10.proshkolu.ru/content/media/pic/std/4000000/3015000/3014067-700fbf2b984e9224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908720"/>
            <a:ext cx="1271456" cy="1296144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3861048"/>
            <a:ext cx="36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6707088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Эксперимент показал, что стиральная машина стирает, полощет и сушит лучше, а также экономит наше время.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5842" name="Picture 2" descr="http://vamotkrytka.ru/_ph/53/2/52829651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2936"/>
            <a:ext cx="2592288" cy="3279637"/>
          </a:xfrm>
          <a:prstGeom prst="rect">
            <a:avLst/>
          </a:prstGeom>
          <a:noFill/>
        </p:spPr>
      </p:pic>
      <p:pic>
        <p:nvPicPr>
          <p:cNvPr id="35844" name="Picture 4" descr="http://100macterov.ru/images/stories/ctirmach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975648" y="3284984"/>
            <a:ext cx="3168352" cy="2847976"/>
          </a:xfrm>
          <a:prstGeom prst="rect">
            <a:avLst/>
          </a:prstGeom>
          <a:noFill/>
        </p:spPr>
      </p:pic>
      <p:sp>
        <p:nvSpPr>
          <p:cNvPr id="35846" name="AutoShape 6" descr="http://trobage.ru/photos/v-vannoy-ne-sohnet-bele-53979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8" name="AutoShape 8" descr="http://trobage.ru/photos/v-vannoy-ne-sohnet-bele-53979-larg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9" name="Picture 9" descr="D:\умницы и умники\Умники и умницы 2017 Рома\картинки\v-vannoy-ne-sohnet-bele-53979-larg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556792"/>
            <a:ext cx="5688632" cy="2055057"/>
          </a:xfrm>
          <a:prstGeom prst="rect">
            <a:avLst/>
          </a:prstGeom>
          <a:noFill/>
        </p:spPr>
      </p:pic>
      <p:pic>
        <p:nvPicPr>
          <p:cNvPr id="35851" name="Picture 11" descr="http://posekretuvsemusvetu.ru/wp-content/uploads/2015/06/0080i134H4Q3897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4581128"/>
            <a:ext cx="2845175" cy="2016224"/>
          </a:xfrm>
          <a:prstGeom prst="rect">
            <a:avLst/>
          </a:prstGeom>
          <a:noFill/>
        </p:spPr>
      </p:pic>
      <p:pic>
        <p:nvPicPr>
          <p:cNvPr id="10" name="Picture 11" descr="https://im1-tub-ru.yandex.net/i?id=9104f3c5653758e03fd3cecffc38682f-l&amp;n=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2060848"/>
            <a:ext cx="1514514" cy="1448254"/>
          </a:xfrm>
          <a:prstGeom prst="rect">
            <a:avLst/>
          </a:prstGeom>
          <a:noFill/>
        </p:spPr>
      </p:pic>
      <p:pic>
        <p:nvPicPr>
          <p:cNvPr id="35853" name="Picture 13" descr="http://www.smayly.ru/gallery/glossy/Sweetim/0002011A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32128" y="3356992"/>
            <a:ext cx="1936213" cy="144016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Эксперимент 4</a:t>
            </a:r>
            <a:r>
              <a:rPr lang="ru-RU" i="1" dirty="0" smtClean="0"/>
              <a:t> </a:t>
            </a:r>
            <a:br>
              <a:rPr lang="ru-RU" i="1" dirty="0" smtClean="0"/>
            </a:br>
            <a:endParaRPr lang="ru-RU" i="1" dirty="0"/>
          </a:p>
        </p:txBody>
      </p:sp>
      <p:pic>
        <p:nvPicPr>
          <p:cNvPr id="5" name="Picture 2" descr="http://img10.proshkolu.ru/content/media/pic/std/4000000/3015000/3014067-700fbf2b984e922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908720"/>
            <a:ext cx="1271456" cy="1296144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96036" y="836712"/>
            <a:ext cx="3924036" cy="2616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 t="7692" r="13017"/>
          <a:stretch>
            <a:fillRect/>
          </a:stretch>
        </p:blipFill>
        <p:spPr bwMode="auto">
          <a:xfrm>
            <a:off x="4932040" y="3735076"/>
            <a:ext cx="3943976" cy="2790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 r="23722"/>
          <a:stretch>
            <a:fillRect/>
          </a:stretch>
        </p:blipFill>
        <p:spPr bwMode="auto">
          <a:xfrm>
            <a:off x="323528" y="2276872"/>
            <a:ext cx="4119490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764704"/>
            <a:ext cx="6491064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Данный эксперимент показал, что  передача информации с помощью электронных носителей происходит быстрее.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2050" name="Picture 2" descr="http://vamotkrytka.ru/_ph/50/2/56654243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844824"/>
            <a:ext cx="1951062" cy="1951064"/>
          </a:xfrm>
          <a:prstGeom prst="rect">
            <a:avLst/>
          </a:prstGeom>
          <a:noFill/>
        </p:spPr>
      </p:pic>
      <p:pic>
        <p:nvPicPr>
          <p:cNvPr id="2052" name="Picture 4" descr="http://wdesk.ru/_ph/134/2/90510865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23528" y="3284984"/>
            <a:ext cx="3563888" cy="2543151"/>
          </a:xfrm>
          <a:prstGeom prst="rect">
            <a:avLst/>
          </a:prstGeom>
          <a:noFill/>
        </p:spPr>
      </p:pic>
      <p:pic>
        <p:nvPicPr>
          <p:cNvPr id="2054" name="Picture 6" descr="http://cdn2.content.compendiumblog.com/uploads/user/ac97e8b0-feb4-4cb7-b28e-2bab58c062c4/b3036316-5edf-4f23-9d29-46802ffd28ce/Image/43d635f49d25f9a74c8470010f0f01a2/figure_running_letter_500_wht_5696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084168" y="2348880"/>
            <a:ext cx="3322208" cy="3826396"/>
          </a:xfrm>
          <a:prstGeom prst="rect">
            <a:avLst/>
          </a:prstGeom>
          <a:noFill/>
        </p:spPr>
      </p:pic>
      <p:pic>
        <p:nvPicPr>
          <p:cNvPr id="8" name="Picture 11" descr="https://im1-tub-ru.yandex.net/i?id=9104f3c5653758e03fd3cecffc38682f-l&amp;n=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5536" y="1772816"/>
            <a:ext cx="1800200" cy="1448254"/>
          </a:xfrm>
          <a:prstGeom prst="rect">
            <a:avLst/>
          </a:prstGeom>
          <a:noFill/>
        </p:spPr>
      </p:pic>
      <p:pic>
        <p:nvPicPr>
          <p:cNvPr id="2056" name="Picture 8" descr="http://www.smayly.ru/gallery/glossy/Sweetim/0002011A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2996952"/>
            <a:ext cx="1512168" cy="144640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8.favim.com/orig/150624/blue-backgrounds-Favim.com-2848449.jpg"/>
          <p:cNvPicPr>
            <a:picLocks noChangeAspect="1" noChangeArrowheads="1"/>
          </p:cNvPicPr>
          <p:nvPr/>
        </p:nvPicPr>
        <p:blipFill>
          <a:blip r:embed="rId2" cstate="print">
            <a:lum bright="30000"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 Мы провели анкетирование родителей. Оно показало, что люди в современном обществе практически постоянно обращаются к </a:t>
            </a:r>
            <a:r>
              <a:rPr lang="ru-RU" sz="2800" dirty="0" err="1" smtClean="0"/>
              <a:t>гаджетам</a:t>
            </a:r>
            <a:r>
              <a:rPr lang="ru-RU" sz="2800" dirty="0" smtClean="0"/>
              <a:t>, так как они облегчают жизнь человека. </a:t>
            </a:r>
            <a:endParaRPr lang="ru-RU" sz="2800" dirty="0"/>
          </a:p>
        </p:txBody>
      </p:sp>
      <p:pic>
        <p:nvPicPr>
          <p:cNvPr id="1026" name="Picture 2" descr="D:\умницы и умники\Умники и умницы 2017 Рома\конференция\фото\DSC_17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628800"/>
            <a:ext cx="5292588" cy="3528392"/>
          </a:xfrm>
          <a:prstGeom prst="rect">
            <a:avLst/>
          </a:prstGeom>
          <a:noFill/>
        </p:spPr>
      </p:pic>
      <p:pic>
        <p:nvPicPr>
          <p:cNvPr id="33798" name="Picture 6" descr="http://img1.liveinternet.ru/images/attach/c/2/66/210/66210667_1288959897_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4409728"/>
            <a:ext cx="3096344" cy="2448272"/>
          </a:xfrm>
          <a:prstGeom prst="rect">
            <a:avLst/>
          </a:prstGeom>
          <a:noFill/>
        </p:spPr>
      </p:pic>
      <p:pic>
        <p:nvPicPr>
          <p:cNvPr id="33794" name="Picture 2" descr="http://file.mobilmusic.ru/26/e2/1f/838948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2564904"/>
            <a:ext cx="2952328" cy="3936439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8.favim.com/orig/150624/blue-backgrounds-Favim.com-2848449.jpg"/>
          <p:cNvPicPr>
            <a:picLocks noChangeAspect="1" noChangeArrowheads="1"/>
          </p:cNvPicPr>
          <p:nvPr/>
        </p:nvPicPr>
        <p:blipFill>
          <a:blip r:embed="rId2" cstate="print">
            <a:lum bright="30000"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По результатам нашего исследования можно сделать следующие выводы: использование «роботов», в данном случае бытовой техники и </a:t>
            </a:r>
            <a:r>
              <a:rPr lang="ru-RU" sz="2800" dirty="0" err="1" smtClean="0"/>
              <a:t>гаджетов</a:t>
            </a:r>
            <a:r>
              <a:rPr lang="ru-RU" sz="2800" dirty="0" smtClean="0"/>
              <a:t> облегчает труд человека, экономит его время. </a:t>
            </a:r>
            <a:br>
              <a:rPr lang="ru-RU" sz="2800" dirty="0" smtClean="0"/>
            </a:br>
            <a:r>
              <a:rPr lang="ru-RU" sz="2800" dirty="0" smtClean="0"/>
              <a:t>Можно сделать вывод из нашего исследования и анкетирования, что наша гипотеза верна - современный человек не может обойтись в жизни без роботов.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8914" name="Picture 2" descr="http://all4design.ru/uploads/images/Robots/preview/Robots_1014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24544" y="2996952"/>
            <a:ext cx="3456384" cy="3456384"/>
          </a:xfrm>
          <a:prstGeom prst="rect">
            <a:avLst/>
          </a:prstGeom>
          <a:noFill/>
        </p:spPr>
      </p:pic>
      <p:pic>
        <p:nvPicPr>
          <p:cNvPr id="38918" name="Picture 6" descr="http://www.pravmir.ru/wp-content/uploads/2016/04/esad.pt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996952"/>
            <a:ext cx="5419153" cy="359683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8.favim.com/orig/150624/blue-backgrounds-Favim.com-2848449.jpg"/>
          <p:cNvPicPr>
            <a:picLocks noChangeAspect="1" noChangeArrowheads="1"/>
          </p:cNvPicPr>
          <p:nvPr/>
        </p:nvPicPr>
        <p:blipFill>
          <a:blip r:embed="rId2" cstate="print">
            <a:lum bright="30000"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http://img-fotki.yandex.ru/get/6429/54833049.7a/0_b4208_d38b0532_L.gif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0"/>
            <a:ext cx="3989065" cy="4523035"/>
          </a:xfrm>
          <a:prstGeom prst="rect">
            <a:avLst/>
          </a:prstGeom>
          <a:noFill/>
        </p:spPr>
      </p:pic>
      <p:pic>
        <p:nvPicPr>
          <p:cNvPr id="37892" name="Picture 4" descr="http://www.passionforum.ru/upload/397/u39771/010/7cdb087b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068960"/>
            <a:ext cx="6769596" cy="2041799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8.favim.com/orig/150624/blue-backgrounds-Favim.com-2848449.jpg"/>
          <p:cNvPicPr>
            <a:picLocks noChangeAspect="1" noChangeArrowheads="1"/>
          </p:cNvPicPr>
          <p:nvPr/>
        </p:nvPicPr>
        <p:blipFill>
          <a:blip r:embed="rId2" cstate="print">
            <a:lum bright="30000"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i="1" dirty="0" smtClean="0"/>
              <a:t>Как возникла идея: </a:t>
            </a:r>
            <a:endParaRPr lang="ru-RU" i="1" dirty="0"/>
          </a:p>
        </p:txBody>
      </p:sp>
      <p:pic>
        <p:nvPicPr>
          <p:cNvPr id="15362" name="Picture 2" descr="http://www.akidsheart.com/clips/robots/robot0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318644"/>
            <a:ext cx="2459584" cy="2539356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13386" r="13734" b="19683"/>
          <a:stretch>
            <a:fillRect/>
          </a:stretch>
        </p:blipFill>
        <p:spPr bwMode="auto">
          <a:xfrm>
            <a:off x="3923928" y="2780928"/>
            <a:ext cx="4961283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980728"/>
            <a:ext cx="5076564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allpaper-gallery.net/images/technology-images/technology-images-3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76672"/>
            <a:ext cx="6336704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/>
              <a:t>Цель:</a:t>
            </a:r>
            <a:r>
              <a:rPr lang="ru-RU" sz="4000" i="1" dirty="0" smtClean="0"/>
              <a:t> Выявить значимость робота в жизни человека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244" name="AutoShape 4" descr="http://img4.qwrt.ru/img4/2014/08/26/Untitled-9-04335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8" name="Picture 8" descr="https://im2-tub-ru.yandex.net/i?id=9d68c22e97a1136ed637cb374595f326-l&amp;n=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31" t="17339" r="4596" b="8969"/>
          <a:stretch>
            <a:fillRect/>
          </a:stretch>
        </p:blipFill>
        <p:spPr bwMode="auto">
          <a:xfrm>
            <a:off x="683568" y="3160170"/>
            <a:ext cx="3096344" cy="3509190"/>
          </a:xfrm>
          <a:prstGeom prst="rect">
            <a:avLst/>
          </a:prstGeom>
          <a:noFill/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4" cstate="print"/>
          <a:srcRect l="27562" t="25392" r="14808"/>
          <a:stretch>
            <a:fillRect/>
          </a:stretch>
        </p:blipFill>
        <p:spPr bwMode="auto">
          <a:xfrm>
            <a:off x="3923928" y="3049488"/>
            <a:ext cx="1656184" cy="38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Picture 6" descr="http://img4.qwrt.ru/img4/2014/08/26/Untitled-9-04335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425"/>
          <a:stretch>
            <a:fillRect/>
          </a:stretch>
        </p:blipFill>
        <p:spPr bwMode="auto">
          <a:xfrm>
            <a:off x="0" y="1556792"/>
            <a:ext cx="4716016" cy="2564904"/>
          </a:xfrm>
          <a:prstGeom prst="rect">
            <a:avLst/>
          </a:prstGeom>
          <a:noFill/>
        </p:spPr>
      </p:pic>
      <p:pic>
        <p:nvPicPr>
          <p:cNvPr id="10251" name="Picture 11" descr="https://im3-tub-ru.yandex.net/i?id=1a234edeb63a3e3aa3502eee934024fc-l&amp;n=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5672" t="14204" b="11220"/>
          <a:stretch>
            <a:fillRect/>
          </a:stretch>
        </p:blipFill>
        <p:spPr bwMode="auto">
          <a:xfrm flipH="1">
            <a:off x="6084168" y="3356992"/>
            <a:ext cx="2808312" cy="3168352"/>
          </a:xfrm>
          <a:prstGeom prst="rect">
            <a:avLst/>
          </a:prstGeom>
          <a:noFill/>
        </p:spPr>
      </p:pic>
      <p:pic>
        <p:nvPicPr>
          <p:cNvPr id="9" name="Picture 6" descr="http://img4.qwrt.ru/img4/2014/08/26/Untitled-9-04335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575"/>
          <a:stretch>
            <a:fillRect/>
          </a:stretch>
        </p:blipFill>
        <p:spPr bwMode="auto">
          <a:xfrm>
            <a:off x="4716016" y="1556792"/>
            <a:ext cx="4427984" cy="256490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8.favim.com/orig/150624/blue-backgrounds-Favim.com-2848449.jpg"/>
          <p:cNvPicPr>
            <a:picLocks noChangeAspect="1" noChangeArrowheads="1"/>
          </p:cNvPicPr>
          <p:nvPr/>
        </p:nvPicPr>
        <p:blipFill>
          <a:blip r:embed="rId2" cstate="print">
            <a:lum bright="30000"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Задачи: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707307"/>
            <a:ext cx="8496944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085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Развивающие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- развивать познавательный интерес, создавая условия для исследовательской деятельности ребенка.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- развивать предпосылок поисковой деятельности (практические опыты)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- развивать умения обдумывать свои действия в соответствии с поставленной гипотезой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- развивать и обогащение словарный запас слов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085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Воспитательные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-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воспитывать самоконтроль и мотивацию к исследованию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085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Образовательные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- постановка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 цели и выбор средств необходимых для ее достижения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- умения  обдумывать свои действия, осуществлять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решения в соответствии  с заданной целью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cs typeface="Times New Roman" pitchFamily="18" charset="0"/>
              </a:rPr>
              <a:t>- проверять результат своих действий, умение аргументировать свою позицию.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- расширить представления о роботах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- провести наблюдение и эксперимент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Гипотеза: </a:t>
            </a:r>
            <a:r>
              <a:rPr lang="ru-RU" sz="3600" dirty="0" smtClean="0"/>
              <a:t>Современный человек не может обойтись в жизни без роботов.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6388" name="Picture 4" descr="https://formulalubvi.com/wp-content/uploads/2015/10/ritm_jizni3-m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08720"/>
            <a:ext cx="3347864" cy="3136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0" name="Picture 6" descr="http://svopi.ru/uploads/posts/2016-03/1456815726_deti-i-gadzhety.jpg"/>
          <p:cNvPicPr>
            <a:picLocks noChangeAspect="1" noChangeArrowheads="1"/>
          </p:cNvPicPr>
          <p:nvPr/>
        </p:nvPicPr>
        <p:blipFill>
          <a:blip r:embed="rId4" cstate="print"/>
          <a:srcRect l="10531" t="23167"/>
          <a:stretch>
            <a:fillRect/>
          </a:stretch>
        </p:blipFill>
        <p:spPr bwMode="auto">
          <a:xfrm>
            <a:off x="3959424" y="3899962"/>
            <a:ext cx="5184576" cy="2958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2" name="Picture 8" descr="http://sadik120.ucoz.ru/content/planshet/1.jpg"/>
          <p:cNvPicPr>
            <a:picLocks noChangeAspect="1" noChangeArrowheads="1"/>
          </p:cNvPicPr>
          <p:nvPr/>
        </p:nvPicPr>
        <p:blipFill>
          <a:blip r:embed="rId5" cstate="print"/>
          <a:srcRect r="8801" b="7762"/>
          <a:stretch>
            <a:fillRect/>
          </a:stretch>
        </p:blipFill>
        <p:spPr bwMode="auto">
          <a:xfrm>
            <a:off x="179512" y="4149080"/>
            <a:ext cx="3744416" cy="2512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4" name="Picture 10" descr="http://www.pervik66.ru/files/300310/roboti/r12_2267.jpg"/>
          <p:cNvPicPr>
            <a:picLocks noChangeAspect="1" noChangeArrowheads="1"/>
          </p:cNvPicPr>
          <p:nvPr/>
        </p:nvPicPr>
        <p:blipFill>
          <a:blip r:embed="rId6" cstate="print"/>
          <a:srcRect l="9375"/>
          <a:stretch>
            <a:fillRect/>
          </a:stretch>
        </p:blipFill>
        <p:spPr bwMode="auto">
          <a:xfrm>
            <a:off x="4427984" y="1032079"/>
            <a:ext cx="4464496" cy="2965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1988840"/>
            <a:ext cx="1672007" cy="1998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Слово робот пришло к нам из чешского языка и означает «принудительная работа, тяжелый труд». Оно появилось лишь в 1920 году, благодаря Карелу Чапеку</a:t>
            </a:r>
            <a:r>
              <a:rPr lang="ru-RU" dirty="0" smtClean="0"/>
              <a:t>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482" name="Picture 2" descr="http://m6.paperblog.com/i/43/436239/12-L-HoUm0d.jpeg"/>
          <p:cNvPicPr>
            <a:picLocks noChangeAspect="1" noChangeArrowheads="1"/>
          </p:cNvPicPr>
          <p:nvPr/>
        </p:nvPicPr>
        <p:blipFill>
          <a:blip r:embed="rId3" cstate="print"/>
          <a:srcRect b="8890"/>
          <a:stretch>
            <a:fillRect/>
          </a:stretch>
        </p:blipFill>
        <p:spPr bwMode="auto">
          <a:xfrm>
            <a:off x="539552" y="2204864"/>
            <a:ext cx="3534397" cy="39330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84" name="Picture 4" descr="http://iurobotics.com/wp-content/uploads/nao_debou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50" r="24777"/>
          <a:stretch>
            <a:fillRect/>
          </a:stretch>
        </p:blipFill>
        <p:spPr bwMode="auto">
          <a:xfrm>
            <a:off x="5508104" y="2204864"/>
            <a:ext cx="2664296" cy="403244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Первый чертёж человекоподобного робота</a:t>
            </a:r>
            <a:br>
              <a:rPr lang="ru-RU" sz="3100" dirty="0" smtClean="0"/>
            </a:br>
            <a:r>
              <a:rPr lang="ru-RU" sz="3100" dirty="0" smtClean="0"/>
              <a:t> был сделан Леонардо да Винчи около 1495 года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http://culturacolectiva.com/wp-content/uploads/2013/04/2392360662_19ae7e76a7.jpg"/>
          <p:cNvPicPr/>
          <p:nvPr/>
        </p:nvPicPr>
        <p:blipFill>
          <a:blip r:embed="rId3" cstate="print"/>
          <a:srcRect l="21030" r="15498" b="5358"/>
          <a:stretch>
            <a:fillRect/>
          </a:stretch>
        </p:blipFill>
        <p:spPr bwMode="auto">
          <a:xfrm>
            <a:off x="611560" y="2132856"/>
            <a:ext cx="3431073" cy="3536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6" name="Picture 2" descr="http://total3d.ru/media/2014/07/mona-3d-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220072" y="1988840"/>
            <a:ext cx="3168352" cy="38884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granddecor12.ru/forum/imgs/5616ce55df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Самое известное изобретение Жака де </a:t>
            </a:r>
            <a:r>
              <a:rPr lang="ru-RU" sz="3200" dirty="0" err="1" smtClean="0"/>
              <a:t>Вокансона</a:t>
            </a:r>
            <a:r>
              <a:rPr lang="ru-RU" sz="3200" dirty="0" smtClean="0"/>
              <a:t> - пищеварительные утки, созданные им в 1739 году.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22530" name="Picture 2" descr="http://e-accel.ru/images/651154497.jpg"/>
          <p:cNvPicPr>
            <a:picLocks noChangeAspect="1" noChangeArrowheads="1"/>
          </p:cNvPicPr>
          <p:nvPr/>
        </p:nvPicPr>
        <p:blipFill>
          <a:blip r:embed="rId3" cstate="print"/>
          <a:srcRect l="5745" t="6853" r="8083" b="10914"/>
          <a:stretch>
            <a:fillRect/>
          </a:stretch>
        </p:blipFill>
        <p:spPr bwMode="auto">
          <a:xfrm>
            <a:off x="539552" y="2060848"/>
            <a:ext cx="3060340" cy="36724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утка вокансона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1700808"/>
            <a:ext cx="361686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</TotalTime>
  <Words>403</Words>
  <Application>Microsoft Office PowerPoint</Application>
  <PresentationFormat>Экран (4:3)</PresentationFormat>
  <Paragraphs>48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 </vt:lpstr>
      <vt:lpstr>Слайд 2</vt:lpstr>
      <vt:lpstr>Как возникла идея: </vt:lpstr>
      <vt:lpstr>Цель: Выявить значимость робота в жизни человека </vt:lpstr>
      <vt:lpstr>Задачи: </vt:lpstr>
      <vt:lpstr>Гипотеза: Современный человек не может обойтись в жизни без роботов. </vt:lpstr>
      <vt:lpstr>Слово робот пришло к нам из чешского языка и означает «принудительная работа, тяжелый труд». Оно появилось лишь в 1920 году, благодаря Карелу Чапеку.  </vt:lpstr>
      <vt:lpstr>Первый чертёж человекоподобного робота  был сделан Леонардо да Винчи около 1495 года </vt:lpstr>
      <vt:lpstr>Самое известное изобретение Жака де Вокансона - пищеварительные утки, созданные им в 1739 году. </vt:lpstr>
      <vt:lpstr>Первый пульт дистанционного управления изобрел Никола Тесла который испытал радиоуправляемое судно, после  чего шествие роботов по миру было уже не остановить. </vt:lpstr>
      <vt:lpstr>В наши дни роботов можно увидеть абсолютно во всех областях и профессиях:  в медицине</vt:lpstr>
      <vt:lpstr>в промышленности</vt:lpstr>
      <vt:lpstr>в космосе</vt:lpstr>
      <vt:lpstr>в армии</vt:lpstr>
      <vt:lpstr>Слайд 15</vt:lpstr>
      <vt:lpstr>Эксперимент 1  </vt:lpstr>
      <vt:lpstr>Данный эксперимент показал, что работать пылесосом быстрее, легче, безопаснее для детей с аллергическими заболеваниями и чище. Веником же неудобно, устают руки, летит пыль, что еще и вредно. </vt:lpstr>
      <vt:lpstr>Эксперимент 2  </vt:lpstr>
      <vt:lpstr>Данный эксперимент показал, что разогреть в микроволновой печи быстрее и удобнее. Можно отвлечься по делам и не караулить, ничего не подгорит, можно нагреть до необходимой температуры. При разогрев на плите была использована дополнительная посуда для разогревания, которую потом необходимо помыть. </vt:lpstr>
      <vt:lpstr>Эксперимент 3  </vt:lpstr>
      <vt:lpstr>Эксперимент показал, что стиральная машина стирает, полощет и сушит лучше, а также экономит наше время. </vt:lpstr>
      <vt:lpstr>Эксперимент 4  </vt:lpstr>
      <vt:lpstr>Данный эксперимент показал, что  передача информации с помощью электронных носителей происходит быстрее. </vt:lpstr>
      <vt:lpstr> Мы провели анкетирование родителей. Оно показало, что люди в современном обществе практически постоянно обращаются к гаджетам, так как они облегчают жизнь человека. </vt:lpstr>
      <vt:lpstr>По результатам нашего исследования можно сделать следующие выводы: использование «роботов», в данном случае бытовой техники и гаджетов облегчает труд человека, экономит его время.  Можно сделать вывод из нашего исследования и анкетирования, что наша гипотеза верна - современный человек не может обойтись в жизни без роботов. 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Региональная научно – практическая конференция учащихся «Мы – будущее XXI» </dc:title>
  <dc:creator>АНЕЛА</dc:creator>
  <cp:lastModifiedBy>~</cp:lastModifiedBy>
  <cp:revision>13</cp:revision>
  <dcterms:created xsi:type="dcterms:W3CDTF">2017-02-21T06:45:18Z</dcterms:created>
  <dcterms:modified xsi:type="dcterms:W3CDTF">2021-09-19T17:21:15Z</dcterms:modified>
</cp:coreProperties>
</file>