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</p:sldMasterIdLst>
  <p:notesMasterIdLst>
    <p:notesMasterId r:id="rId49"/>
  </p:notesMasterIdLst>
  <p:sldIdLst>
    <p:sldId id="369" r:id="rId2"/>
    <p:sldId id="372" r:id="rId3"/>
    <p:sldId id="373" r:id="rId4"/>
    <p:sldId id="311" r:id="rId5"/>
    <p:sldId id="308" r:id="rId6"/>
    <p:sldId id="380" r:id="rId7"/>
    <p:sldId id="309" r:id="rId8"/>
    <p:sldId id="317" r:id="rId9"/>
    <p:sldId id="318" r:id="rId10"/>
    <p:sldId id="313" r:id="rId11"/>
    <p:sldId id="320" r:id="rId12"/>
    <p:sldId id="271" r:id="rId13"/>
    <p:sldId id="323" r:id="rId14"/>
    <p:sldId id="385" r:id="rId15"/>
    <p:sldId id="358" r:id="rId16"/>
    <p:sldId id="359" r:id="rId17"/>
    <p:sldId id="360" r:id="rId18"/>
    <p:sldId id="361" r:id="rId19"/>
    <p:sldId id="362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9" r:id="rId29"/>
    <p:sldId id="371" r:id="rId30"/>
    <p:sldId id="379" r:id="rId31"/>
    <p:sldId id="338" r:id="rId32"/>
    <p:sldId id="336" r:id="rId33"/>
    <p:sldId id="337" r:id="rId34"/>
    <p:sldId id="384" r:id="rId35"/>
    <p:sldId id="343" r:id="rId36"/>
    <p:sldId id="375" r:id="rId37"/>
    <p:sldId id="377" r:id="rId38"/>
    <p:sldId id="376" r:id="rId39"/>
    <p:sldId id="374" r:id="rId40"/>
    <p:sldId id="378" r:id="rId41"/>
    <p:sldId id="355" r:id="rId42"/>
    <p:sldId id="383" r:id="rId43"/>
    <p:sldId id="349" r:id="rId44"/>
    <p:sldId id="305" r:id="rId45"/>
    <p:sldId id="370" r:id="rId46"/>
    <p:sldId id="382" r:id="rId47"/>
    <p:sldId id="366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1852972-9218-45A1-A79A-5417988581C3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72F7EB-A64C-40BB-9BFF-CF5C5EA1D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2C17902-DFAE-46C0-8CA3-22216F111B83}" type="slidenum">
              <a:rPr lang="ru-RU" sz="1200">
                <a:latin typeface="+mn-lt"/>
              </a:rPr>
              <a:pPr algn="r">
                <a:defRPr/>
              </a:pPr>
              <a:t>8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9A7F07C-BDC7-4D48-8514-724E0889568C}" type="slidenum">
              <a:rPr lang="ru-RU" sz="1200">
                <a:latin typeface="+mn-lt"/>
              </a:rPr>
              <a:pPr algn="r">
                <a:defRPr/>
              </a:pPr>
              <a:t>15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A62CB1AA-BAAD-401D-A3D6-5E6200B5C61B}" type="slidenum">
              <a:rPr lang="ru-RU" sz="1200">
                <a:latin typeface="+mn-lt"/>
              </a:rPr>
              <a:pPr algn="r">
                <a:defRPr/>
              </a:pPr>
              <a:t>16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2A2D9E0-53BA-4361-9CAE-B2EBCA5F2A80}" type="slidenum">
              <a:rPr lang="ru-RU" sz="1200">
                <a:latin typeface="+mn-lt"/>
              </a:rPr>
              <a:pPr algn="r">
                <a:defRPr/>
              </a:pPr>
              <a:t>17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AF3B20B-78CC-463D-AACF-CFC638DE4A51}" type="slidenum">
              <a:rPr lang="ru-RU" sz="1200">
                <a:latin typeface="+mn-lt"/>
              </a:rPr>
              <a:pPr algn="r">
                <a:defRPr/>
              </a:pPr>
              <a:t>18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6214309-9278-4046-B10F-CD6E5C4F0CF3}" type="slidenum">
              <a:rPr lang="ru-RU" sz="1200">
                <a:latin typeface="+mn-lt"/>
              </a:rPr>
              <a:pPr algn="r">
                <a:defRPr/>
              </a:pPr>
              <a:t>19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8126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126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9B41B-4D8D-49CD-8BD9-5A73620723C7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34882-DCA6-4C19-9418-6FB7AAB63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791B6-7B6A-447B-B1CF-021DE78EE6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538E5-AF71-4577-A6A0-AE3896CE5AA1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D6A31-35A1-4775-B739-0CFE60ADC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A627F-849E-4E26-8AB8-1E6F37A3BDAF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CB063-D182-4535-89EE-4428309EA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BF081-1545-47CA-AF7E-61AEFF9B0E1C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0D772-13EA-49B6-BE8C-74E05D26F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129F7-00FB-4578-9D10-F7F340CE6F7D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8A71E-88D9-40D0-9E86-588953C95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1BCEA-4144-4F0D-BE86-750556A654C1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DCF9E-5E9B-4CF2-9D09-F10CD4864E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68379-71A6-481C-AA3D-17CFB6AA604F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62AF1-C570-4102-9EC4-4DE452D38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3CCB4-64BF-416C-BFE3-350DF736CEB9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81EC8-EDBE-45A4-9E6C-ACEB219F1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606D0-398A-4CF3-99C0-B6C777CF861F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646E9-9988-4F1B-8C95-6B8D24F5A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9A40A-050F-4091-91F4-49E759C86C47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FEC5E-D571-425C-B330-9861F47D8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9562F-C3E4-4B6F-9A54-6B6C4EC14605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F46CA420-CEA8-4D11-9619-C7D2C0399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802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0230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0231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80232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80233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180234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80235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0236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180237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024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2A68B3D5-E720-4871-9D01-209A68015C56}" type="datetimeFigureOut">
              <a:rPr lang="ru-RU"/>
              <a:pPr>
                <a:defRPr/>
              </a:pPr>
              <a:t>17.02.2022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0" r:id="rId2"/>
    <p:sldLayoutId id="2147483809" r:id="rId3"/>
    <p:sldLayoutId id="2147483808" r:id="rId4"/>
    <p:sldLayoutId id="2147483807" r:id="rId5"/>
    <p:sldLayoutId id="2147483806" r:id="rId6"/>
    <p:sldLayoutId id="2147483805" r:id="rId7"/>
    <p:sldLayoutId id="2147483804" r:id="rId8"/>
    <p:sldLayoutId id="2147483803" r:id="rId9"/>
    <p:sldLayoutId id="2147483802" r:id="rId10"/>
    <p:sldLayoutId id="21474838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5;&#1076;&#1086;\Desktop\&#1052;&#1072;&#1085;&#1100;&#1082;&#1086;&#1074;&#1072;%20&#1048;.&#1043;.%20&#1051;&#1091;&#1095;&#1096;&#1072;&#1103;%20&#1088;&#1072;&#1079;&#1088;&#1072;&#1073;&#1086;&#1090;&#1082;&#1072;%20&#1082;&#1083;&#1072;&#1089;&#1089;&#1085;&#1086;&#1075;&#1086;%20&#1095;&#1072;&#1089;&#1072;\&#1084;&#1080;&#1085;&#1091;&#1089;%20&#8212;%20&#1055;&#1088;&#1086;&#1092;&#1077;&#1089;&#1089;&#1080;&#1103;%20&#1091;&#1095;&#1080;&#1090;&#1077;&#1083;&#1103;%20(www.lightaudio.ru)%20(2).mp3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5;&#1076;&#1086;\Desktop\&#1052;&#1072;&#1085;&#1100;&#1082;&#1086;&#1074;&#1072;%20&#1048;.&#1043;.%20&#1051;&#1091;&#1095;&#1096;&#1072;&#1103;%20&#1088;&#1072;&#1079;&#1088;&#1072;&#1073;&#1086;&#1090;&#1082;&#1072;%20&#1082;&#1083;&#1072;&#1089;&#1089;&#1085;&#1086;&#1075;&#1086;%20&#1095;&#1072;&#1089;&#1072;\&#1055;&#1045;&#1057;&#1053;&#1071;%20&#1054;%20&#1055;&#1056;&#1054;&#1060;&#1045;&#1057;&#1057;&#1048;&#1071;&#1061;%20(256%20%20kbps).mp3" TargetMode="External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5;&#1076;&#1086;\Desktop\&#1052;&#1072;&#1085;&#1100;&#1082;&#1086;&#1074;&#1072;%20&#1048;.&#1043;.%20&#1051;&#1091;&#1095;&#1096;&#1072;&#1103;%20&#1088;&#1072;&#1079;&#1088;&#1072;&#1073;&#1086;&#1090;&#1082;&#1072;%20&#1082;&#1083;&#1072;&#1089;&#1089;&#1085;&#1086;&#1075;&#1086;%20&#1095;&#1072;&#1089;&#1072;\&#1053;&#1040;&#1042;&#1048;&#1043;&#1040;&#1058;&#1059;&#1052;%20-%20&#1055;&#1077;&#1089;&#1085;&#1103;%20_&#1042;&#1089;&#1077;%20&#1087;&#1088;&#1086;&#1092;&#1077;&#1089;&#1089;&#1080;&#1080;%20&#1074;&#1072;&#1078;&#1085;&#1099;_%20(www.hotplayer.ru)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5"/>
          <p:cNvSpPr>
            <a:spLocks noGrp="1"/>
          </p:cNvSpPr>
          <p:nvPr>
            <p:ph idx="1"/>
          </p:nvPr>
        </p:nvSpPr>
        <p:spPr>
          <a:xfrm>
            <a:off x="457200" y="3284538"/>
            <a:ext cx="8229600" cy="2582862"/>
          </a:xfrm>
        </p:spPr>
        <p:txBody>
          <a:bodyPr/>
          <a:lstStyle/>
          <a:p>
            <a:pPr algn="ctr">
              <a:lnSpc>
                <a:spcPct val="70000"/>
              </a:lnSpc>
              <a:buFont typeface="Wingdings" pitchFamily="2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  <a:buFont typeface="Wingdings" pitchFamily="2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  <a:buFont typeface="Wingdings" pitchFamily="2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70000"/>
              </a:lnSpc>
              <a:buFont typeface="Wingdings" pitchFamily="2" charset="2"/>
              <a:buNone/>
            </a:pPr>
            <a:r>
              <a:rPr lang="ru-RU" b="1" dirty="0" err="1" smtClean="0">
                <a:cs typeface="Times New Roman" pitchFamily="18" charset="0"/>
              </a:rPr>
              <a:t>Манькова</a:t>
            </a:r>
            <a:r>
              <a:rPr lang="ru-RU" b="1" dirty="0" smtClean="0">
                <a:cs typeface="Times New Roman" pitchFamily="18" charset="0"/>
              </a:rPr>
              <a:t> Ирина Геннадьевна, </a:t>
            </a:r>
          </a:p>
          <a:p>
            <a:pPr algn="ctr">
              <a:lnSpc>
                <a:spcPct val="70000"/>
              </a:lnSpc>
              <a:buFont typeface="Wingdings" pitchFamily="2" charset="2"/>
              <a:buNone/>
            </a:pPr>
            <a:r>
              <a:rPr lang="ru-RU" b="1" dirty="0" smtClean="0">
                <a:cs typeface="Times New Roman" pitchFamily="18" charset="0"/>
              </a:rPr>
              <a:t>учитель математики</a:t>
            </a:r>
          </a:p>
          <a:p>
            <a:pPr algn="ctr">
              <a:lnSpc>
                <a:spcPct val="70000"/>
              </a:lnSpc>
              <a:buFont typeface="Wingdings" pitchFamily="2" charset="2"/>
              <a:buNone/>
            </a:pPr>
            <a:r>
              <a:rPr lang="ru-RU" b="1" dirty="0" smtClean="0">
                <a:cs typeface="Times New Roman" pitchFamily="18" charset="0"/>
              </a:rPr>
              <a:t> МАОУ «Тунгусовская СОШ» </a:t>
            </a:r>
          </a:p>
          <a:p>
            <a:pPr algn="ctr"/>
            <a:endParaRPr lang="ru-RU" dirty="0" smtClean="0"/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468313" y="1196975"/>
            <a:ext cx="8135937" cy="2806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Классный час: </a:t>
            </a:r>
          </a:p>
          <a:p>
            <a:pPr algn="ctr"/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«Выбор </a:t>
            </a:r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профессии - дело серьёзное»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455795"/>
            <a:ext cx="8232631" cy="903469"/>
          </a:xfrm>
        </p:spPr>
        <p:txBody>
          <a:bodyPr lIns="45720" tIns="0" rIns="45720" bIns="0"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34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5D194F"/>
                </a:solidFill>
              </a:rPr>
              <a:t>Закончить предложения</a:t>
            </a:r>
          </a:p>
        </p:txBody>
      </p:sp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214313" y="1428750"/>
            <a:ext cx="77152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AutoNum type="arabicPeriod"/>
            </a:pPr>
            <a:r>
              <a:rPr lang="ru-RU" altLang="ru-RU" sz="3600" dirty="0">
                <a:solidFill>
                  <a:srgbClr val="000000"/>
                </a:solidFill>
                <a:ea typeface="Arial Unicode MS"/>
                <a:cs typeface="Arial Unicode MS"/>
              </a:rPr>
              <a:t>Люди работают ради…</a:t>
            </a:r>
          </a:p>
          <a:p>
            <a:pPr eaLnBrk="0" hangingPunct="0">
              <a:buFontTx/>
              <a:buAutoNum type="arabicPeriod"/>
            </a:pPr>
            <a:r>
              <a:rPr lang="ru-RU" altLang="ru-RU" sz="3600" dirty="0">
                <a:solidFill>
                  <a:srgbClr val="000000"/>
                </a:solidFill>
                <a:ea typeface="Arial Unicode MS"/>
                <a:cs typeface="Arial Unicode MS"/>
              </a:rPr>
              <a:t>Настоящий труд – это…</a:t>
            </a:r>
          </a:p>
          <a:p>
            <a:pPr eaLnBrk="0" hangingPunct="0">
              <a:buFontTx/>
              <a:buAutoNum type="arabicPeriod"/>
            </a:pPr>
            <a:r>
              <a:rPr lang="ru-RU" altLang="ru-RU" sz="3600" dirty="0">
                <a:solidFill>
                  <a:srgbClr val="000000"/>
                </a:solidFill>
                <a:ea typeface="Arial Unicode MS"/>
                <a:cs typeface="Arial Unicode MS"/>
              </a:rPr>
              <a:t>При выборе профессии люди часто не учитывают…</a:t>
            </a:r>
          </a:p>
          <a:p>
            <a:pPr eaLnBrk="0" hangingPunct="0">
              <a:buFontTx/>
              <a:buAutoNum type="arabicPeriod"/>
            </a:pPr>
            <a:r>
              <a:rPr lang="ru-RU" altLang="ru-RU" sz="3600" dirty="0">
                <a:solidFill>
                  <a:srgbClr val="000000"/>
                </a:solidFill>
                <a:ea typeface="Arial Unicode MS"/>
                <a:cs typeface="Arial Unicode MS"/>
              </a:rPr>
              <a:t>В любом профессиональном труде самое важное…</a:t>
            </a:r>
          </a:p>
          <a:p>
            <a:pPr eaLnBrk="0" hangingPunct="0">
              <a:buFontTx/>
              <a:buAutoNum type="arabicPeriod"/>
            </a:pPr>
            <a:r>
              <a:rPr lang="ru-RU" altLang="ru-RU" sz="3600" dirty="0">
                <a:solidFill>
                  <a:srgbClr val="000000"/>
                </a:solidFill>
                <a:ea typeface="Arial Unicode MS"/>
                <a:cs typeface="Arial Unicode MS"/>
              </a:rPr>
              <a:t>Счастье – это…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313" y="884238"/>
            <a:ext cx="8534400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rebuchet MS" pitchFamily="34" charset="0"/>
              <a:buAutoNum type="arabicPeriod"/>
            </a:pPr>
            <a:r>
              <a:rPr lang="ru-RU" altLang="ru-RU" sz="2400" b="1" u="sng" dirty="0">
                <a:solidFill>
                  <a:srgbClr val="000000"/>
                </a:solidFill>
                <a:ea typeface="Arial Unicode MS"/>
                <a:cs typeface="Arial Unicode MS"/>
              </a:rPr>
              <a:t>Люди работают ради</a:t>
            </a:r>
            <a: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  <a:t> удовлетворения своих потребностей, ради самовыражения собственного "Я".</a:t>
            </a:r>
          </a:p>
          <a:p>
            <a:pPr marL="457200" indent="-457200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rebuchet MS" pitchFamily="34" charset="0"/>
              <a:buAutoNum type="arabicPeriod"/>
            </a:pPr>
            <a:r>
              <a:rPr lang="ru-RU" altLang="ru-RU" sz="2400" b="1" u="sng" dirty="0">
                <a:solidFill>
                  <a:srgbClr val="000000"/>
                </a:solidFill>
                <a:ea typeface="Arial Unicode MS"/>
                <a:cs typeface="Arial Unicode MS"/>
              </a:rPr>
              <a:t>Настоящий труд</a:t>
            </a:r>
            <a: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  <a:t> – это самоотдача и творчество.</a:t>
            </a:r>
          </a:p>
          <a:p>
            <a:pPr marL="457200" indent="-457200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rebuchet MS" pitchFamily="34" charset="0"/>
              <a:buAutoNum type="arabicPeriod"/>
            </a:pPr>
            <a:r>
              <a:rPr lang="ru-RU" altLang="ru-RU" sz="2400" b="1" u="sng" dirty="0">
                <a:solidFill>
                  <a:srgbClr val="000000"/>
                </a:solidFill>
                <a:ea typeface="Arial Unicode MS"/>
                <a:cs typeface="Arial Unicode MS"/>
              </a:rPr>
              <a:t>При выборе профессии люди часто не учитывают</a:t>
            </a:r>
            <a: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  <a:t> понятия, которые выражаются тремя словами: хочу, могу, надо. </a:t>
            </a:r>
          </a:p>
          <a:p>
            <a:pPr marL="742950" lvl="1" defTabSz="449263" eaLnBrk="0" hangingPunct="0"/>
            <a: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  <a:t>А. Хочу - своё желание.</a:t>
            </a:r>
            <a:b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</a:br>
            <a: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  <a:t>Б. Могу - свои возможности, способности, знания, состояние здоровья.</a:t>
            </a:r>
            <a:b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</a:br>
            <a: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  <a:t>В. Надо - потребности рынка труда.</a:t>
            </a:r>
          </a:p>
          <a:p>
            <a:pPr marL="457200" indent="-457200" defTabSz="449263" eaLnBrk="0" hangingPunct="0">
              <a:buFont typeface="Trebuchet MS" pitchFamily="34" charset="0"/>
              <a:buAutoNum type="arabicPeriod"/>
            </a:pPr>
            <a:r>
              <a:rPr lang="ru-RU" altLang="ru-RU" sz="2400" b="1" u="sng" dirty="0">
                <a:solidFill>
                  <a:srgbClr val="000000"/>
                </a:solidFill>
                <a:ea typeface="Arial Unicode MS"/>
                <a:cs typeface="Arial Unicode MS"/>
              </a:rPr>
              <a:t>В любом профессиональном труде самое важное</a:t>
            </a:r>
            <a: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  <a:t> – знания, и умение их применять на практике. </a:t>
            </a:r>
          </a:p>
          <a:p>
            <a:pPr marL="457200" indent="-457200" defTabSz="449263" eaLnBrk="0" hangingPunct="0">
              <a:buFont typeface="Trebuchet MS" pitchFamily="34" charset="0"/>
              <a:buAutoNum type="arabicPeriod"/>
            </a:pPr>
            <a:r>
              <a:rPr lang="ru-RU" altLang="ru-RU" sz="2400" b="1" u="sng" dirty="0">
                <a:solidFill>
                  <a:srgbClr val="000000"/>
                </a:solidFill>
                <a:ea typeface="Arial Unicode MS"/>
                <a:cs typeface="Arial Unicode MS"/>
              </a:rPr>
              <a:t>Счастье</a:t>
            </a:r>
            <a:r>
              <a:rPr lang="ru-RU" altLang="ru-RU" sz="2400" dirty="0">
                <a:solidFill>
                  <a:srgbClr val="000000"/>
                </a:solidFill>
                <a:ea typeface="Arial Unicode MS"/>
                <a:cs typeface="Arial Unicode MS"/>
              </a:rPr>
              <a:t> - это когда утром с радостью идёшь на работу, а вечером с радостью возвращаешься домой.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4294967295"/>
          </p:nvPr>
        </p:nvSpPr>
        <p:spPr>
          <a:xfrm>
            <a:off x="431800" y="5805488"/>
            <a:ext cx="8712200" cy="1673225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«БЕРИСЬ ЗА ТО, К ЧЕМУ ТЫ СКЛОНЕН, КОЛЬ ХОЧЕШЬ, ЧТОБ В ДЕЛАХ УСПЕШНЫЙ БЫЛ КОНЕЦ»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И.А. КРЫЛОВ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22313" y="533400"/>
            <a:ext cx="7772400" cy="1167408"/>
          </a:xfr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kern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Формула успешного выбора профессии</a:t>
            </a:r>
          </a:p>
        </p:txBody>
      </p:sp>
      <p:sp>
        <p:nvSpPr>
          <p:cNvPr id="4" name="Овал 3"/>
          <p:cNvSpPr/>
          <p:nvPr/>
        </p:nvSpPr>
        <p:spPr>
          <a:xfrm>
            <a:off x="2470150" y="3673475"/>
            <a:ext cx="2232025" cy="208915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могу</a:t>
            </a:r>
          </a:p>
        </p:txBody>
      </p:sp>
      <p:sp>
        <p:nvSpPr>
          <p:cNvPr id="6" name="Овал 5"/>
          <p:cNvSpPr/>
          <p:nvPr/>
        </p:nvSpPr>
        <p:spPr>
          <a:xfrm>
            <a:off x="4459559" y="3689463"/>
            <a:ext cx="2160240" cy="20535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надо</a:t>
            </a:r>
          </a:p>
        </p:txBody>
      </p:sp>
      <p:sp>
        <p:nvSpPr>
          <p:cNvPr id="7" name="Овал 6"/>
          <p:cNvSpPr/>
          <p:nvPr/>
        </p:nvSpPr>
        <p:spPr>
          <a:xfrm>
            <a:off x="3419475" y="1989138"/>
            <a:ext cx="2254250" cy="22209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хочу</a:t>
            </a:r>
          </a:p>
        </p:txBody>
      </p:sp>
      <p:sp>
        <p:nvSpPr>
          <p:cNvPr id="9" name="Равнобедренный треугольник 8"/>
          <p:cNvSpPr/>
          <p:nvPr/>
        </p:nvSpPr>
        <p:spPr>
          <a:xfrm rot="10800000">
            <a:off x="3797300" y="3716338"/>
            <a:ext cx="1323975" cy="1236662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666875" y="990600"/>
            <a:ext cx="1606550" cy="2117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571625" y="2500313"/>
            <a:ext cx="2428875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>
                <a:solidFill>
                  <a:srgbClr val="FFFFFF"/>
                </a:solidFill>
                <a:latin typeface="Trebuchet MS" pitchFamily="34" charset="0"/>
                <a:ea typeface="Arial Unicode MS" pitchFamily="34" charset="-128"/>
              </a:rPr>
              <a:t>хочу</a:t>
            </a:r>
          </a:p>
        </p:txBody>
      </p:sp>
      <p:sp>
        <p:nvSpPr>
          <p:cNvPr id="6" name="Овал 5"/>
          <p:cNvSpPr/>
          <p:nvPr/>
        </p:nvSpPr>
        <p:spPr>
          <a:xfrm>
            <a:off x="3500438" y="2500313"/>
            <a:ext cx="2428875" cy="228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>
                <a:solidFill>
                  <a:srgbClr val="FFFFFF"/>
                </a:solidFill>
                <a:latin typeface="Trebuchet MS" pitchFamily="34" charset="0"/>
                <a:ea typeface="Arial Unicode MS" pitchFamily="34" charset="-128"/>
              </a:rPr>
              <a:t>могу</a:t>
            </a:r>
          </a:p>
        </p:txBody>
      </p:sp>
      <p:sp>
        <p:nvSpPr>
          <p:cNvPr id="7" name="Овал 6"/>
          <p:cNvSpPr/>
          <p:nvPr/>
        </p:nvSpPr>
        <p:spPr>
          <a:xfrm>
            <a:off x="2500313" y="3857625"/>
            <a:ext cx="2428875" cy="2286000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>
                <a:solidFill>
                  <a:srgbClr val="FFFFFF"/>
                </a:solidFill>
                <a:latin typeface="Trebuchet MS" pitchFamily="34" charset="0"/>
                <a:ea typeface="Arial Unicode MS" pitchFamily="34" charset="-128"/>
              </a:rPr>
              <a:t>надо</a:t>
            </a: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42875" y="508000"/>
            <a:ext cx="83121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buFont typeface="Times New Roman" pitchFamily="18" charset="0"/>
              <a:buNone/>
            </a:pPr>
            <a:r>
              <a:rPr lang="ru-RU" altLang="ru-RU" sz="2800" b="1" dirty="0">
                <a:solidFill>
                  <a:srgbClr val="8A2E4E"/>
                </a:solidFill>
                <a:ea typeface="Arial Unicode MS"/>
                <a:cs typeface="Arial Unicode MS"/>
              </a:rPr>
              <a:t>хочу </a:t>
            </a:r>
            <a:r>
              <a:rPr lang="ru-RU" altLang="ru-RU" sz="2800" dirty="0">
                <a:solidFill>
                  <a:srgbClr val="000000"/>
                </a:solidFill>
                <a:ea typeface="Arial Unicode MS"/>
                <a:cs typeface="Arial Unicode MS"/>
              </a:rPr>
              <a:t>- все, что мне нравится, к чему лежит душа</a:t>
            </a:r>
          </a:p>
          <a:p>
            <a:pPr eaLnBrk="0" hangingPunct="0">
              <a:buFont typeface="Times New Roman" pitchFamily="18" charset="0"/>
              <a:buNone/>
            </a:pPr>
            <a:r>
              <a:rPr lang="ru-RU" altLang="ru-RU" sz="2800" b="1" dirty="0">
                <a:solidFill>
                  <a:srgbClr val="8A2E4E"/>
                </a:solidFill>
                <a:ea typeface="Arial Unicode MS"/>
                <a:cs typeface="Arial Unicode MS"/>
              </a:rPr>
              <a:t>могу</a:t>
            </a:r>
            <a:r>
              <a:rPr lang="ru-RU" altLang="ru-RU" sz="2800" dirty="0">
                <a:solidFill>
                  <a:srgbClr val="000000"/>
                </a:solidFill>
                <a:ea typeface="Arial Unicode MS"/>
                <a:cs typeface="Arial Unicode MS"/>
              </a:rPr>
              <a:t> - все, что мне по силам, по способностям</a:t>
            </a:r>
          </a:p>
          <a:p>
            <a:pPr eaLnBrk="0" hangingPunct="0">
              <a:buFont typeface="Times New Roman" pitchFamily="18" charset="0"/>
              <a:buNone/>
            </a:pPr>
            <a:r>
              <a:rPr lang="ru-RU" altLang="ru-RU" sz="2800" b="1" dirty="0">
                <a:solidFill>
                  <a:srgbClr val="8A2E4E"/>
                </a:solidFill>
                <a:ea typeface="Arial Unicode MS"/>
                <a:cs typeface="Arial Unicode MS"/>
              </a:rPr>
              <a:t>надо</a:t>
            </a:r>
            <a:r>
              <a:rPr lang="ru-RU" altLang="ru-RU" sz="2800" dirty="0">
                <a:solidFill>
                  <a:srgbClr val="000000"/>
                </a:solidFill>
                <a:ea typeface="Arial Unicode MS"/>
                <a:cs typeface="Arial Unicode MS"/>
              </a:rPr>
              <a:t> -все, что нужно для общества, страны</a:t>
            </a:r>
          </a:p>
          <a:p>
            <a:pPr eaLnBrk="0" hangingPunct="0"/>
            <a:endParaRPr lang="ru-RU" altLang="ru-RU" sz="2800" dirty="0">
              <a:solidFill>
                <a:srgbClr val="000000"/>
              </a:solidFill>
              <a:ea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892480" cy="16401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В мире существуют около 50 тысяч профессий. Их можно разделить на 5 типов.</a:t>
            </a:r>
            <a:endParaRPr lang="ru-RU" sz="4000" b="1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43" r="2543"/>
          <a:stretch>
            <a:fillRect/>
          </a:stretch>
        </p:blipFill>
        <p:spPr>
          <a:xfrm>
            <a:off x="0" y="2204864"/>
            <a:ext cx="9144000" cy="4653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2656"/>
            <a:ext cx="8964488" cy="720080"/>
          </a:xfrm>
        </p:spPr>
        <p:txBody>
          <a:bodyPr anchor="b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kern="12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 </a:t>
            </a:r>
            <a:r>
              <a:rPr lang="ru-RU" sz="4000" b="1" kern="12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тип: «Человек-природа»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57200" y="1052513"/>
            <a:ext cx="8202613" cy="47958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dirty="0" smtClean="0"/>
              <a:t> 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800" dirty="0" smtClean="0"/>
              <a:t> </a:t>
            </a:r>
            <a:r>
              <a:rPr lang="ru-RU" sz="2800" b="1" dirty="0" smtClean="0"/>
              <a:t>Люди этих профессий имеют дело с живой и неживой природой.</a:t>
            </a:r>
          </a:p>
          <a:p>
            <a:pPr eaLnBrk="1" hangingPunct="1"/>
            <a:r>
              <a:rPr lang="ru-RU" sz="2800" b="1" dirty="0" smtClean="0"/>
              <a:t>-агроном                                        </a:t>
            </a:r>
          </a:p>
          <a:p>
            <a:pPr eaLnBrk="1" hangingPunct="1"/>
            <a:r>
              <a:rPr lang="ru-RU" sz="2800" dirty="0" smtClean="0"/>
              <a:t>-</a:t>
            </a:r>
            <a:r>
              <a:rPr lang="ru-RU" sz="2800" b="1" dirty="0" smtClean="0"/>
              <a:t>гидролог</a:t>
            </a:r>
            <a:endParaRPr lang="ru-RU" sz="2800" dirty="0" smtClean="0"/>
          </a:p>
          <a:p>
            <a:pPr eaLnBrk="1" hangingPunct="1"/>
            <a:r>
              <a:rPr lang="ru-RU" sz="2800" b="1" dirty="0" smtClean="0"/>
              <a:t>-овцевод                                          </a:t>
            </a:r>
            <a:endParaRPr lang="ru-RU" sz="2800" dirty="0" smtClean="0"/>
          </a:p>
          <a:p>
            <a:pPr eaLnBrk="1" hangingPunct="1"/>
            <a:r>
              <a:rPr lang="ru-RU" sz="2800" b="1" dirty="0" smtClean="0"/>
              <a:t>-механизатор                          </a:t>
            </a:r>
            <a:endParaRPr lang="ru-RU" sz="2800" dirty="0" smtClean="0"/>
          </a:p>
          <a:p>
            <a:pPr eaLnBrk="1" hangingPunct="1"/>
            <a:r>
              <a:rPr lang="ru-RU" sz="2800" b="1" dirty="0" smtClean="0"/>
              <a:t>-тракторист                                                   </a:t>
            </a: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3357563"/>
            <a:ext cx="1295400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9144000" cy="758952"/>
          </a:xfrm>
        </p:spPr>
        <p:txBody>
          <a:bodyPr anchor="b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kern="12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II</a:t>
            </a:r>
            <a:r>
              <a:rPr lang="ru-RU" sz="4000" b="1" kern="12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тип: «Человек-техника»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457200" y="1412875"/>
            <a:ext cx="8202613" cy="44354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Люди этих профессий имеют дело с  техническими устройствами</a:t>
            </a:r>
          </a:p>
          <a:p>
            <a:pPr eaLnBrk="1" hangingPunct="1">
              <a:buNone/>
            </a:pPr>
            <a:r>
              <a:rPr lang="ru-RU" b="1" dirty="0" smtClean="0"/>
              <a:t>-летчики</a:t>
            </a:r>
          </a:p>
          <a:p>
            <a:pPr eaLnBrk="1" hangingPunct="1"/>
            <a:r>
              <a:rPr lang="ru-RU" b="1" dirty="0" smtClean="0"/>
              <a:t>-водители</a:t>
            </a:r>
          </a:p>
          <a:p>
            <a:pPr eaLnBrk="1" hangingPunct="1"/>
            <a:r>
              <a:rPr lang="ru-RU" b="1" dirty="0" smtClean="0"/>
              <a:t>-матросы</a:t>
            </a:r>
          </a:p>
          <a:p>
            <a:pPr eaLnBrk="1" hangingPunct="1"/>
            <a:r>
              <a:rPr lang="ru-RU" b="1" dirty="0" smtClean="0"/>
              <a:t>-токари</a:t>
            </a:r>
          </a:p>
          <a:p>
            <a:pPr eaLnBrk="1" hangingPunct="1"/>
            <a:r>
              <a:rPr lang="ru-RU" b="1" dirty="0" smtClean="0"/>
              <a:t>-слесари </a:t>
            </a:r>
            <a:r>
              <a:rPr lang="ru-RU" dirty="0" smtClean="0"/>
              <a:t>и др.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3716338"/>
            <a:ext cx="260032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3663" y="3933825"/>
            <a:ext cx="2160587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752" y="228600"/>
            <a:ext cx="8534400" cy="758952"/>
          </a:xfrm>
        </p:spPr>
        <p:txBody>
          <a:bodyPr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kern="1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III</a:t>
            </a:r>
            <a:r>
              <a:rPr lang="ru-RU" sz="4000" b="1" kern="1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тип: «Человек-человек»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179388" y="1124744"/>
            <a:ext cx="8626475" cy="4931569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dirty="0" smtClean="0"/>
              <a:t>   </a:t>
            </a:r>
            <a:r>
              <a:rPr lang="ru-RU" b="1" dirty="0" smtClean="0"/>
              <a:t>Предметом труда в этой профессии является другой человек, а характерной чертой деятельности является воздействие на других.</a:t>
            </a:r>
          </a:p>
          <a:p>
            <a:pPr eaLnBrk="1" hangingPunct="1"/>
            <a:r>
              <a:rPr lang="ru-RU" b="1" dirty="0" smtClean="0"/>
              <a:t> -учитель</a:t>
            </a:r>
          </a:p>
          <a:p>
            <a:pPr eaLnBrk="1" hangingPunct="1"/>
            <a:r>
              <a:rPr lang="ru-RU" b="1" dirty="0" smtClean="0"/>
              <a:t>- врач</a:t>
            </a:r>
          </a:p>
          <a:p>
            <a:pPr eaLnBrk="1" hangingPunct="1"/>
            <a:r>
              <a:rPr lang="ru-RU" b="1" dirty="0" smtClean="0"/>
              <a:t>-журналист</a:t>
            </a:r>
          </a:p>
          <a:p>
            <a:pPr eaLnBrk="1" hangingPunct="1"/>
            <a:r>
              <a:rPr lang="ru-RU" b="1" dirty="0" smtClean="0"/>
              <a:t>-продавец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861048"/>
            <a:ext cx="1453334" cy="180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149080"/>
            <a:ext cx="1828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188" y="3500438"/>
            <a:ext cx="11620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28600"/>
            <a:ext cx="8964488" cy="758952"/>
          </a:xfr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kern="1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IV</a:t>
            </a:r>
            <a:r>
              <a:rPr lang="ru-RU" sz="3200" b="1" kern="1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тип: «Человек - знаковая система»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57200" y="1196975"/>
            <a:ext cx="8202613" cy="51847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  </a:t>
            </a:r>
            <a:r>
              <a:rPr lang="ru-RU" b="1" dirty="0" smtClean="0"/>
              <a:t>Специалисты этого типа используют в своем труде различные знаки: устная и письменная речь, цифры, химические и физические символы, ноты, схемы, карты, графики,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/>
              <a:t>рисунки, дорожные знаки и т.д.</a:t>
            </a:r>
          </a:p>
          <a:p>
            <a:pPr eaLnBrk="1" hangingPunct="1">
              <a:lnSpc>
                <a:spcPct val="90000"/>
              </a:lnSpc>
            </a:pPr>
            <a:r>
              <a:rPr lang="ru-RU" b="1" dirty="0" smtClean="0"/>
              <a:t>-бухгалтеры</a:t>
            </a:r>
          </a:p>
          <a:p>
            <a:pPr eaLnBrk="1" hangingPunct="1">
              <a:lnSpc>
                <a:spcPct val="90000"/>
              </a:lnSpc>
            </a:pPr>
            <a:r>
              <a:rPr lang="ru-RU" b="1" dirty="0" smtClean="0"/>
              <a:t>-ученые люди</a:t>
            </a:r>
          </a:p>
          <a:p>
            <a:pPr eaLnBrk="1" hangingPunct="1">
              <a:lnSpc>
                <a:spcPct val="90000"/>
              </a:lnSpc>
            </a:pPr>
            <a:r>
              <a:rPr lang="ru-RU" b="1" dirty="0" smtClean="0"/>
              <a:t>-работники лабораторий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/>
              <a:t> и научных центров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 </a:t>
            </a:r>
          </a:p>
          <a:p>
            <a:pPr eaLnBrk="1" hangingPunct="1">
              <a:lnSpc>
                <a:spcPct val="90000"/>
              </a:lnSpc>
            </a:pPr>
            <a:endParaRPr lang="ru-RU" b="1" dirty="0" smtClean="0"/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4221163"/>
            <a:ext cx="16160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293096"/>
            <a:ext cx="114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752" y="229735"/>
            <a:ext cx="8534400" cy="1030231"/>
          </a:xfrm>
        </p:spPr>
        <p:txBody>
          <a:bodyPr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kern="1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</a:t>
            </a:r>
            <a:r>
              <a:rPr lang="ru-RU" sz="3200" b="1" kern="1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тип: «Человек художественный образ»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57200" y="1341438"/>
            <a:ext cx="8202613" cy="45069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/>
              <a:t>Людей этого типа отличает наличие живого образного мышления, художественная фантазия, талант.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b="1" dirty="0" smtClean="0"/>
          </a:p>
          <a:p>
            <a:pPr eaLnBrk="1" hangingPunct="1"/>
            <a:r>
              <a:rPr lang="ru-RU" b="1" dirty="0" smtClean="0"/>
              <a:t>-музыканты</a:t>
            </a:r>
          </a:p>
          <a:p>
            <a:pPr eaLnBrk="1" hangingPunct="1"/>
            <a:r>
              <a:rPr lang="ru-RU" b="1" dirty="0" smtClean="0"/>
              <a:t>-художники</a:t>
            </a:r>
          </a:p>
          <a:p>
            <a:pPr eaLnBrk="1" hangingPunct="1"/>
            <a:r>
              <a:rPr lang="ru-RU" b="1" dirty="0" smtClean="0"/>
              <a:t>-актеры</a:t>
            </a:r>
          </a:p>
          <a:p>
            <a:pPr eaLnBrk="1" hangingPunct="1"/>
            <a:r>
              <a:rPr lang="ru-RU" b="1" dirty="0" smtClean="0"/>
              <a:t>-дизайнеры и др.</a:t>
            </a:r>
          </a:p>
        </p:txBody>
      </p:sp>
      <p:pic>
        <p:nvPicPr>
          <p:cNvPr id="36867" name="Picture 2" descr="C:\Documents and Settings\хозяин\Рабочий стол\Ольга\0009-015-Professii-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068960"/>
            <a:ext cx="3168650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4067175" y="549275"/>
            <a:ext cx="45339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У МЕНЯ РАСТУТ ГОДА,</a:t>
            </a:r>
          </a:p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БУДЕТ МНЕ СЕМНАДЦАТЬ.</a:t>
            </a:r>
          </a:p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КЕМ РАБОТАТЬ МНЕ ТОГДА?</a:t>
            </a:r>
          </a:p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ЧЕМ ЗАНИМАТЬСЯ?</a:t>
            </a:r>
          </a:p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		В. Маяковский</a:t>
            </a:r>
          </a:p>
        </p:txBody>
      </p:sp>
      <p:pic>
        <p:nvPicPr>
          <p:cNvPr id="18435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3500438"/>
            <a:ext cx="3833812" cy="27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11213"/>
          </a:xfrm>
        </p:spPr>
        <p:txBody>
          <a:bodyPr/>
          <a:lstStyle/>
          <a:p>
            <a:pPr algn="ctr" eaLnBrk="1" hangingPunct="1"/>
            <a:r>
              <a:rPr lang="ru-RU" sz="7800" smtClean="0">
                <a:solidFill>
                  <a:schemeClr val="hlink"/>
                </a:solidFill>
              </a:rPr>
              <a:t>Тест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094162"/>
          </a:xfrm>
        </p:spPr>
        <p:txBody>
          <a:bodyPr/>
          <a:lstStyle/>
          <a:p>
            <a:pPr marL="514350" indent="-514350" algn="ctr" eaLnBrk="1" hangingPunct="1">
              <a:buFont typeface="Wingdings" pitchFamily="2" charset="2"/>
              <a:buNone/>
            </a:pPr>
            <a:r>
              <a:rPr lang="ru-RU" sz="3600" b="1" dirty="0" smtClean="0"/>
              <a:t>1. Новогодняя ночь для вас - лучшее время, чтобы:</a:t>
            </a:r>
            <a:r>
              <a:rPr lang="ru-RU" b="1" dirty="0" smtClean="0"/>
              <a:t> </a:t>
            </a:r>
            <a:endParaRPr lang="ru-RU" dirty="0" smtClean="0"/>
          </a:p>
          <a:p>
            <a:pPr marL="514350" indent="-514350" eaLnBrk="1" hangingPunct="1">
              <a:buFont typeface="Wingdings" pitchFamily="2" charset="2"/>
              <a:buNone/>
            </a:pPr>
            <a:r>
              <a:rPr lang="ru-RU" b="1" dirty="0" smtClean="0"/>
              <a:t>а) выспаться; </a:t>
            </a:r>
          </a:p>
          <a:p>
            <a:pPr marL="514350" indent="-514350" eaLnBrk="1" hangingPunct="1">
              <a:buFont typeface="Wingdings" pitchFamily="2" charset="2"/>
              <a:buNone/>
            </a:pPr>
            <a:r>
              <a:rPr lang="ru-RU" b="1" dirty="0" smtClean="0"/>
              <a:t>б) посмотреть телевизор вместе с семьей; </a:t>
            </a:r>
          </a:p>
          <a:p>
            <a:pPr marL="514350" indent="-514350" eaLnBrk="1" hangingPunct="1">
              <a:buFont typeface="Wingdings" pitchFamily="2" charset="2"/>
              <a:buNone/>
            </a:pPr>
            <a:r>
              <a:rPr lang="ru-RU" b="1" dirty="0" smtClean="0"/>
              <a:t>в) оказаться в кругу друзей. 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479925" y="3244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7800" smtClean="0">
                <a:solidFill>
                  <a:schemeClr val="hlink"/>
                </a:solidFill>
              </a:rPr>
              <a:t>Тест</a:t>
            </a:r>
            <a:r>
              <a:rPr lang="ru-RU" smtClean="0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16718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468313" y="1988692"/>
            <a:ext cx="799147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/>
              <a:t>2. Из трех подарков вы предпочли бы: </a:t>
            </a:r>
          </a:p>
          <a:p>
            <a:pPr algn="ctr"/>
            <a:endParaRPr lang="ru-RU" sz="3200" dirty="0"/>
          </a:p>
          <a:p>
            <a:pPr>
              <a:buFont typeface="Wingdings" pitchFamily="2" charset="2"/>
              <a:buNone/>
            </a:pPr>
            <a:r>
              <a:rPr lang="ru-RU" sz="3200" b="1" dirty="0"/>
              <a:t>а) удочку, набор для вышивания; </a:t>
            </a:r>
          </a:p>
          <a:p>
            <a:pPr>
              <a:buFont typeface="Wingdings" pitchFamily="2" charset="2"/>
              <a:buNone/>
            </a:pPr>
            <a:r>
              <a:rPr lang="ru-RU" sz="3200" b="1" dirty="0"/>
              <a:t>б) коньки или лыжи; </a:t>
            </a:r>
          </a:p>
          <a:p>
            <a:pPr>
              <a:buFont typeface="Wingdings" pitchFamily="2" charset="2"/>
              <a:buNone/>
            </a:pPr>
            <a:r>
              <a:rPr lang="ru-RU" sz="3200" b="1" dirty="0"/>
              <a:t>в) турпутевку или билет на интересное </a:t>
            </a:r>
            <a:r>
              <a:rPr lang="ru-RU" sz="3200" b="1" dirty="0" smtClean="0"/>
              <a:t>представление.</a:t>
            </a:r>
            <a:r>
              <a:rPr lang="ru-RU" sz="3200" b="1" dirty="0" smtClean="0">
                <a:solidFill>
                  <a:schemeClr val="bg2"/>
                </a:solidFill>
                <a:latin typeface="Times New Roman" pitchFamily="18" charset="0"/>
              </a:rPr>
              <a:t> </a:t>
            </a:r>
            <a:endParaRPr lang="ru-RU" sz="32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8338"/>
          </a:xfrm>
        </p:spPr>
        <p:txBody>
          <a:bodyPr/>
          <a:lstStyle/>
          <a:p>
            <a:pPr algn="ctr" eaLnBrk="1" hangingPunct="1"/>
            <a:r>
              <a:rPr lang="ru-RU" sz="7000" smtClean="0">
                <a:solidFill>
                  <a:schemeClr val="hlink"/>
                </a:solidFill>
              </a:rPr>
              <a:t>Тест</a:t>
            </a:r>
            <a:r>
              <a:rPr lang="ru-RU" sz="4000" smtClean="0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268413"/>
            <a:ext cx="8507288" cy="45989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450850" y="1919288"/>
            <a:ext cx="82423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dirty="0"/>
              <a:t>3. Отправляться в путешествие лучше всего:</a:t>
            </a:r>
          </a:p>
          <a:p>
            <a:pPr algn="ctr"/>
            <a:r>
              <a:rPr lang="ru-RU" b="1" dirty="0"/>
              <a:t> </a:t>
            </a:r>
            <a:endParaRPr lang="ru-RU" dirty="0"/>
          </a:p>
          <a:p>
            <a:r>
              <a:rPr lang="ru-RU" sz="3200" b="1" dirty="0"/>
              <a:t>а) в одиночку; </a:t>
            </a:r>
          </a:p>
          <a:p>
            <a:r>
              <a:rPr lang="ru-RU" sz="3200" b="1" dirty="0"/>
              <a:t>б) с семьей или друзьями; </a:t>
            </a:r>
          </a:p>
          <a:p>
            <a:r>
              <a:rPr lang="ru-RU" sz="3200" b="1" dirty="0"/>
              <a:t>в) с незнакомой группой, чтобы была возможность  обрести новых друзей.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11213"/>
          </a:xfrm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chemeClr val="hlink"/>
                </a:solidFill>
              </a:rPr>
              <a:t> </a:t>
            </a:r>
            <a:r>
              <a:rPr lang="ru-RU" sz="7000" smtClean="0">
                <a:solidFill>
                  <a:schemeClr val="hlink"/>
                </a:solidFill>
              </a:rPr>
              <a:t>Тест</a:t>
            </a:r>
            <a:r>
              <a:rPr lang="ru-RU" sz="4000" smtClean="0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310062"/>
          </a:xfrm>
        </p:spPr>
        <p:txBody>
          <a:bodyPr/>
          <a:lstStyle/>
          <a:p>
            <a:pPr marL="514350" indent="-514350" algn="ctr" eaLnBrk="1" hangingPunct="1">
              <a:buFont typeface="Wingdings" pitchFamily="2" charset="2"/>
              <a:buNone/>
            </a:pPr>
            <a:r>
              <a:rPr lang="ru-RU" b="1" dirty="0" smtClean="0"/>
              <a:t>4. Если бы вы оказались в одиночестве на острове или в лесу, то: </a:t>
            </a:r>
          </a:p>
          <a:p>
            <a:pPr marL="514350" indent="-514350" eaLnBrk="1" hangingPunct="1">
              <a:buFont typeface="Wingdings" pitchFamily="2" charset="2"/>
              <a:buNone/>
            </a:pPr>
            <a:r>
              <a:rPr lang="ru-RU" sz="2800" b="1" dirty="0" smtClean="0"/>
              <a:t>а) почувствовали бы полную свободу; </a:t>
            </a:r>
          </a:p>
          <a:p>
            <a:pPr marL="514350" indent="-514350" eaLnBrk="1" hangingPunct="1">
              <a:buFont typeface="Wingdings" pitchFamily="2" charset="2"/>
              <a:buNone/>
            </a:pPr>
            <a:r>
              <a:rPr lang="ru-RU" sz="2800" b="1" dirty="0" smtClean="0"/>
              <a:t>б) занялись бы поиском выхода или каким-нибудь делом; </a:t>
            </a:r>
          </a:p>
          <a:p>
            <a:pPr marL="514350" indent="-514350" eaLnBrk="1" hangingPunct="1">
              <a:buFont typeface="Wingdings" pitchFamily="2" charset="2"/>
              <a:buNone/>
            </a:pPr>
            <a:r>
              <a:rPr lang="ru-RU" sz="2800" b="1" dirty="0" smtClean="0"/>
              <a:t>в) ощутили бы тоску, неприкаянность, страх.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8338"/>
          </a:xfrm>
        </p:spPr>
        <p:txBody>
          <a:bodyPr/>
          <a:lstStyle/>
          <a:p>
            <a:pPr algn="ctr" eaLnBrk="1" hangingPunct="1"/>
            <a:r>
              <a:rPr lang="ru-RU" sz="7000" dirty="0" smtClean="0">
                <a:solidFill>
                  <a:schemeClr val="hlink"/>
                </a:solidFill>
              </a:rPr>
              <a:t>Тест</a:t>
            </a:r>
            <a:endParaRPr lang="ru-RU" sz="7200" dirty="0" smtClean="0">
              <a:solidFill>
                <a:schemeClr val="hlink"/>
              </a:solidFill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383087"/>
          </a:xfrm>
        </p:spPr>
        <p:txBody>
          <a:bodyPr/>
          <a:lstStyle/>
          <a:p>
            <a:pPr marL="514350" indent="-51435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/>
              <a:t>5. В свое свободное время вы любите: </a:t>
            </a:r>
          </a:p>
          <a:p>
            <a:pPr marL="514350" indent="-51435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/>
          </a:p>
          <a:p>
            <a:pPr marL="514350" indent="-51435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а) </a:t>
            </a:r>
            <a:r>
              <a:rPr lang="ru-RU" sz="2400" b="1" dirty="0" smtClean="0"/>
              <a:t>читать, посещать библиотеку, шахматную секцию, зоопарк, лес, ловить   рыбу, мечтать; </a:t>
            </a:r>
          </a:p>
          <a:p>
            <a:pPr marL="514350" indent="-51435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б) рисовать, читать, заниматься спортом, музыкой, шитьем или вязанием, ходить в походы, разговаривать по телефону, смотреть телевизор; </a:t>
            </a:r>
          </a:p>
          <a:p>
            <a:pPr marL="514350" indent="-51435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в) заниматься спортом, танцами, играть в ансамбле, петь в хоре, участвовать в спектаклях и концертах, путешествовать с друзьями, ходить с компанией в кино. </a:t>
            </a:r>
          </a:p>
          <a:p>
            <a:pPr marL="514350" indent="-51435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55576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bg2"/>
                </a:solidFill>
              </a:rPr>
              <a:t>Результаты теста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784"/>
            <a:ext cx="8229600" cy="4896544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Те, кто набрал от 5 до 8 баллов, как правило,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800" b="1" dirty="0" smtClean="0">
                <a:latin typeface="Times New Roman" pitchFamily="18" charset="0"/>
              </a:rPr>
              <a:t>    </a:t>
            </a:r>
            <a:r>
              <a:rPr lang="ru-RU" sz="2800" b="1" dirty="0" smtClean="0"/>
              <a:t>люди малообщительные, стеснительные, замкнутые. Они не любят шумных, незнакомых компаний, встречи с незнакомыми людьми им доставля­ют беспокойство. Это значит, что им не очень подходят профессии, которые требуют активного общения (продавец, учитель, журналист и психолог). Зато они будут хорошо себя чувствовать в научной лабо­ратории или на собственной ферме, в питомнике, лесничестве, охотхозяйстве. Таким людям подойдет работа программиста, слесаря или токаря, профессия бухгалтера, оператора ЭВМ.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76672"/>
            <a:ext cx="8229600" cy="1371600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Результаты теста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2816"/>
            <a:ext cx="8229600" cy="4094584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Кто набрал от 9 до 12 очков,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b="1" dirty="0" smtClean="0"/>
              <a:t>   наоборот, очень общительны и чувствуют себя прекрасно в любой компании. Они не боятся новых знакомств, легко сходятся с людьми. Но они могут обходиться длительное время и без общения. Таким подойдут любые профессии.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55576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Результаты теста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29600" cy="4382616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/>
              <a:t>от 13 до 15 очков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sz="2800" dirty="0" smtClean="0"/>
              <a:t>   </a:t>
            </a:r>
            <a:r>
              <a:rPr lang="ru-RU" dirty="0" smtClean="0"/>
              <a:t>тоже люди общительные, но они не могут долго оставаться в одиночестве ­в них слишком много энергии и силы. Таким людям лучше выбирать профессию, которая будет связана с большими коллективами людей, с активным общением: агента по рекламе, коммерческого директора, продавца, дилера, учителя, брокера или тренера.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Профи-викторина </a:t>
            </a:r>
          </a:p>
        </p:txBody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229600" cy="4537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1. Перед кем все люди снимают шляпы?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2. Мастер с мастерком.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3. Кто применяет в своей работе прибор тонометр – медики или музыканты?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4. Как называется дрессировщик дельфинов в дельфинарии?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5. Кто на работе играет и получает за это не выговор, а заработную плату?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6. Кем по профессии был отец трех сыновей в сказке Ш.Перро «Кот в сапогах»?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Профи-викторина 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844675"/>
            <a:ext cx="8424862" cy="4537075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1. Перед кем все люди снимают шляпы? 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/>
              <a:t>(перед парикмахером)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2. Мастер с мастерком. </a:t>
            </a:r>
            <a:r>
              <a:rPr lang="ru-RU" sz="2400" b="1" dirty="0" smtClean="0"/>
              <a:t>(Каменщик, штукатур)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3. Кто применяет в своей работе прибор тонометр – медики или музыканты? </a:t>
            </a:r>
            <a:r>
              <a:rPr lang="ru-RU" sz="2400" b="1" dirty="0" smtClean="0"/>
              <a:t>(Медики)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4. Как называется дрессировщик дельфинов в дельфинарии? </a:t>
            </a:r>
            <a:r>
              <a:rPr lang="ru-RU" sz="2400" b="1" dirty="0" smtClean="0"/>
              <a:t>(Тренер)</a:t>
            </a:r>
            <a:r>
              <a:rPr lang="ru-RU" sz="2400" dirty="0" smtClean="0"/>
              <a:t> 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5. Кто на работе играет и получает за это не выговор, а заработную плату? </a:t>
            </a:r>
            <a:r>
              <a:rPr lang="ru-RU" sz="2400" b="1" dirty="0" smtClean="0"/>
              <a:t>(Актёр, музыкант)</a:t>
            </a:r>
            <a:r>
              <a:rPr lang="ru-RU" sz="2400" dirty="0" smtClean="0"/>
              <a:t> 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6. Кем по профессии был отец трех сыновей в сказке Ш.Перро «Кот в сапогах»? </a:t>
            </a:r>
            <a:r>
              <a:rPr lang="ru-RU" sz="2400" b="1" dirty="0" smtClean="0"/>
              <a:t>(Мельник)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4067175" y="549275"/>
            <a:ext cx="45339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У МЕНЯ РАСТУТ ГОДА,</a:t>
            </a:r>
          </a:p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БУДЕТ МНЕ СЕМНАДЦАТЬ.</a:t>
            </a:r>
          </a:p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КЕМ РАБОТАТЬ МНЕ ТОГДА?</a:t>
            </a:r>
          </a:p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ЧЕМ ЗАНИМАТЬСЯ?</a:t>
            </a:r>
          </a:p>
          <a:p>
            <a:pPr eaLnBrk="1" hangingPunct="1"/>
            <a:r>
              <a:rPr lang="ru-RU" altLang="ru-RU" sz="2800" b="1" i="1" dirty="0">
                <a:solidFill>
                  <a:srgbClr val="009900"/>
                </a:solidFill>
              </a:rPr>
              <a:t>		В. Маяковский</a:t>
            </a:r>
          </a:p>
        </p:txBody>
      </p:sp>
      <p:pic>
        <p:nvPicPr>
          <p:cNvPr id="18435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3500438"/>
            <a:ext cx="3833812" cy="27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539750" y="2205038"/>
            <a:ext cx="4319588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ru-RU" altLang="ru-RU" sz="3200" b="1" i="1" dirty="0"/>
              <a:t>Что может быть </a:t>
            </a:r>
          </a:p>
          <a:p>
            <a:pPr algn="ctr"/>
            <a:r>
              <a:rPr lang="ru-RU" altLang="ru-RU" sz="3200" b="1" i="1" dirty="0"/>
              <a:t>важнее в семнадцать </a:t>
            </a:r>
          </a:p>
          <a:p>
            <a:pPr algn="ctr"/>
            <a:r>
              <a:rPr lang="ru-RU" altLang="ru-RU" sz="3200" b="1" i="1" dirty="0"/>
              <a:t>лет, чем выбор</a:t>
            </a:r>
          </a:p>
          <a:p>
            <a:pPr algn="ctr"/>
            <a:r>
              <a:rPr lang="ru-RU" altLang="ru-RU" sz="3200" b="1" i="1" dirty="0"/>
              <a:t>профессии, которой </a:t>
            </a:r>
          </a:p>
          <a:p>
            <a:pPr algn="ctr"/>
            <a:r>
              <a:rPr lang="ru-RU" altLang="ru-RU" sz="3200" b="1" i="1" dirty="0"/>
              <a:t>будет посвящена вся </a:t>
            </a:r>
          </a:p>
          <a:p>
            <a:pPr algn="ctr"/>
            <a:r>
              <a:rPr lang="ru-RU" altLang="ru-RU" sz="3200" b="1" i="1" dirty="0"/>
              <a:t>твоя последующая </a:t>
            </a:r>
          </a:p>
          <a:p>
            <a:pPr algn="ctr"/>
            <a:r>
              <a:rPr lang="ru-RU" altLang="ru-RU" sz="3200" b="1" i="1" dirty="0"/>
              <a:t>жизнь?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kern="1200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Причины ошибок при выборе профессии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57200" y="668231"/>
            <a:ext cx="7900849" cy="641615"/>
          </a:xfrm>
        </p:spPr>
        <p:txBody>
          <a:bodyPr lIns="45720" tIns="0" rIns="45720" bIns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ru-RU" sz="4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Причины ошибок</a:t>
            </a:r>
          </a:p>
        </p:txBody>
      </p:sp>
      <p:sp>
        <p:nvSpPr>
          <p:cNvPr id="48130" name="Rectangle 1"/>
          <p:cNvSpPr>
            <a:spLocks noChangeArrowheads="1"/>
          </p:cNvSpPr>
          <p:nvPr/>
        </p:nvSpPr>
        <p:spPr bwMode="auto">
          <a:xfrm>
            <a:off x="0" y="1662113"/>
            <a:ext cx="93249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>
              <a:solidFill>
                <a:srgbClr val="000000"/>
              </a:solidFill>
              <a:ea typeface="Arial Unicode MS"/>
              <a:cs typeface="Arial Unicode MS"/>
            </a:endParaRPr>
          </a:p>
          <a:p>
            <a:pPr eaLnBrk="0" hangingPunct="0">
              <a:buFontTx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«Давят» родители.</a:t>
            </a:r>
          </a:p>
          <a:p>
            <a:pPr eaLnBrk="0" hangingPunct="0">
              <a:buFontTx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Идут за модой.</a:t>
            </a:r>
          </a:p>
          <a:p>
            <a:pPr eaLnBrk="0" hangingPunct="0">
              <a:buFontTx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Ничего не знают о профессии, которую выбрали.</a:t>
            </a:r>
          </a:p>
          <a:p>
            <a:pPr eaLnBrk="0" hangingPunct="0">
              <a:buFontTx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Выбирают «за компанию».</a:t>
            </a:r>
          </a:p>
          <a:p>
            <a:pPr eaLnBrk="0" hangingPunct="0">
              <a:buFontTx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Не хотят узнавать о негативных сторонах профессии.</a:t>
            </a:r>
          </a:p>
          <a:p>
            <a:pPr eaLnBrk="0" hangingPunct="0">
              <a:buFontTx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Не имеют способностей и наклонностей к этой профессии.</a:t>
            </a:r>
          </a:p>
          <a:p>
            <a:pPr eaLnBrk="0" hangingPunct="0">
              <a:buFontTx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Подражают героям кино и телесериалов.</a:t>
            </a:r>
            <a:endParaRPr lang="ru-RU" altLang="ru-RU" sz="2800">
              <a:solidFill>
                <a:srgbClr val="000000"/>
              </a:solidFill>
              <a:ea typeface="Arial Unicode MS"/>
              <a:cs typeface="Arial Unicode MS"/>
            </a:endParaRPr>
          </a:p>
          <a:p>
            <a:pPr eaLnBrk="0" hangingPunct="0">
              <a:buFont typeface="Times New Roman" pitchFamily="18" charset="0"/>
              <a:buNone/>
            </a:pPr>
            <a:endParaRPr lang="ru-RU" altLang="ru-RU" sz="1100">
              <a:solidFill>
                <a:srgbClr val="000000"/>
              </a:solidFill>
              <a:latin typeface="Calibri" pitchFamily="34" charset="0"/>
              <a:ea typeface="Arial Unicode MS"/>
              <a:cs typeface="Arial Unicode MS"/>
            </a:endParaRPr>
          </a:p>
          <a:p>
            <a:pPr eaLnBrk="0" hangingPunct="0"/>
            <a:endParaRPr lang="ru-RU" altLang="ru-RU">
              <a:solidFill>
                <a:srgbClr val="000000"/>
              </a:solidFill>
              <a:ea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71488" y="683525"/>
            <a:ext cx="7229348" cy="1161299"/>
          </a:xfrm>
        </p:spPr>
        <p:txBody>
          <a:bodyPr lIns="45720" tIns="0" rIns="45720" bIns="0" anchor="b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800" b="1" kern="1200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3800" b="1" kern="1200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800" b="1" kern="1200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FF0000"/>
                </a:solidFill>
              </a:rPr>
              <a:t>Шуточный тест</a:t>
            </a:r>
            <a:r>
              <a:rPr lang="ru-RU" sz="3800" b="1" kern="1200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3800" b="1" kern="1200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800" b="1" kern="1200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Нарисуйте человечка из 10 элементов</a:t>
            </a:r>
            <a:endParaRPr lang="ru-RU" sz="3800" b="1" kern="1200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714625" y="4214813"/>
            <a:ext cx="2357438" cy="22145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solidFill>
                <a:srgbClr val="FFFFFF"/>
              </a:solidFill>
              <a:latin typeface="Trebuchet MS" pitchFamily="34" charset="0"/>
              <a:ea typeface="Arial Unicode MS" pitchFamily="34" charset="-128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85750" y="1714500"/>
            <a:ext cx="2357438" cy="2214563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solidFill>
                <a:srgbClr val="FFFFFF"/>
              </a:solidFill>
              <a:latin typeface="Trebuchet MS" pitchFamily="34" charset="0"/>
              <a:ea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43563" y="1857375"/>
            <a:ext cx="2286000" cy="22145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solidFill>
                <a:srgbClr val="FFFFFF"/>
              </a:solidFill>
              <a:latin typeface="Trebuchet MS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85750" y="571500"/>
            <a:ext cx="7858125" cy="573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Первый тип:</a:t>
            </a:r>
            <a:r>
              <a:rPr lang="ru-RU" sz="3200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6-8</a:t>
            </a:r>
            <a:r>
              <a:rPr lang="ru-RU" sz="3200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+mn-lt"/>
                <a:ea typeface="Arial Unicode MS"/>
                <a:cs typeface="Aparajita" pitchFamily="34" charset="0"/>
              </a:rPr>
              <a:t>треугольников - тип руководителя, хорошие преподаватели. Ярко выражено стремление к лидерству, хорошо раз­бираются в людях, работают с информацией.</a:t>
            </a:r>
          </a:p>
          <a:p>
            <a:pPr algn="just" eaLnBrk="0" hangingPunct="0"/>
            <a:r>
              <a:rPr lang="ru-RU" sz="2000" b="1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Второй тип: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5 </a:t>
            </a:r>
            <a:r>
              <a:rPr lang="ru-RU" sz="2000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треугольников. Ответственный исполнитель, хорошие организаторские способности. Профессионал, до мелочей продумывающий свою деятельность.</a:t>
            </a:r>
          </a:p>
          <a:p>
            <a:pPr algn="just" eaLnBrk="0" hangingPunct="0"/>
            <a:r>
              <a:rPr lang="ru-RU" sz="2000" b="1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Третий тип:</a:t>
            </a:r>
            <a:r>
              <a:rPr lang="ru-RU" sz="2000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4</a:t>
            </a:r>
            <a:r>
              <a:rPr lang="ru-RU" sz="2000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треугольника. Разнообразие интересов и талантов. Склонность к индивидуальной работе.</a:t>
            </a:r>
          </a:p>
          <a:p>
            <a:pPr algn="just" eaLnBrk="0" hangingPunct="0"/>
            <a:r>
              <a:rPr lang="ru-RU" sz="2000" b="1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Четвертый тип:</a:t>
            </a:r>
            <a:r>
              <a:rPr lang="ru-RU" sz="2000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3</a:t>
            </a:r>
            <a:r>
              <a:rPr lang="ru-RU" sz="2000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треугольника. Тип ученого. Рационален, объективен, легко переключается с одного вида деятельности на другой.</a:t>
            </a:r>
          </a:p>
          <a:p>
            <a:pPr algn="just" eaLnBrk="0" hangingPunct="0"/>
            <a:r>
              <a:rPr lang="ru-RU" sz="2000" b="1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Пятый тип:</a:t>
            </a:r>
            <a:r>
              <a:rPr lang="ru-RU" sz="2000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треугольника. Интерес к искусству и человеку. Тонко чувствует все новое и необычное.</a:t>
            </a:r>
          </a:p>
          <a:p>
            <a:pPr algn="just" eaLnBrk="0" hangingPunct="0"/>
            <a:r>
              <a:rPr lang="ru-RU" sz="2000" b="1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Шестой тип:</a:t>
            </a:r>
            <a:r>
              <a:rPr lang="ru-RU" sz="2000" dirty="0">
                <a:solidFill>
                  <a:srgbClr val="8A2E4E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1</a:t>
            </a:r>
            <a:r>
              <a:rPr lang="ru-RU" sz="2000" dirty="0">
                <a:solidFill>
                  <a:srgbClr val="000000"/>
                </a:solidFill>
                <a:latin typeface="Calibri" pitchFamily="34" charset="0"/>
                <a:ea typeface="Arial Unicode MS"/>
                <a:cs typeface="Arial Unicode MS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треугольник. Изобретатель, конструктор, художник. Обладает богатым воображением.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371600"/>
          </a:xfrm>
        </p:spPr>
        <p:txBody>
          <a:bodyPr/>
          <a:lstStyle/>
          <a:p>
            <a:r>
              <a:rPr lang="ru-RU" b="1" dirty="0" smtClean="0"/>
              <a:t>Разбейте профессии на группы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/>
              <a:t>Первая группа профессий «Самые модные профессии».</a:t>
            </a:r>
          </a:p>
          <a:p>
            <a:r>
              <a:rPr lang="ru-RU" sz="2800" b="1" dirty="0" smtClean="0"/>
              <a:t>Вторая группа – «Профессии, которые почти или совсем исчезли» (забытые).</a:t>
            </a:r>
          </a:p>
          <a:p>
            <a:r>
              <a:rPr lang="ru-RU" sz="2800" b="1" dirty="0" smtClean="0"/>
              <a:t>Третья группа – «Профессии, которые всегда нужны».</a:t>
            </a:r>
          </a:p>
          <a:p>
            <a:r>
              <a:rPr lang="ru-RU" sz="2800" b="1" dirty="0" smtClean="0"/>
              <a:t>Четвертая группа – «Самые отважные профессии».</a:t>
            </a:r>
          </a:p>
          <a:p>
            <a:r>
              <a:rPr lang="ru-RU" sz="2800" b="1" dirty="0" smtClean="0"/>
              <a:t>Пятая группа - «Появились только в XX веке»</a:t>
            </a:r>
          </a:p>
          <a:p>
            <a:endParaRPr lang="ru-RU" b="1" dirty="0"/>
          </a:p>
        </p:txBody>
      </p:sp>
      <p:pic>
        <p:nvPicPr>
          <p:cNvPr id="4" name="минус — Профессия учителя (www.lightaudio.ru)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72400" y="501317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98" name="Group 26"/>
          <p:cNvGraphicFramePr>
            <a:graphicFrameLocks noGrp="1"/>
          </p:cNvGraphicFramePr>
          <p:nvPr/>
        </p:nvGraphicFramePr>
        <p:xfrm>
          <a:off x="0" y="44450"/>
          <a:ext cx="9144000" cy="6615430"/>
        </p:xfrm>
        <a:graphic>
          <a:graphicData uri="http://schemas.openxmlformats.org/drawingml/2006/table">
            <a:tbl>
              <a:tblPr/>
              <a:tblGrid>
                <a:gridCol w="1828800"/>
                <a:gridCol w="1828800"/>
                <a:gridCol w="1828800"/>
                <a:gridCol w="1658938"/>
                <a:gridCol w="1998662"/>
              </a:tblGrid>
              <a:tr h="1035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Самые модные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Забытые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Всегда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нужны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Самые отважные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Появились только в XX веке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1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юрист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экономист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менеджер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топ-модель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телеведущий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веб-дизайнер журналист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программист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автослесарь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нефтянник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пластический хирург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президент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спикер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эколог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конюх камердинер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ключник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шорник трубочист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бондарь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ямщик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кучер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фонарщик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пряха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прачка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белошвейка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стряпчий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трубочист почтмейстер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городовой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купец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врач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учитель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дворник строитель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водитель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парикмахер милиционер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пекарь земледелец животновод повар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бухгалтер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слесарь-водопроводчик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пожарный каскадер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моряк-подводник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летчик-испытатель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космонавт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горноспасатель автогонщик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сапер шахтер военный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программист оператор ЭВМ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менеджер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секретарь - референт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оператор станков с ЧПУ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тракторист - машинист широкого профиля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лётчик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крановщик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космонавт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эмбриолог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электромонтёр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Arial Unicode MS"/>
                        <a:cs typeface="Arial Unicode M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323850" y="1196752"/>
            <a:ext cx="8569325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latin typeface="+mn-lt"/>
              </a:rPr>
              <a:t>Ежегодно появляется до </a:t>
            </a:r>
            <a:r>
              <a:rPr lang="ru-RU" altLang="ru-RU" sz="2800" b="1" dirty="0" smtClean="0">
                <a:latin typeface="+mn-lt"/>
              </a:rPr>
              <a:t>500 </a:t>
            </a:r>
            <a:r>
              <a:rPr lang="ru-RU" altLang="ru-RU" sz="2800" b="1" dirty="0">
                <a:latin typeface="+mn-lt"/>
              </a:rPr>
              <a:t>новых профессий.</a:t>
            </a:r>
          </a:p>
          <a:p>
            <a:pPr algn="ctr" eaLnBrk="1" hangingPunct="1"/>
            <a:r>
              <a:rPr lang="ru-RU" altLang="ru-RU" sz="2800" b="1" dirty="0">
                <a:latin typeface="+mn-lt"/>
              </a:rPr>
              <a:t>Некоторые, отражая специфику конкретного времени и сложившейся ситуации, </a:t>
            </a:r>
          </a:p>
          <a:p>
            <a:pPr algn="ctr" eaLnBrk="1" hangingPunct="1"/>
            <a:r>
              <a:rPr lang="ru-RU" altLang="ru-RU" sz="2800" b="1" dirty="0">
                <a:latin typeface="+mn-lt"/>
              </a:rPr>
              <a:t>«живут» лишь 5 – 15 лет,</a:t>
            </a:r>
          </a:p>
          <a:p>
            <a:pPr algn="ctr" eaLnBrk="1" hangingPunct="1"/>
            <a:r>
              <a:rPr lang="ru-RU" altLang="ru-RU" sz="2800" b="1" dirty="0">
                <a:latin typeface="+mn-lt"/>
              </a:rPr>
              <a:t>затем «умирают» либо трансформируются           до неузнаваемости. Всего же, согласно единому </a:t>
            </a:r>
          </a:p>
          <a:p>
            <a:pPr algn="ctr" eaLnBrk="1" hangingPunct="1"/>
            <a:r>
              <a:rPr lang="ru-RU" altLang="ru-RU" sz="2800" b="1" dirty="0">
                <a:latin typeface="+mn-lt"/>
              </a:rPr>
              <a:t>тарифно-квалификационному справочнику,       насчитывается  до 6 тысяч профессий.</a:t>
            </a:r>
          </a:p>
          <a:p>
            <a:pPr algn="ctr" eaLnBrk="1" hangingPunct="1"/>
            <a:r>
              <a:rPr lang="ru-RU" altLang="ru-RU" sz="2800" b="1" dirty="0">
                <a:latin typeface="+mn-lt"/>
              </a:rPr>
              <a:t>     Выбрать нелегко!</a:t>
            </a:r>
          </a:p>
          <a:p>
            <a:pPr algn="ctr" eaLnBrk="1" hangingPunct="1"/>
            <a:r>
              <a:rPr lang="ru-RU" altLang="ru-RU" sz="2800" b="1" dirty="0">
                <a:latin typeface="+mn-lt"/>
              </a:rPr>
              <a:t>     Вот несколько новейших и самых перспективных</a:t>
            </a:r>
            <a:r>
              <a:rPr lang="ru-RU" altLang="ru-RU" sz="2800" dirty="0">
                <a:latin typeface="+mn-lt"/>
              </a:rPr>
              <a:t>.</a:t>
            </a:r>
            <a:r>
              <a:rPr lang="ru-RU" altLang="ru-RU" sz="2800" dirty="0">
                <a:solidFill>
                  <a:srgbClr val="C00000"/>
                </a:solidFill>
                <a:latin typeface="+mn-lt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16013" y="404665"/>
            <a:ext cx="6524625" cy="607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3600" b="1" spc="50" dirty="0">
                <a:ln w="11430"/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МИР ПРОФЕССИЙ </a:t>
            </a:r>
            <a:r>
              <a:rPr lang="en-US" sz="3600" b="1" spc="50" dirty="0">
                <a:ln w="11430"/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XXI</a:t>
            </a:r>
            <a:r>
              <a:rPr lang="ru-RU" sz="3600" b="1" spc="50" dirty="0">
                <a:ln w="11430"/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 века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18108"/>
            <a:ext cx="579697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Валютный трейдер </a:t>
            </a:r>
            <a:r>
              <a: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</p:txBody>
      </p:sp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539750" y="1341438"/>
            <a:ext cx="8208963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человек, который зарабатывает      </a:t>
            </a:r>
          </a:p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на разнице курсов валют.</a:t>
            </a:r>
          </a:p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Получить необходимые знания можно</a:t>
            </a:r>
          </a:p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на специальных курсах. </a:t>
            </a:r>
          </a:p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Основное преимущество этой профессии – полная свобода. </a:t>
            </a:r>
          </a:p>
        </p:txBody>
      </p:sp>
      <p:pic>
        <p:nvPicPr>
          <p:cNvPr id="33796" name="Picture 2" descr="D:\Users\АникинаТ\Documents\ВСЁ ДЛЯ САЙТОВ\www.gifpark.ru\Вещественные\Денежные\money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3889375"/>
            <a:ext cx="25209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3" descr="D:\Users\АникинаТ\Documents\ВСЁ ДЛЯ САЙТОВ\www.gifpark.ru\Вещественные\Денежные\69r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1884">
            <a:off x="827088" y="4176713"/>
            <a:ext cx="17287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4472" y="332656"/>
            <a:ext cx="3659496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54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Бариста</a:t>
            </a:r>
            <a:r>
              <a: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</a:p>
        </p:txBody>
      </p:sp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611188" y="1152525"/>
            <a:ext cx="7993062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специалист по приготовлению                 </a:t>
            </a:r>
            <a:r>
              <a:rPr lang="ru-RU" altLang="ru-RU" sz="3200" b="1" dirty="0" err="1">
                <a:solidFill>
                  <a:srgbClr val="002060"/>
                </a:solidFill>
                <a:latin typeface="+mn-lt"/>
              </a:rPr>
              <a:t>кофе-эспрессо</a:t>
            </a:r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  и напитков из него,</a:t>
            </a:r>
          </a:p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знает всё о степени помола кофейного зерна, в совершенстве владеет техникой получения молочной пены.</a:t>
            </a:r>
          </a:p>
        </p:txBody>
      </p:sp>
      <p:pic>
        <p:nvPicPr>
          <p:cNvPr id="32772" name="Picture 3" descr="D:\Users\АникинаТ\Documents\ВСЁ ДЛЯ САЙТОВ\www.gifpark.ru\Вещественные\Питейные\2\k1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4546600"/>
            <a:ext cx="1992313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4" descr="D:\Users\АникинаТ\Documents\ВСЁ ДЛЯ САЙТОВ\www.gifpark.ru\Вещественные\Питейные\2\k2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706813"/>
            <a:ext cx="2735263" cy="283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 descr="D:\Users\АникинаТ\Documents\ВСЁ ДЛЯ САЙТОВ\www.gifpark.ru\Вещественные\Питейные\2\foo-coffeemaker_red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865563"/>
            <a:ext cx="2160587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ini-fb.dvgu.ru/derev.files/master03_backgroun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AutoShape 2" descr="http://alltem.ru/images13/56a6e89a3a9b9257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6627" name="AutoShape 4" descr="http://alltem.ru/images13/56a6e89a3a9b9257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388" y="57160"/>
            <a:ext cx="8569325" cy="15081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 </a:t>
            </a:r>
            <a:r>
              <a:rPr lang="ru-RU" sz="3600" b="1" dirty="0" smtClean="0">
                <a:solidFill>
                  <a:srgbClr val="FF0000"/>
                </a:solidFill>
                <a:cs typeface="Times New Roman" pitchFamily="18" charset="0"/>
              </a:rPr>
              <a:t>Бренд - менеджер</a:t>
            </a:r>
            <a:endParaRPr lang="ru-RU" sz="36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just">
              <a:defRPr/>
            </a:pPr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-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это специалист по продвижению на рынок какой-либо марки товара или услуг. 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cs typeface="Arial" charset="0"/>
            </a:endParaRPr>
          </a:p>
        </p:txBody>
      </p:sp>
      <p:pic>
        <p:nvPicPr>
          <p:cNvPr id="3075" name="Picture 3" descr="http://ufa.barahla.net/images/photo/4/20130123/3638617/big/135890397349740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641475"/>
            <a:ext cx="3455988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http://www.rotahaber.com/newpics/fotogaleri/orj/7318_5830_29052013_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9438" y="1700213"/>
            <a:ext cx="4333875" cy="480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752" y="228600"/>
            <a:ext cx="8534400" cy="1112168"/>
          </a:xfrm>
        </p:spPr>
        <p:txBody>
          <a:bodyPr anchor="b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/>
            </a:r>
            <a:b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/>
            </a:r>
            <a:b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/>
            </a:r>
            <a:b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/>
            </a:r>
            <a:b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Выбор профессии-дело </a:t>
            </a:r>
            <a:b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серьёзное</a:t>
            </a:r>
            <a:endParaRPr lang="ru-RU" b="1" kern="120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C:\Users\я\Desktop\проф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681513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Объект 2"/>
          <p:cNvSpPr>
            <a:spLocks noGrp="1"/>
          </p:cNvSpPr>
          <p:nvPr>
            <p:ph sz="quarter" idx="4294967295"/>
          </p:nvPr>
        </p:nvSpPr>
        <p:spPr>
          <a:xfrm>
            <a:off x="301625" y="1527175"/>
            <a:ext cx="8504238" cy="5070475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algn="r" eaLnBrk="1" hangingPunct="1">
              <a:buFont typeface="Wingdings" pitchFamily="2" charset="2"/>
              <a:buNone/>
            </a:pPr>
            <a:endParaRPr lang="ru-RU" dirty="0" smtClean="0"/>
          </a:p>
          <a:p>
            <a:pPr algn="r" eaLnBrk="1" hangingPunct="1">
              <a:buFont typeface="Wingdings" pitchFamily="2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65979"/>
            <a:ext cx="4752528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Спичрайтер -</a:t>
            </a: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468313" y="1163638"/>
            <a:ext cx="8064500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пишет тексты выступлений, докладов, готовит интервью.</a:t>
            </a:r>
          </a:p>
          <a:p>
            <a:pPr algn="ctr" eaLnBrk="1" hangingPunct="1"/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Как принято, имеет филологическое образование и работает индивидуально или в команде политиков, предпринимателей или  по заказу </a:t>
            </a:r>
          </a:p>
          <a:p>
            <a:pPr algn="ctr" eaLnBrk="1" hangingPunct="1"/>
            <a:r>
              <a:rPr lang="en-US" altLang="ru-RU" sz="3200" b="1" dirty="0">
                <a:solidFill>
                  <a:srgbClr val="002060"/>
                </a:solidFill>
                <a:latin typeface="+mn-lt"/>
              </a:rPr>
              <a:t>PR</a:t>
            </a:r>
            <a:r>
              <a:rPr lang="ru-RU" altLang="ru-RU" sz="3200" b="1" dirty="0">
                <a:solidFill>
                  <a:srgbClr val="002060"/>
                </a:solidFill>
                <a:latin typeface="+mn-lt"/>
              </a:rPr>
              <a:t>-агентств.</a:t>
            </a:r>
          </a:p>
        </p:txBody>
      </p:sp>
      <p:pic>
        <p:nvPicPr>
          <p:cNvPr id="36868" name="Picture 3" descr="D:\Users\АникинаТ\Documents\ВСЁ ДЛЯ САЙТОВ\www.gifpark.ru\Человеческие\Мужские\3\POLITICN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221088"/>
            <a:ext cx="23098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4" descr="D:\Users\АникинаТ\Documents\ВСЁ ДЛЯ САЙТОВ\www.gifpark.ru\Человеческие\Мужские\3\COMEDIAN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1866900" cy="25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4514" name="Rectangle 3"/>
          <p:cNvSpPr>
            <a:spLocks noChangeArrowheads="1"/>
          </p:cNvSpPr>
          <p:nvPr/>
        </p:nvSpPr>
        <p:spPr bwMode="auto">
          <a:xfrm>
            <a:off x="395536" y="2024547"/>
            <a:ext cx="554461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600" b="1" dirty="0"/>
              <a:t>«Если вы удачно выберете труд</a:t>
            </a:r>
          </a:p>
          <a:p>
            <a:pPr algn="ctr"/>
            <a:r>
              <a:rPr lang="ru-RU" sz="3600" b="1" dirty="0"/>
              <a:t>и вложите в него душу,</a:t>
            </a:r>
          </a:p>
          <a:p>
            <a:pPr algn="ctr"/>
            <a:r>
              <a:rPr lang="ru-RU" sz="3600" b="1" dirty="0"/>
              <a:t>то счастье само вас отыщет».</a:t>
            </a:r>
          </a:p>
          <a:p>
            <a:r>
              <a:rPr lang="ru-RU" sz="3600" b="1" dirty="0"/>
              <a:t>              </a:t>
            </a:r>
            <a:r>
              <a:rPr lang="ru-RU" sz="3600" b="1" dirty="0" smtClean="0"/>
              <a:t>К.Д. Ушинский</a:t>
            </a:r>
            <a:r>
              <a:rPr lang="ru-RU" sz="3600" b="1" dirty="0"/>
              <a:t>.</a:t>
            </a:r>
            <a:r>
              <a:rPr lang="ru-RU" sz="3600" dirty="0"/>
              <a:t> </a:t>
            </a:r>
          </a:p>
        </p:txBody>
      </p:sp>
      <p:pic>
        <p:nvPicPr>
          <p:cNvPr id="6" name="Рисунок 5" descr="hello_html_m1fbb36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7422" y="2282817"/>
            <a:ext cx="2807390" cy="3712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827088" y="548680"/>
            <a:ext cx="7416800" cy="518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sz="3266" b="1" i="1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Профессиональный взгляд в </a:t>
            </a:r>
            <a:r>
              <a:rPr lang="ru-RU" altLang="ru-RU" sz="3266" b="1" i="1" dirty="0" smtClean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будущее</a:t>
            </a:r>
            <a:r>
              <a:rPr lang="ru-RU" altLang="ru-RU" sz="3200" b="1" dirty="0" smtClean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:</a:t>
            </a:r>
            <a:endParaRPr lang="ru-RU" altLang="ru-RU" sz="3200" b="1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 sz="2903" i="1" dirty="0">
              <a:cs typeface="Arial" panose="020B0604020202020204" pitchFamily="34" charset="0"/>
            </a:endParaRP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sz="2903" b="1" dirty="0">
                <a:latin typeface="+mn-lt"/>
                <a:cs typeface="Arial" panose="020B0604020202020204" pitchFamily="34" charset="0"/>
              </a:rPr>
              <a:t>По предположению </a:t>
            </a:r>
            <a:r>
              <a:rPr lang="en-US" altLang="ru-RU" sz="2903" b="1" dirty="0">
                <a:latin typeface="+mn-lt"/>
                <a:cs typeface="Arial" panose="020B0604020202020204" pitchFamily="34" charset="0"/>
              </a:rPr>
              <a:t>Forbes</a:t>
            </a:r>
            <a:r>
              <a:rPr lang="ru-RU" altLang="ru-RU" sz="2903" b="1" dirty="0">
                <a:latin typeface="+mn-lt"/>
                <a:cs typeface="Arial" panose="020B0604020202020204" pitchFamily="34" charset="0"/>
              </a:rPr>
              <a:t> уже в 2026 году </a:t>
            </a: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sz="2903" b="1" dirty="0">
                <a:latin typeface="+mn-lt"/>
                <a:cs typeface="Arial" panose="020B0604020202020204" pitchFamily="34" charset="0"/>
              </a:rPr>
              <a:t>магазины перейдут на автоматическую </a:t>
            </a: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sz="2903" b="1" dirty="0">
                <a:latin typeface="+mn-lt"/>
                <a:cs typeface="Arial" panose="020B0604020202020204" pitchFamily="34" charset="0"/>
              </a:rPr>
              <a:t>оплату, поэтому кассиры будут не нужны.</a:t>
            </a: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sz="2903" b="1" dirty="0">
                <a:latin typeface="+mn-lt"/>
                <a:cs typeface="Arial" panose="020B0604020202020204" pitchFamily="34" charset="0"/>
              </a:rPr>
              <a:t>Профессия почтальона исчезнет ещё раньше (2016), так как «бумажную» </a:t>
            </a: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sz="2903" b="1" dirty="0">
                <a:latin typeface="+mn-lt"/>
                <a:cs typeface="Arial" panose="020B0604020202020204" pitchFamily="34" charset="0"/>
              </a:rPr>
              <a:t>почту уже сейчас мало кто отправляет.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572" y="588113"/>
            <a:ext cx="8287808" cy="459282"/>
          </a:xfrm>
        </p:spPr>
        <p:txBody>
          <a:bodyPr lIns="45720" tIns="0" rIns="45720" bIns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  <a:t/>
            </a:r>
            <a:b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</a:rPr>
            </a:br>
            <a:r>
              <a:rPr lang="ru-RU" sz="3800" b="1" kern="1200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шутки о разных профессиях</a:t>
            </a:r>
          </a:p>
        </p:txBody>
      </p:sp>
      <p:sp>
        <p:nvSpPr>
          <p:cNvPr id="65538" name="Rectangle 1"/>
          <p:cNvSpPr>
            <a:spLocks noChangeArrowheads="1"/>
          </p:cNvSpPr>
          <p:nvPr/>
        </p:nvSpPr>
        <p:spPr bwMode="auto">
          <a:xfrm>
            <a:off x="214312" y="1875070"/>
            <a:ext cx="8678167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ru-RU" altLang="ru-RU" sz="3200" b="1" dirty="0">
                <a:solidFill>
                  <a:srgbClr val="8A2E4E"/>
                </a:solidFill>
                <a:latin typeface="+mj-lt"/>
                <a:ea typeface="Arial Unicode MS"/>
                <a:cs typeface="Arial Unicode MS"/>
              </a:rPr>
              <a:t>Сын метеоролога:</a:t>
            </a:r>
          </a:p>
          <a:p>
            <a:pPr algn="just" eaLnBrk="0" hangingPunct="0">
              <a:buFontTx/>
              <a:buChar char="•"/>
            </a:pPr>
            <a:r>
              <a:rPr lang="ru-RU" altLang="ru-RU" sz="2800" b="1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Малыш, сколько тебе лет?</a:t>
            </a:r>
          </a:p>
          <a:p>
            <a:pPr algn="just" eaLnBrk="0" hangingPunct="0">
              <a:buFontTx/>
              <a:buChar char="•"/>
            </a:pPr>
            <a:r>
              <a:rPr lang="ru-RU" altLang="ru-RU" sz="2800" b="1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Плюс пять.</a:t>
            </a:r>
          </a:p>
          <a:p>
            <a:pPr algn="just" eaLnBrk="0" hangingPunct="0"/>
            <a:r>
              <a:rPr lang="ru-RU" altLang="ru-RU" sz="3200" b="1" dirty="0">
                <a:solidFill>
                  <a:srgbClr val="8A2E4E"/>
                </a:solidFill>
                <a:latin typeface="+mj-lt"/>
                <a:ea typeface="Arial Unicode MS"/>
                <a:cs typeface="Arial Unicode MS"/>
              </a:rPr>
              <a:t>Дочь военного:</a:t>
            </a:r>
          </a:p>
          <a:p>
            <a:pPr algn="just" eaLnBrk="0" hangingPunct="0">
              <a:buFontTx/>
              <a:buChar char="•"/>
            </a:pPr>
            <a:r>
              <a:rPr lang="ru-RU" altLang="ru-RU" sz="2400" b="1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Скажите, тяжело быть дочерью военного?</a:t>
            </a:r>
          </a:p>
          <a:p>
            <a:pPr algn="just" eaLnBrk="0" hangingPunct="0">
              <a:buFontTx/>
              <a:buChar char="•"/>
            </a:pPr>
            <a:r>
              <a:rPr lang="ru-RU" altLang="ru-RU" sz="2400" b="1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Так точно!</a:t>
            </a:r>
          </a:p>
          <a:p>
            <a:pPr algn="just" eaLnBrk="0" hangingPunct="0"/>
            <a:r>
              <a:rPr lang="ru-RU" altLang="ru-RU" sz="3200" b="1" dirty="0" smtClean="0">
                <a:solidFill>
                  <a:srgbClr val="8A2E4E"/>
                </a:solidFill>
                <a:latin typeface="+mn-lt"/>
                <a:ea typeface="Arial Unicode MS"/>
                <a:cs typeface="Arial Unicode MS"/>
              </a:rPr>
              <a:t>Сын </a:t>
            </a:r>
            <a:r>
              <a:rPr lang="ru-RU" altLang="ru-RU" sz="3200" b="1" dirty="0">
                <a:solidFill>
                  <a:srgbClr val="8A2E4E"/>
                </a:solidFill>
                <a:latin typeface="+mn-lt"/>
                <a:ea typeface="Arial Unicode MS"/>
                <a:cs typeface="Arial Unicode MS"/>
              </a:rPr>
              <a:t>стоматолога:</a:t>
            </a:r>
          </a:p>
          <a:p>
            <a:pPr algn="just" eaLnBrk="0" hangingPunct="0">
              <a:buFontTx/>
              <a:buChar char="•"/>
            </a:pPr>
            <a:r>
              <a:rPr lang="ru-RU" altLang="ru-RU" sz="2400" b="1" dirty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Мальчик, какая у тебя любимая игрушка?</a:t>
            </a:r>
          </a:p>
          <a:p>
            <a:pPr algn="just" eaLnBrk="0" hangingPunct="0">
              <a:buFontTx/>
              <a:buChar char="•"/>
            </a:pPr>
            <a:r>
              <a:rPr lang="ru-RU" altLang="ru-RU" sz="2400" b="1" dirty="0" err="1" smtClean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БОРмашинка</a:t>
            </a:r>
            <a:r>
              <a:rPr lang="ru-RU" altLang="ru-RU" sz="2400" b="1" dirty="0" smtClean="0">
                <a:solidFill>
                  <a:srgbClr val="000000"/>
                </a:solidFill>
                <a:latin typeface="+mn-lt"/>
                <a:ea typeface="Arial Unicode MS"/>
                <a:cs typeface="Arial Unicode MS"/>
              </a:rPr>
              <a:t>!</a:t>
            </a:r>
            <a:endParaRPr lang="ru-RU" altLang="ru-RU" sz="2400" b="1" dirty="0">
              <a:solidFill>
                <a:srgbClr val="000000"/>
              </a:solidFill>
              <a:latin typeface="+mn-lt"/>
              <a:ea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229600" cy="1100138"/>
          </a:xfrm>
        </p:spPr>
        <p:txBody>
          <a:bodyPr anchor="b"/>
          <a:lstStyle/>
          <a:p>
            <a:pPr algn="ctr" eaLnBrk="1" hangingPunct="1"/>
            <a:r>
              <a:rPr lang="ru-RU" sz="4300" b="1" dirty="0" smtClean="0">
                <a:solidFill>
                  <a:srgbClr val="002060"/>
                </a:solidFill>
              </a:rPr>
              <a:t>Виктор Гюго писал:</a:t>
            </a:r>
            <a:endParaRPr lang="ru-RU" sz="4300" dirty="0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276600" y="1984375"/>
            <a:ext cx="5867400" cy="386397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tabLst>
                <a:tab pos="255588" algn="l"/>
                <a:tab pos="2184400" algn="l"/>
              </a:tabLst>
            </a:pPr>
            <a:r>
              <a:rPr lang="ru-RU" dirty="0" smtClean="0">
                <a:cs typeface="Times New Roman" pitchFamily="18" charset="0"/>
              </a:rPr>
              <a:t>Правильный выбор профессии позволяет реализовать свой творческий потенциал, избежать разочарования, оградить себя и свою семью от нищеты и неуверенности в завтрашнем дне</a:t>
            </a:r>
          </a:p>
          <a:p>
            <a:pPr marL="0" indent="0" eaLnBrk="1" hangingPunct="1">
              <a:tabLst>
                <a:tab pos="255588" algn="l"/>
                <a:tab pos="2184400" algn="l"/>
              </a:tabLst>
            </a:pPr>
            <a:endParaRPr lang="ru-RU" dirty="0" smtClean="0"/>
          </a:p>
        </p:txBody>
      </p:sp>
      <p:pic>
        <p:nvPicPr>
          <p:cNvPr id="5122" name="Picture 2" descr="C:\Users\я\Desktop\гю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773238"/>
            <a:ext cx="2667000" cy="408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92375"/>
            <a:ext cx="8229600" cy="3375025"/>
          </a:xfrm>
        </p:spPr>
        <p:txBody>
          <a:bodyPr/>
          <a:lstStyle/>
          <a:p>
            <a:r>
              <a:rPr lang="ru-RU" dirty="0" smtClean="0"/>
              <a:t>Что интересного вы узнали сегодня? </a:t>
            </a:r>
            <a:endParaRPr lang="en-US" dirty="0" smtClean="0"/>
          </a:p>
          <a:p>
            <a:r>
              <a:rPr lang="ru-RU" dirty="0" smtClean="0"/>
              <a:t>Что осталось в памяти?</a:t>
            </a:r>
            <a:endParaRPr lang="en-US" dirty="0" smtClean="0"/>
          </a:p>
          <a:p>
            <a:r>
              <a:rPr lang="ru-RU" dirty="0" smtClean="0"/>
              <a:t> О чем можно задуматься? </a:t>
            </a:r>
          </a:p>
        </p:txBody>
      </p:sp>
      <p:sp>
        <p:nvSpPr>
          <p:cNvPr id="70660" name="WordArt 6"/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8229600" cy="1371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РЕФЛЕКСИЯ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615" y="476672"/>
            <a:ext cx="8609665" cy="304698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j-lt"/>
              </a:rPr>
              <a:t>У д а ч и!</a:t>
            </a:r>
          </a:p>
          <a:p>
            <a:pPr algn="ctr" eaLnBrk="1" hangingPunct="1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j-lt"/>
              </a:rPr>
              <a:t>Ищите себя…</a:t>
            </a:r>
          </a:p>
        </p:txBody>
      </p:sp>
      <p:pic>
        <p:nvPicPr>
          <p:cNvPr id="53251" name="Picture 2" descr="C:\Documents and Settings\Владелец\Мои документы\ДЛЯ ШКОЛЬНОГО САЙТА\Заставки\IMG_53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716338"/>
            <a:ext cx="3705225" cy="2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ПЕСНЯ О ПРОФЕССИЯХ (256  kbp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5157192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323850" y="2565400"/>
            <a:ext cx="84248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СПАСИБО ЗА ВНИМАНИЕ.</a:t>
            </a:r>
          </a:p>
        </p:txBody>
      </p:sp>
      <p:pic>
        <p:nvPicPr>
          <p:cNvPr id="68610" name="Рисунок 2" descr="teplohod_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716338"/>
            <a:ext cx="3762375" cy="28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3" descr="f484b6b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333375"/>
            <a:ext cx="3222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Лента жизни</a:t>
            </a:r>
          </a:p>
        </p:txBody>
      </p:sp>
      <p:cxnSp>
        <p:nvCxnSpPr>
          <p:cNvPr id="17410" name="AutoShape 1"/>
          <p:cNvCxnSpPr>
            <a:cxnSpLocks noChangeShapeType="1"/>
          </p:cNvCxnSpPr>
          <p:nvPr/>
        </p:nvCxnSpPr>
        <p:spPr bwMode="auto">
          <a:xfrm>
            <a:off x="755650" y="3284538"/>
            <a:ext cx="7561263" cy="46037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 type="triangle" w="med" len="med"/>
          </a:ln>
        </p:spPr>
      </p:cxnSp>
      <p:sp>
        <p:nvSpPr>
          <p:cNvPr id="17411" name="AutoShape 4"/>
          <p:cNvSpPr>
            <a:spLocks noChangeArrowheads="1"/>
          </p:cNvSpPr>
          <p:nvPr/>
        </p:nvSpPr>
        <p:spPr bwMode="auto">
          <a:xfrm>
            <a:off x="6084888" y="2852738"/>
            <a:ext cx="431800" cy="415925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2" name="AutoShape 3"/>
          <p:cNvSpPr>
            <a:spLocks noChangeArrowheads="1"/>
          </p:cNvSpPr>
          <p:nvPr/>
        </p:nvSpPr>
        <p:spPr bwMode="auto">
          <a:xfrm>
            <a:off x="7451725" y="2852738"/>
            <a:ext cx="433388" cy="431800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4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endParaRPr lang="ru-RU" sz="1000"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7415" name="Прямоугольник 15"/>
          <p:cNvSpPr>
            <a:spLocks noChangeArrowheads="1"/>
          </p:cNvSpPr>
          <p:nvPr/>
        </p:nvSpPr>
        <p:spPr bwMode="auto">
          <a:xfrm>
            <a:off x="468313" y="3429000"/>
            <a:ext cx="2030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Рождение </a:t>
            </a:r>
            <a:endParaRPr lang="ru-RU" sz="3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7416" name="Прямоугольник 16"/>
          <p:cNvSpPr>
            <a:spLocks noChangeArrowheads="1"/>
          </p:cNvSpPr>
          <p:nvPr/>
        </p:nvSpPr>
        <p:spPr bwMode="auto">
          <a:xfrm>
            <a:off x="2484438" y="3429000"/>
            <a:ext cx="5688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д/сад       школа        </a:t>
            </a: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</a:t>
            </a:r>
            <a:r>
              <a:rPr lang="ru-RU" sz="28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</a:t>
            </a:r>
            <a:r>
              <a:rPr lang="ru-RU" sz="28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7417" name="AutoShape 4"/>
          <p:cNvSpPr>
            <a:spLocks noChangeArrowheads="1"/>
          </p:cNvSpPr>
          <p:nvPr/>
        </p:nvSpPr>
        <p:spPr bwMode="auto">
          <a:xfrm>
            <a:off x="4572000" y="2852738"/>
            <a:ext cx="431800" cy="415925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8" name="AutoShape 4"/>
          <p:cNvSpPr>
            <a:spLocks noChangeArrowheads="1"/>
          </p:cNvSpPr>
          <p:nvPr/>
        </p:nvSpPr>
        <p:spPr bwMode="auto">
          <a:xfrm>
            <a:off x="2843213" y="2852738"/>
            <a:ext cx="433387" cy="415925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9" name="AutoShape 4"/>
          <p:cNvSpPr>
            <a:spLocks noChangeArrowheads="1"/>
          </p:cNvSpPr>
          <p:nvPr/>
        </p:nvSpPr>
        <p:spPr bwMode="auto">
          <a:xfrm>
            <a:off x="971550" y="2852738"/>
            <a:ext cx="431800" cy="415925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3" name="НАВИГАТУМ - Песня _Все профессии важны_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4797152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2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8077200" cy="914399"/>
          </a:xfrm>
        </p:spPr>
        <p:txBody>
          <a:bodyPr>
            <a:normAutofit/>
          </a:bodyPr>
          <a:lstStyle/>
          <a:p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Users\вика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3230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684213" y="2487613"/>
            <a:ext cx="50403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400" b="1" dirty="0"/>
              <a:t>«Если вы удачно выберете труд</a:t>
            </a:r>
          </a:p>
          <a:p>
            <a:pPr algn="ctr"/>
            <a:r>
              <a:rPr lang="ru-RU" sz="2400" b="1" dirty="0"/>
              <a:t>и вложите в него душу,</a:t>
            </a:r>
          </a:p>
          <a:p>
            <a:pPr algn="ctr"/>
            <a:r>
              <a:rPr lang="ru-RU" sz="2400" b="1" dirty="0"/>
              <a:t>то счастье само вас отыщет».</a:t>
            </a:r>
          </a:p>
          <a:p>
            <a:pPr algn="ctr"/>
            <a:r>
              <a:rPr lang="ru-RU" sz="2400" b="1" dirty="0"/>
              <a:t>                         К.Д. Ушинский.</a:t>
            </a:r>
            <a:r>
              <a:rPr lang="ru-RU" dirty="0"/>
              <a:t> </a:t>
            </a:r>
          </a:p>
        </p:txBody>
      </p:sp>
      <p:pic>
        <p:nvPicPr>
          <p:cNvPr id="6" name="Рисунок 5" descr="hello_html_m1fbb36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7422" y="2282817"/>
            <a:ext cx="2807390" cy="3712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7"/>
          <p:cNvSpPr>
            <a:spLocks noGrp="1"/>
          </p:cNvSpPr>
          <p:nvPr>
            <p:ph idx="4294967295"/>
          </p:nvPr>
        </p:nvSpPr>
        <p:spPr>
          <a:xfrm>
            <a:off x="214313" y="1844675"/>
            <a:ext cx="8715375" cy="487045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выбор профессии зависит от толщины кошелька.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профессия предназначена человеку от рождения.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Профессию можно выбирать «за компанию». 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Медицинские показания имеют значение при выборе профессии.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 – не помощник в выборе профессии.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Профессия выбирается раз и навсегда.</a:t>
            </a:r>
          </a:p>
          <a:p>
            <a:pPr eaLnBrk="1" hangingPunct="1">
              <a:lnSpc>
                <a:spcPct val="150000"/>
              </a:lnSpc>
              <a:defRPr/>
            </a:pPr>
            <a:endParaRPr lang="ru-RU" b="1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sz="36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2988" y="549275"/>
            <a:ext cx="6985000" cy="12239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Подумай и ответь, согласен ли ты с утверждениями: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http://0.tqn.com/d/goeurope/1/5/a/7/chartres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557338"/>
            <a:ext cx="4319588" cy="417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042988" y="404813"/>
            <a:ext cx="6769100" cy="1008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Легенда о строительстве собора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913" y="6021388"/>
            <a:ext cx="6119812" cy="5762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 рабочие дали разный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ответ?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1624</TotalTime>
  <Words>1748</Words>
  <Application>Microsoft Office PowerPoint</Application>
  <PresentationFormat>Экран (4:3)</PresentationFormat>
  <Paragraphs>308</Paragraphs>
  <Slides>47</Slides>
  <Notes>6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Пиксел</vt:lpstr>
      <vt:lpstr>Слайд 1</vt:lpstr>
      <vt:lpstr>Слайд 2</vt:lpstr>
      <vt:lpstr>Слайд 3</vt:lpstr>
      <vt:lpstr>    Выбор профессии-дело  серьёзное</vt:lpstr>
      <vt:lpstr>Лента жизни</vt:lpstr>
      <vt:lpstr>Слайд 6</vt:lpstr>
      <vt:lpstr>Слайд 7</vt:lpstr>
      <vt:lpstr>Слайд 8</vt:lpstr>
      <vt:lpstr>Слайд 9</vt:lpstr>
      <vt:lpstr>Закончить предложения</vt:lpstr>
      <vt:lpstr>Слайд 11</vt:lpstr>
      <vt:lpstr>Формула успешного выбора профессии</vt:lpstr>
      <vt:lpstr>Слайд 13</vt:lpstr>
      <vt:lpstr> В мире существуют около 50 тысяч профессий. Их можно разделить на 5 типов.</vt:lpstr>
      <vt:lpstr>I тип: «Человек-природа»</vt:lpstr>
      <vt:lpstr>II тип: «Человек-техника»</vt:lpstr>
      <vt:lpstr>III тип: «Человек-человек»</vt:lpstr>
      <vt:lpstr>IV тип: «Человек - знаковая система»</vt:lpstr>
      <vt:lpstr>V тип: «Человек художественный образ»</vt:lpstr>
      <vt:lpstr>Тест</vt:lpstr>
      <vt:lpstr>Тест </vt:lpstr>
      <vt:lpstr>Тест </vt:lpstr>
      <vt:lpstr> Тест </vt:lpstr>
      <vt:lpstr>Тест</vt:lpstr>
      <vt:lpstr>Результаты теста</vt:lpstr>
      <vt:lpstr>Результаты теста</vt:lpstr>
      <vt:lpstr>Результаты теста</vt:lpstr>
      <vt:lpstr>Профи-викторина </vt:lpstr>
      <vt:lpstr>Профи-викторина </vt:lpstr>
      <vt:lpstr>Причины ошибок при выборе профессии</vt:lpstr>
      <vt:lpstr>Причины ошибок</vt:lpstr>
      <vt:lpstr> Шуточный тест Нарисуйте человечка из 10 элементов</vt:lpstr>
      <vt:lpstr>Слайд 33</vt:lpstr>
      <vt:lpstr>Разбейте профессии на группы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           шутки о разных профессиях</vt:lpstr>
      <vt:lpstr>Виктор Гюго писал: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Пять типов профессий Рублика «Ликбез»</dc:title>
  <dc:creator>SHLEVERDA</dc:creator>
  <cp:lastModifiedBy>Тунгусовская СОШ</cp:lastModifiedBy>
  <cp:revision>145</cp:revision>
  <dcterms:created xsi:type="dcterms:W3CDTF">2010-10-07T12:03:11Z</dcterms:created>
  <dcterms:modified xsi:type="dcterms:W3CDTF">2022-02-17T08:34:20Z</dcterms:modified>
</cp:coreProperties>
</file>