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</p:sldMasterIdLst>
  <p:notesMasterIdLst>
    <p:notesMasterId r:id="rId43"/>
  </p:notesMasterIdLst>
  <p:sldIdLst>
    <p:sldId id="256" r:id="rId7"/>
    <p:sldId id="257" r:id="rId8"/>
    <p:sldId id="259" r:id="rId9"/>
    <p:sldId id="258" r:id="rId10"/>
    <p:sldId id="261" r:id="rId11"/>
    <p:sldId id="260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B4CCA3-A9F4-4B3C-A643-EBC5C0F287BA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66207C-A6C0-470B-AC2B-BD02C8F3CD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051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6207C-A6C0-470B-AC2B-BD02C8F3CD4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608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6207C-A6C0-470B-AC2B-BD02C8F3CD43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589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77939D1-95C8-48F0-B53B-88B27296322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1231D91-D2A2-428D-9117-4F204A2F3DD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slide" Target="slide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hyperlink" Target="http://ivo.garant.ru/#/document/10107990/paragraph/87129:0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2%D0%BE%D0%B4%D0%BD%D0%BE-%D0%B1%D0%BE%D0%BB%D0%BE%D1%82%D0%BD%D1%8B%D0%B5_%D1%83%D0%B3%D0%BE%D0%B4%D1%8C%D1%8F_%D0%A0%D0%BE%D1%81%D1%81%D0%B8%D0%B8" TargetMode="External"/><Relationship Id="rId3" Type="http://schemas.openxmlformats.org/officeDocument/2006/relationships/hyperlink" Target="https://ru.wikipedia.org/wiki/%D0%9F%D0%BE%D0%BB%D1%83%D0%BF%D1%83%D1%81%D1%82%D1%8B%D0%BD%D0%B8" TargetMode="External"/><Relationship Id="rId7" Type="http://schemas.openxmlformats.org/officeDocument/2006/relationships/hyperlink" Target="https://ru.wikipedia.org/wiki/%D0%9C%D0%B0%D0%BD%D1%8B%D1%87-%D0%93%D1%83%D0%B4%D0%B8%D0%BB%D0%BE" TargetMode="External"/><Relationship Id="rId2" Type="http://schemas.openxmlformats.org/officeDocument/2006/relationships/hyperlink" Target="https://ru.wikipedia.org/wiki/%D0%A1%D1%82%D0%B5%D0%BF%D0%B8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A1%D0%B0%D0%B9%D0%B3%D0%B0%D0%BA" TargetMode="External"/><Relationship Id="rId5" Type="http://schemas.openxmlformats.org/officeDocument/2006/relationships/hyperlink" Target="https://ru.wikipedia.org/wiki/%D0%9A%D0%B0%D0%BB%D0%BC%D1%8B%D0%BA%D0%B8%D1%8F" TargetMode="External"/><Relationship Id="rId4" Type="http://schemas.openxmlformats.org/officeDocument/2006/relationships/hyperlink" Target="https://ru.wikipedia.org/wiki/%D0%9F%D1%83%D1%81%D1%82%D1%8B%D0%BD%D0%B8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/index.php?title=%D0%91%D0%B5%D0%BB%D0%B0%D1%8F_%D1%86%D0%B0%D0%BF%D0%BB%D1%8F&amp;action=edit&amp;redlink=1" TargetMode="External"/><Relationship Id="rId2" Type="http://schemas.openxmlformats.org/officeDocument/2006/relationships/hyperlink" Target="https://ru.wikipedia.org/wiki/%D0%9A%D0%BE%D0%BB%D0%BF%D0%B8%D1%86%D0%B0" TargetMode="External"/><Relationship Id="rId1" Type="http://schemas.openxmlformats.org/officeDocument/2006/relationships/slideLayout" Target="../slideLayouts/slideLayout40.xml"/><Relationship Id="rId4" Type="http://schemas.openxmlformats.org/officeDocument/2006/relationships/hyperlink" Target="https://ru.wikipedia.org/wiki/%D0%9F%D0%B5%D0%BB%D0%B8%D0%BA%D0%B0%D0%BD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1%D0%BF%D0%B8%D1%81%D0%BE%D0%BA_%D0%BE%D1%81%D0%BE%D0%B1%D0%BE_%D0%BE%D1%85%D1%80%D0%B0%D0%BD%D1%8F%D0%B5%D0%BC%D1%8B%D1%85_%D0%BF%D1%80%D0%B8%D1%80%D0%BE%D0%B4%D0%BD%D1%8B%D1%85_%D1%82%D0%B5%D1%80%D1%80%D0%B8%D1%82%D0%BE%D1%80%D0%B8%D0%B9_%D0%9A%D0%B0%D0%BB%D0%BC%D1%8B%D0%BA%D0%B8%D0%B8#cite_note-autogenerated9-11" TargetMode="External"/><Relationship Id="rId3" Type="http://schemas.openxmlformats.org/officeDocument/2006/relationships/hyperlink" Target="https://ru.wikipedia.org/wiki/%D0%98%D0%BA%D0%B8-%D0%91%D1%83%D1%80%D1%83%D0%BB%D1%8C%D1%81%D0%BA%D0%B8%D0%B9_%D1%80%D0%B0%D0%B9%D0%BE%D0%BD" TargetMode="External"/><Relationship Id="rId7" Type="http://schemas.openxmlformats.org/officeDocument/2006/relationships/hyperlink" Target="https://ru.wikipedia.org/wiki/%D0%9E%D0%BD%D0%B4%D0%B0%D1%82%D1%80%D0%B0" TargetMode="External"/><Relationship Id="rId12" Type="http://schemas.openxmlformats.org/officeDocument/2006/relationships/slide" Target="slide3.xml"/><Relationship Id="rId2" Type="http://schemas.openxmlformats.org/officeDocument/2006/relationships/hyperlink" Target="https://ru.wikipedia.org/wiki/%D0%A7%D0%BE%D0%B3%D1%80%D0%B0%D0%B9%D1%81%D0%BA%D0%B8%D0%B9_%D0%B7%D0%B0%D0%BA%D0%B0%D0%B7%D0%BD%D0%B8%D0%BA" TargetMode="Externa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s://ru.wikipedia.org/wiki/%D0%9F%D0%B5%D0%BB%D0%B8%D0%BA%D0%B0%D0%BD" TargetMode="External"/><Relationship Id="rId11" Type="http://schemas.openxmlformats.org/officeDocument/2006/relationships/image" Target="../media/image23.jpeg"/><Relationship Id="rId5" Type="http://schemas.openxmlformats.org/officeDocument/2006/relationships/hyperlink" Target="https://ru.wikipedia.org/w/index.php?title=%D0%91%D0%B5%D0%BB%D0%B0%D1%8F_%D1%86%D0%B0%D0%BF%D0%BB%D1%8F&amp;action=edit&amp;redlink=1" TargetMode="External"/><Relationship Id="rId10" Type="http://schemas.openxmlformats.org/officeDocument/2006/relationships/image" Target="../media/image22.jpeg"/><Relationship Id="rId4" Type="http://schemas.openxmlformats.org/officeDocument/2006/relationships/hyperlink" Target="https://ru.wikipedia.org/wiki/%D0%9A%D0%BE%D0%BB%D0%BF%D0%B8%D1%86%D0%B0" TargetMode="External"/><Relationship Id="rId9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30.xml"/><Relationship Id="rId18" Type="http://schemas.openxmlformats.org/officeDocument/2006/relationships/slide" Target="slide32.xml"/><Relationship Id="rId3" Type="http://schemas.openxmlformats.org/officeDocument/2006/relationships/slide" Target="slide4.xml"/><Relationship Id="rId7" Type="http://schemas.openxmlformats.org/officeDocument/2006/relationships/slide" Target="slide12.xml"/><Relationship Id="rId12" Type="http://schemas.openxmlformats.org/officeDocument/2006/relationships/slide" Target="slide14.xml"/><Relationship Id="rId17" Type="http://schemas.openxmlformats.org/officeDocument/2006/relationships/slide" Target="slide34.xml"/><Relationship Id="rId2" Type="http://schemas.openxmlformats.org/officeDocument/2006/relationships/notesSlide" Target="../notesSlides/notesSlide1.xml"/><Relationship Id="rId16" Type="http://schemas.openxmlformats.org/officeDocument/2006/relationships/slide" Target="slide24.xml"/><Relationship Id="rId1" Type="http://schemas.openxmlformats.org/officeDocument/2006/relationships/slideLayout" Target="../slideLayouts/slideLayout62.xml"/><Relationship Id="rId6" Type="http://schemas.openxmlformats.org/officeDocument/2006/relationships/slide" Target="slide10.xml"/><Relationship Id="rId11" Type="http://schemas.openxmlformats.org/officeDocument/2006/relationships/slide" Target="slide16.xml"/><Relationship Id="rId5" Type="http://schemas.openxmlformats.org/officeDocument/2006/relationships/slide" Target="slide8.xml"/><Relationship Id="rId15" Type="http://schemas.openxmlformats.org/officeDocument/2006/relationships/slide" Target="slide26.xml"/><Relationship Id="rId10" Type="http://schemas.openxmlformats.org/officeDocument/2006/relationships/slide" Target="slide18.xml"/><Relationship Id="rId19" Type="http://schemas.openxmlformats.org/officeDocument/2006/relationships/slide" Target="slide36.xml"/><Relationship Id="rId4" Type="http://schemas.openxmlformats.org/officeDocument/2006/relationships/slide" Target="slide6.xml"/><Relationship Id="rId9" Type="http://schemas.openxmlformats.org/officeDocument/2006/relationships/slide" Target="slide20.xml"/><Relationship Id="rId1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1.xml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5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8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772400" cy="1470025"/>
          </a:xfrm>
        </p:spPr>
        <p:txBody>
          <a:bodyPr>
            <a:normAutofit/>
          </a:bodyPr>
          <a:lstStyle/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124744"/>
            <a:ext cx="7848872" cy="460851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2">
                    <a:lumMod val="90000"/>
                  </a:schemeClr>
                </a:solidFill>
                <a:latin typeface="Arial" pitchFamily="34" charset="0"/>
                <a:cs typeface="Arial" pitchFamily="34" charset="0"/>
              </a:rPr>
              <a:t>Тема </a:t>
            </a:r>
            <a:r>
              <a:rPr lang="ru-RU" b="1" dirty="0" smtClean="0">
                <a:solidFill>
                  <a:schemeClr val="tx2">
                    <a:lumMod val="90000"/>
                  </a:schemeClr>
                </a:solidFill>
                <a:latin typeface="Arial" pitchFamily="34" charset="0"/>
                <a:cs typeface="Arial" pitchFamily="34" charset="0"/>
              </a:rPr>
              <a:t>внеклассного занятия</a:t>
            </a:r>
            <a:r>
              <a:rPr lang="ru-RU" b="1" dirty="0" smtClean="0">
                <a:solidFill>
                  <a:schemeClr val="tx2">
                    <a:lumMod val="9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b="1" dirty="0" smtClean="0">
                <a:solidFill>
                  <a:schemeClr val="tx2">
                    <a:lumMod val="9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2">
                    <a:lumMod val="90000"/>
                  </a:schemeClr>
                </a:solidFill>
                <a:latin typeface="Arial" pitchFamily="34" charset="0"/>
                <a:cs typeface="Arial" pitchFamily="34" charset="0"/>
              </a:rPr>
              <a:t>Экология родного края.</a:t>
            </a:r>
          </a:p>
          <a:p>
            <a:endParaRPr lang="ru-RU" dirty="0"/>
          </a:p>
          <a:p>
            <a:endParaRPr lang="ru-RU" dirty="0" smtClean="0"/>
          </a:p>
          <a:p>
            <a:pPr algn="r"/>
            <a:endParaRPr lang="ru-RU" sz="2000" dirty="0" smtClean="0">
              <a:solidFill>
                <a:schemeClr val="accent3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ru-RU" sz="2000" dirty="0">
              <a:solidFill>
                <a:schemeClr val="accent3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ru-RU" sz="2000" dirty="0" smtClean="0">
              <a:solidFill>
                <a:schemeClr val="accent3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endParaRPr lang="ru-RU" sz="2000" dirty="0">
              <a:solidFill>
                <a:schemeClr val="accent3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2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Учитель</a:t>
            </a:r>
            <a:r>
              <a:rPr lang="ru-RU" sz="2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Мухлаева</a:t>
            </a:r>
            <a:r>
              <a:rPr lang="ru-RU" sz="2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 Э.И.</a:t>
            </a:r>
          </a:p>
          <a:p>
            <a:pPr algn="r"/>
            <a:r>
              <a:rPr lang="ru-RU" sz="2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МБОУ «</a:t>
            </a:r>
            <a:r>
              <a:rPr lang="ru-RU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Хомутниковская</a:t>
            </a:r>
            <a:r>
              <a:rPr lang="ru-RU" sz="2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 средняя </a:t>
            </a:r>
          </a:p>
          <a:p>
            <a:pPr algn="r"/>
            <a:r>
              <a:rPr lang="ru-RU" sz="2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общеобразовательная школа </a:t>
            </a:r>
          </a:p>
          <a:p>
            <a:pPr algn="r"/>
            <a:r>
              <a:rPr lang="ru-RU" sz="20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им.М.Б.Нармаева</a:t>
            </a:r>
            <a:r>
              <a:rPr lang="ru-RU" sz="20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000" dirty="0" smtClean="0">
              <a:solidFill>
                <a:schemeClr val="accent3">
                  <a:lumMod val="40000"/>
                  <a:lumOff val="6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Голосуем за «Одинокий тополь» из Республики Калмыкия!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24944"/>
            <a:ext cx="4454624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191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3247" y="548680"/>
            <a:ext cx="6784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Растения Красной книги Калмыкии.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1916832"/>
            <a:ext cx="1032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Вопрос:</a:t>
            </a:r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 rot="10800000" flipV="1">
            <a:off x="2034354" y="1736881"/>
            <a:ext cx="6192688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Родина – Западное и Восточное Закавказье, Турция, север Ирана.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Клубнелуковичный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многолетник в вегетативном состоянии до 50 см высотой. Клубнелуковица коническая, часто неравнобокая, покрытая темно-коричневыми, перепончатыми чешуями. Листья крупные, до 30 см длиной и 6 см шириной, ярко-зеленые, со слегка волнистым краем, отмирающие к началу лета. Цветки по 1-3, очень крупные с длиной белой трубкой или лилово-розовыми долями венчика до 7 см длиной. Цветет в сентябре. В культуре с 1874 года. Предпочитает солнечные участки с богатой перегноем почвой. В природе все более редок. Еще называют диким шафраном.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93549" y="100139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/>
              <a:t>40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7735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34202" y="4437112"/>
            <a:ext cx="47596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Безвременник </a:t>
            </a:r>
            <a:r>
              <a:rPr lang="ru-RU" sz="2400" b="1" dirty="0"/>
              <a:t>великолепный</a:t>
            </a:r>
          </a:p>
        </p:txBody>
      </p:sp>
      <p:pic>
        <p:nvPicPr>
          <p:cNvPr id="2050" name="Picture 2" descr="Безвременник великолеп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2304256" cy="612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Безвременник великолепны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60648"/>
            <a:ext cx="2808312" cy="400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4-конечная звезда 2">
            <a:hlinkClick r:id="rId4" action="ppaction://hlinksldjump"/>
          </p:cNvPr>
          <p:cNvSpPr/>
          <p:nvPr/>
        </p:nvSpPr>
        <p:spPr>
          <a:xfrm>
            <a:off x="8189409" y="5783903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41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Животные Красной книги Калмыкии.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802103"/>
            <a:ext cx="54005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Эта птица пепельно-серая, с сизым отливом, только концы крыльев, шея и голова черные. Характерная особенность, во многом определившая название вида – изящные белые пучки перьев по бокам головы. По калмыцким поверьям, эта птица неприкосновенна, убить которую – большой грех.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7548" y="1813173"/>
            <a:ext cx="1319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Вопрос:</a:t>
            </a:r>
            <a:r>
              <a:rPr lang="ru-RU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028384" y="1050995"/>
            <a:ext cx="6944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/>
              <a:t>10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0059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290" y="764704"/>
            <a:ext cx="5940425" cy="44551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051720" y="5517232"/>
            <a:ext cx="54874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Журавль-красавка</a:t>
            </a:r>
            <a:r>
              <a:rPr lang="ru-RU" sz="2000" b="1" dirty="0"/>
              <a:t>, </a:t>
            </a:r>
            <a:r>
              <a:rPr lang="ru-RU" sz="2000" b="1" dirty="0" err="1"/>
              <a:t>сǝǝхлǝш</a:t>
            </a:r>
            <a:r>
              <a:rPr lang="ru-RU" sz="2000" b="1" dirty="0"/>
              <a:t> </a:t>
            </a:r>
            <a:r>
              <a:rPr lang="ru-RU" sz="2000" b="1" dirty="0" err="1"/>
              <a:t>тоһрун</a:t>
            </a:r>
            <a:endParaRPr lang="ru-RU" sz="2000" b="1" dirty="0"/>
          </a:p>
        </p:txBody>
      </p:sp>
      <p:sp>
        <p:nvSpPr>
          <p:cNvPr id="4" name="4-конечная звезда 3">
            <a:hlinkClick r:id="rId3" action="ppaction://hlinksldjump"/>
          </p:cNvPr>
          <p:cNvSpPr/>
          <p:nvPr/>
        </p:nvSpPr>
        <p:spPr>
          <a:xfrm>
            <a:off x="8244408" y="5886564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52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b="1" dirty="0">
                <a:solidFill>
                  <a:srgbClr val="C00000"/>
                </a:solidFill>
              </a:rPr>
              <a:t>Животные Красной книги Калмыкии.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3463" y="1512841"/>
            <a:ext cx="1319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B56FF4">
                    <a:lumMod val="50000"/>
                  </a:srgbClr>
                </a:solidFill>
              </a:rPr>
              <a:t>Вопрос:</a:t>
            </a:r>
            <a:r>
              <a:rPr lang="ru-RU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1697507"/>
            <a:ext cx="697340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Крупная птица с массивным телосложением. Окраска взрослых птиц (от 4 лет и старше) однотонно-бурая, часто с рыжеватым пятном на затылке. Молодые –светло-бурые с продольными </a:t>
            </a:r>
            <a:r>
              <a:rPr lang="ru-RU" sz="2000" b="1" dirty="0" err="1"/>
              <a:t>пестринами</a:t>
            </a:r>
            <a:r>
              <a:rPr lang="ru-RU" sz="2000" b="1" dirty="0"/>
              <a:t> по низу. Численность этого вида значительно сократилась в последние десятилетия, в связи с нарушением мест обитания, разорением гнезд людьми, гибелью птиц на опорах электропередачи, усилением фактора беспокойства из-за интенсивного использования степных угодий. Излюбленный корм  данного вида – малый суслик. Это…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12360" y="810546"/>
            <a:ext cx="6944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/>
              <a:t>20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5021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епной орёл: фото птицы и описани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456384" cy="4464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Орел степной. Фото птицы, образ жизни, места обитания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76806"/>
            <a:ext cx="4464496" cy="363218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923928" y="4437112"/>
            <a:ext cx="4618572" cy="2000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Степной </a:t>
            </a:r>
            <a:r>
              <a:rPr lang="ru-RU" sz="2000" b="1" dirty="0" smtClean="0"/>
              <a:t>орел</a:t>
            </a:r>
          </a:p>
          <a:p>
            <a:endParaRPr lang="ru-RU" sz="2000" b="1" dirty="0"/>
          </a:p>
          <a:p>
            <a:r>
              <a:rPr lang="ru-RU" sz="1600" b="1" dirty="0" smtClean="0"/>
              <a:t>На холм, у перекрестка двух дорог,</a:t>
            </a:r>
          </a:p>
          <a:p>
            <a:r>
              <a:rPr lang="ru-RU" sz="1600" b="1" dirty="0" smtClean="0"/>
              <a:t>Степной орел уселся горделиво.</a:t>
            </a:r>
          </a:p>
          <a:p>
            <a:r>
              <a:rPr lang="ru-RU" sz="1600" b="1" dirty="0" err="1" smtClean="0"/>
              <a:t>Железны</a:t>
            </a:r>
            <a:r>
              <a:rPr lang="ru-RU" sz="1600" b="1" dirty="0" smtClean="0"/>
              <a:t> перья ржавого отлива,</a:t>
            </a:r>
          </a:p>
          <a:p>
            <a:r>
              <a:rPr lang="ru-RU" sz="1600" b="1" dirty="0" smtClean="0"/>
              <a:t>Иссиня-черен клюв, как бычий рог…</a:t>
            </a:r>
          </a:p>
          <a:p>
            <a:r>
              <a:rPr lang="ru-RU" sz="1600" dirty="0" smtClean="0"/>
              <a:t>(</a:t>
            </a:r>
            <a:r>
              <a:rPr lang="ru-RU" sz="1600" dirty="0" err="1" smtClean="0"/>
              <a:t>Д.Н.Кугультинов</a:t>
            </a:r>
            <a:r>
              <a:rPr lang="ru-RU" sz="1600" dirty="0" smtClean="0"/>
              <a:t>)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5" name="4-конечная звезда 4">
            <a:hlinkClick r:id="rId4" action="ppaction://hlinksldjump"/>
          </p:cNvPr>
          <p:cNvSpPr/>
          <p:nvPr/>
        </p:nvSpPr>
        <p:spPr>
          <a:xfrm>
            <a:off x="8316416" y="5877272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79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 rot="10800000" flipV="1">
            <a:off x="1503720" y="819582"/>
            <a:ext cx="6467050" cy="59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Это животное относится к особому подсемейству полорогих копытных из отряда парнокопытных класса млекопитающих. Размеры тела взрослых самцов 123 – 146, самок 108 – 125 см.  Длина передних конечностей от 43 до 46, задних от 48 до 57 см. Высота в холке у самцов в среднем 73, у самок 68 см. Вес взрослых самцов колеблется от 32 до 51, самок от 21 до 40 кг.  Странный нос не только защищает животных от пыли, но и обеспечивает высокую пропускную способность потока воздуха, поступающего в легкие. Рога слегка загнуты назад, у основания есть поперечные валики, вершина гладкая. Самки безроги.  Окраска их меняется  по сезонам года. Летом волосяной покров короткий, спина и бока желтовато – рыжего цвета, а брюхо и грудь белые. К концу ноября животные надевают зимний наряд – пышный волосяной покров белесой окраски, которая хорошо защищает животных от переохлаждения.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1362" y="2238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b="1" dirty="0">
                <a:solidFill>
                  <a:srgbClr val="C00000"/>
                </a:solidFill>
              </a:rPr>
              <a:t>Животные Красной книги Калмыкии.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5880" y="1415278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B56FF4">
                    <a:lumMod val="50000"/>
                  </a:srgbClr>
                </a:solidFill>
              </a:rPr>
              <a:t>Вопрос: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942707" y="1019637"/>
            <a:ext cx="550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>
                <a:latin typeface="Calibri"/>
                <a:ea typeface="Calibri"/>
                <a:cs typeface="Times New Roman"/>
              </a:rPr>
              <a:t>30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9372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РИА Калмыкия - Сайгак внесен в новый список Красной книги Росс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064" y="0"/>
            <a:ext cx="460851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Сайгак: описание вида, образ жизни, место обитания – WW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341" y="3069169"/>
            <a:ext cx="5098133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32047"/>
            <a:ext cx="372616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«Смерть сайгака, или Расстрелянное утро»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…Какое показало мастерство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Природа-скульптор в день, когда лепила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Сайгака!.. Сколько проявила силы!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Как тщательно продумала его,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Как мудро и любовно он отлит!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Вписав сайгака в золотые дали,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Природа рассчитала все детали -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От гордой головы и до копыт!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Рога оленьи - сочных два побега-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Она дала ему, слегка пригнув,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 поскупилась на орлиный клюв,-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Могучий нос необходим для бега!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Бока борзой животному даны…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 ноги, ноги!.. Что проворней в мире,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Чем эти вихри?! Эти вот четыре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Природою натянутых струны?!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Д.Н.Кугультинов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4" name="Piano Sonata No. 1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24064" y="6148536"/>
            <a:ext cx="609600" cy="609600"/>
          </a:xfrm>
          <a:prstGeom prst="rect">
            <a:avLst/>
          </a:prstGeom>
        </p:spPr>
      </p:pic>
      <p:sp>
        <p:nvSpPr>
          <p:cNvPr id="5" name="4-конечная звезда 4">
            <a:hlinkClick r:id="rId7" action="ppaction://hlinksldjump"/>
          </p:cNvPr>
          <p:cNvSpPr/>
          <p:nvPr/>
        </p:nvSpPr>
        <p:spPr>
          <a:xfrm>
            <a:off x="8229600" y="5973897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49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8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b="1" dirty="0">
                <a:solidFill>
                  <a:srgbClr val="C00000"/>
                </a:solidFill>
              </a:rPr>
              <a:t>Животные Красной книги Калмыкии.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556792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B56FF4">
                    <a:lumMod val="50000"/>
                  </a:srgbClr>
                </a:solidFill>
              </a:rPr>
              <a:t>Вопрос: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24328" y="1091645"/>
            <a:ext cx="6944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/>
              <a:t>40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7391" y="1399902"/>
            <a:ext cx="538689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Это настоящий подземный житель. Тело плотное </a:t>
            </a:r>
            <a:r>
              <a:rPr lang="ru-RU" sz="2000" dirty="0" err="1"/>
              <a:t>вальковатое</a:t>
            </a:r>
            <a:r>
              <a:rPr lang="ru-RU" sz="2000" dirty="0"/>
              <a:t> длинной до  30см , голова уплощенная, короткие лапы. Наружных ушных раковин нет. Это совсем слепые животные, не имеющие глаз. Примечательная особенность зверьков - большие резцы, торчащие изо рта. Ими эти звери прокладывают норы, и благодаря тому, что губы сходятся позади резцов, земля в рот не попадает.  Раньше этого зверька добывали для получения шкурок, но они непрочные и малоценные. В настоящее время этот вид взят под охрану и занесен в Красную книгу. О ком идет речь? </a:t>
            </a:r>
          </a:p>
        </p:txBody>
      </p:sp>
    </p:spTree>
    <p:extLst>
      <p:ext uri="{BB962C8B-B14F-4D97-AF65-F5344CB8AC3E}">
        <p14:creationId xmlns:p14="http://schemas.microsoft.com/office/powerpoint/2010/main" val="199333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епыш (Spalax) - грызун без глаз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97632"/>
            <a:ext cx="4876800" cy="46355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771800" y="5517232"/>
            <a:ext cx="31053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гигантский </a:t>
            </a:r>
            <a:r>
              <a:rPr lang="ru-RU" sz="2000" b="1" dirty="0"/>
              <a:t>слепыш</a:t>
            </a:r>
          </a:p>
        </p:txBody>
      </p:sp>
      <p:sp>
        <p:nvSpPr>
          <p:cNvPr id="4" name="4-конечная звезда 3">
            <a:hlinkClick r:id="rId3" action="ppaction://hlinksldjump"/>
          </p:cNvPr>
          <p:cNvSpPr/>
          <p:nvPr/>
        </p:nvSpPr>
        <p:spPr>
          <a:xfrm>
            <a:off x="8244408" y="5701898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9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43808" y="476672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Наша планета </a:t>
            </a:r>
          </a:p>
          <a:p>
            <a:endParaRPr lang="ru-RU" dirty="0" smtClean="0"/>
          </a:p>
          <a:p>
            <a:r>
              <a:rPr lang="ru-RU" sz="2400" dirty="0" smtClean="0">
                <a:latin typeface="Georgia" pitchFamily="18" charset="0"/>
              </a:rPr>
              <a:t>Есть одна планета-сад</a:t>
            </a:r>
          </a:p>
          <a:p>
            <a:r>
              <a:rPr lang="ru-RU" sz="2400" dirty="0" smtClean="0">
                <a:latin typeface="Georgia" pitchFamily="18" charset="0"/>
              </a:rPr>
              <a:t>В этом космосе холодном.</a:t>
            </a:r>
          </a:p>
          <a:p>
            <a:r>
              <a:rPr lang="ru-RU" sz="2400" dirty="0" smtClean="0">
                <a:latin typeface="Georgia" pitchFamily="18" charset="0"/>
              </a:rPr>
              <a:t>Только здесь леса шумят,</a:t>
            </a:r>
          </a:p>
          <a:p>
            <a:r>
              <a:rPr lang="ru-RU" sz="2400" dirty="0" smtClean="0">
                <a:latin typeface="Georgia" pitchFamily="18" charset="0"/>
              </a:rPr>
              <a:t>Птиц скликая перелётных,</a:t>
            </a:r>
          </a:p>
          <a:p>
            <a:r>
              <a:rPr lang="ru-RU" sz="2400" dirty="0" smtClean="0">
                <a:latin typeface="Georgia" pitchFamily="18" charset="0"/>
              </a:rPr>
              <a:t>Лишь на ней одной цветут,</a:t>
            </a:r>
          </a:p>
          <a:p>
            <a:r>
              <a:rPr lang="ru-RU" sz="2400" dirty="0" smtClean="0">
                <a:latin typeface="Georgia" pitchFamily="18" charset="0"/>
              </a:rPr>
              <a:t>Ландыши в траве зелёной,</a:t>
            </a:r>
          </a:p>
          <a:p>
            <a:r>
              <a:rPr lang="ru-RU" sz="2400" dirty="0" smtClean="0">
                <a:latin typeface="Georgia" pitchFamily="18" charset="0"/>
              </a:rPr>
              <a:t>И стрекозы только тут</a:t>
            </a:r>
          </a:p>
          <a:p>
            <a:r>
              <a:rPr lang="ru-RU" sz="2400" dirty="0" smtClean="0">
                <a:latin typeface="Georgia" pitchFamily="18" charset="0"/>
              </a:rPr>
              <a:t>В речку смотрят удивлённо.</a:t>
            </a:r>
          </a:p>
          <a:p>
            <a:r>
              <a:rPr lang="ru-RU" sz="2400" dirty="0" smtClean="0">
                <a:latin typeface="Georgia" pitchFamily="18" charset="0"/>
              </a:rPr>
              <a:t>Береги свою планету –</a:t>
            </a:r>
          </a:p>
          <a:p>
            <a:r>
              <a:rPr lang="ru-RU" sz="2400" dirty="0" smtClean="0">
                <a:latin typeface="Georgia" pitchFamily="18" charset="0"/>
              </a:rPr>
              <a:t>Ведь другой, похожей, нету!</a:t>
            </a:r>
          </a:p>
          <a:p>
            <a:r>
              <a:rPr lang="ru-RU" dirty="0" smtClean="0"/>
              <a:t>(Я. Аким)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437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1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О</a:t>
            </a:r>
            <a:r>
              <a:rPr lang="ru-RU" sz="2800" b="1" dirty="0" smtClean="0">
                <a:solidFill>
                  <a:srgbClr val="C00000"/>
                </a:solidFill>
              </a:rPr>
              <a:t>собо </a:t>
            </a:r>
            <a:r>
              <a:rPr lang="ru-RU" sz="2800" b="1" dirty="0">
                <a:solidFill>
                  <a:srgbClr val="C00000"/>
                </a:solidFill>
              </a:rPr>
              <a:t>охраняемые природные </a:t>
            </a:r>
            <a:r>
              <a:rPr lang="ru-RU" sz="2800" b="1" dirty="0" smtClean="0">
                <a:solidFill>
                  <a:srgbClr val="C00000"/>
                </a:solidFill>
              </a:rPr>
              <a:t>территории (ООПТ)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628800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B56FF4">
                    <a:lumMod val="50000"/>
                  </a:srgbClr>
                </a:solidFill>
                <a:latin typeface="Verdana"/>
              </a:rPr>
              <a:t>Вопрос:</a:t>
            </a:r>
            <a:endParaRPr lang="ru-RU" dirty="0">
              <a:solidFill>
                <a:prstClr val="black"/>
              </a:solidFill>
              <a:latin typeface="Verdan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1406" y="1674966"/>
            <a:ext cx="50268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Что такое особо охраняемые природные </a:t>
            </a:r>
            <a:r>
              <a:rPr lang="ru-RU" sz="2800" b="1" dirty="0" smtClean="0"/>
              <a:t>территории, разновидности ООПТ? 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84368" y="1259468"/>
            <a:ext cx="5229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/>
              <a:t>10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0114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3407" y="548680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 соответствии с ФЗ </a:t>
            </a:r>
            <a:r>
              <a:rPr lang="ru-RU" b="1" u="sng" dirty="0">
                <a:solidFill>
                  <a:srgbClr val="FF0000"/>
                </a:solidFill>
                <a:hlinkClick r:id="rId2"/>
              </a:rPr>
              <a:t>«Об особо охраняемых природных территориях»</a:t>
            </a:r>
            <a:r>
              <a:rPr lang="ru-RU" b="1" dirty="0"/>
              <a:t>, это </a:t>
            </a:r>
            <a:r>
              <a:rPr lang="ru-RU" b="1" i="1" dirty="0">
                <a:solidFill>
                  <a:srgbClr val="C00000"/>
                </a:solidFill>
              </a:rPr>
              <a:t>«участки земли, водной поверхности и воздушного пространства над ними, где располагаются природные комплексы и объекты, которые имеют особое природоохранное, научное, культурное, эстетическое, рекреационное и оздоровительное значение»</a:t>
            </a:r>
            <a:r>
              <a:rPr lang="ru-RU" b="1" dirty="0"/>
              <a:t>. Эти участки полностью или частично изъяты по решению властей из хозяйственного использования и относятся к объектам общенационального достояния. Кроме того, для этих участков установлен режим особой охраны.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9985" y="3411002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/>
              <a:t>В зависимости от особенностей режима особо охраняемых природных территорий выделяются следующие их разновидности: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8487" y="4334332"/>
            <a:ext cx="757469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ru-RU" dirty="0" smtClean="0">
                <a:solidFill>
                  <a:srgbClr val="C00000"/>
                </a:solidFill>
              </a:rPr>
              <a:t>1. Государственные </a:t>
            </a:r>
            <a:r>
              <a:rPr lang="ru-RU" dirty="0">
                <a:solidFill>
                  <a:srgbClr val="C00000"/>
                </a:solidFill>
              </a:rPr>
              <a:t>природные, в том числе биосферные, заповедники;</a:t>
            </a:r>
          </a:p>
          <a:p>
            <a:pPr lvl="0" fontAlgn="base"/>
            <a:r>
              <a:rPr lang="ru-RU" dirty="0" smtClean="0">
                <a:solidFill>
                  <a:srgbClr val="C00000"/>
                </a:solidFill>
              </a:rPr>
              <a:t>2. Национальные </a:t>
            </a:r>
            <a:r>
              <a:rPr lang="ru-RU" dirty="0">
                <a:solidFill>
                  <a:srgbClr val="C00000"/>
                </a:solidFill>
              </a:rPr>
              <a:t>парки;</a:t>
            </a:r>
          </a:p>
          <a:p>
            <a:pPr lvl="0" fontAlgn="base"/>
            <a:r>
              <a:rPr lang="ru-RU" dirty="0" smtClean="0">
                <a:solidFill>
                  <a:srgbClr val="C00000"/>
                </a:solidFill>
              </a:rPr>
              <a:t>    природные </a:t>
            </a:r>
            <a:r>
              <a:rPr lang="ru-RU" dirty="0">
                <a:solidFill>
                  <a:srgbClr val="C00000"/>
                </a:solidFill>
              </a:rPr>
              <a:t>парки;</a:t>
            </a:r>
          </a:p>
          <a:p>
            <a:pPr lvl="0" fontAlgn="base"/>
            <a:r>
              <a:rPr lang="ru-RU" dirty="0" smtClean="0">
                <a:solidFill>
                  <a:srgbClr val="C00000"/>
                </a:solidFill>
              </a:rPr>
              <a:t>3. Государственные </a:t>
            </a:r>
            <a:r>
              <a:rPr lang="ru-RU" dirty="0">
                <a:solidFill>
                  <a:srgbClr val="C00000"/>
                </a:solidFill>
              </a:rPr>
              <a:t>природные заказники;</a:t>
            </a:r>
          </a:p>
          <a:p>
            <a:pPr lvl="0" fontAlgn="base"/>
            <a:r>
              <a:rPr lang="ru-RU" dirty="0" smtClean="0">
                <a:solidFill>
                  <a:srgbClr val="C00000"/>
                </a:solidFill>
              </a:rPr>
              <a:t>    памятники </a:t>
            </a:r>
            <a:r>
              <a:rPr lang="ru-RU" dirty="0">
                <a:solidFill>
                  <a:srgbClr val="C00000"/>
                </a:solidFill>
              </a:rPr>
              <a:t>природы;</a:t>
            </a:r>
          </a:p>
          <a:p>
            <a:pPr lvl="0" fontAlgn="base"/>
            <a:r>
              <a:rPr lang="ru-RU" dirty="0" smtClean="0">
                <a:solidFill>
                  <a:srgbClr val="C00000"/>
                </a:solidFill>
              </a:rPr>
              <a:t>4. Дендрологические </a:t>
            </a:r>
            <a:r>
              <a:rPr lang="ru-RU" dirty="0">
                <a:solidFill>
                  <a:srgbClr val="C00000"/>
                </a:solidFill>
              </a:rPr>
              <a:t>парки и ботанические сады</a:t>
            </a:r>
          </a:p>
        </p:txBody>
      </p:sp>
      <p:sp>
        <p:nvSpPr>
          <p:cNvPr id="5" name="4-конечная звезда 4">
            <a:hlinkClick r:id="rId3" action="ppaction://hlinksldjump"/>
          </p:cNvPr>
          <p:cNvSpPr/>
          <p:nvPr/>
        </p:nvSpPr>
        <p:spPr>
          <a:xfrm>
            <a:off x="7884368" y="5805264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37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772816"/>
            <a:ext cx="56886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Дерево, высаженное буддийским монахом </a:t>
            </a:r>
            <a:r>
              <a:rPr lang="ru-RU" sz="2400" b="1" dirty="0" err="1"/>
              <a:t>Пурдаш-багши</a:t>
            </a:r>
            <a:r>
              <a:rPr lang="ru-RU" sz="2400" b="1" dirty="0"/>
              <a:t> в 1846 году, с каскадом родников</a:t>
            </a:r>
            <a:r>
              <a:rPr lang="ru-RU" sz="2400" b="1" dirty="0" smtClean="0"/>
              <a:t>.</a:t>
            </a:r>
            <a:r>
              <a:rPr lang="ru-RU" sz="2400" dirty="0"/>
              <a:t> </a:t>
            </a:r>
            <a:r>
              <a:rPr lang="ru-RU" sz="2400" b="1" dirty="0"/>
              <a:t>Номинант конкурса «Европейское дерево».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476672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C00000"/>
                </a:solidFill>
              </a:rPr>
              <a:t>Особо охраняемые природные территории (ООПТ)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772816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B56FF4">
                    <a:lumMod val="50000"/>
                  </a:srgbClr>
                </a:solidFill>
                <a:latin typeface="Verdana"/>
              </a:rPr>
              <a:t>Вопрос:</a:t>
            </a:r>
            <a:endParaRPr lang="ru-RU" dirty="0">
              <a:solidFill>
                <a:prstClr val="black"/>
              </a:solidFill>
              <a:latin typeface="Verdan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72400" y="1307669"/>
            <a:ext cx="604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/>
              <a:t>20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7144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zapoved.net/media/com_mtree/images/listings/m/816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4292600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508104" y="980728"/>
            <a:ext cx="3240360" cy="1420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/>
              <a:t>Памятник </a:t>
            </a:r>
            <a:r>
              <a:rPr lang="ru-RU" sz="2000" b="1" dirty="0"/>
              <a:t>природы – </a:t>
            </a:r>
            <a:r>
              <a:rPr lang="ru-RU" sz="2000" b="1" dirty="0">
                <a:solidFill>
                  <a:srgbClr val="C00000"/>
                </a:solidFill>
              </a:rPr>
              <a:t>Одинокий тополь с каскадом родников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4" name="4-конечная звезда 3">
            <a:hlinkClick r:id="rId3" action="ppaction://hlinksldjump"/>
          </p:cNvPr>
          <p:cNvSpPr/>
          <p:nvPr/>
        </p:nvSpPr>
        <p:spPr>
          <a:xfrm>
            <a:off x="8172400" y="5805264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4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04664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C00000"/>
                </a:solidFill>
              </a:rPr>
              <a:t>Особо охраняемые природные территории (ООПТ)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628800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B56FF4">
                    <a:lumMod val="50000"/>
                  </a:srgbClr>
                </a:solidFill>
                <a:latin typeface="Verdana"/>
              </a:rPr>
              <a:t>Вопрос:</a:t>
            </a:r>
            <a:endParaRPr lang="ru-RU" dirty="0">
              <a:solidFill>
                <a:prstClr val="black"/>
              </a:solidFill>
              <a:latin typeface="Verdan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628800"/>
            <a:ext cx="60486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Создан в целях изучения </a:t>
            </a:r>
            <a:r>
              <a:rPr lang="ru-RU" sz="2000" b="1" u="sng" dirty="0">
                <a:hlinkClick r:id="rId2" tooltip="Степи"/>
              </a:rPr>
              <a:t>степных</a:t>
            </a:r>
            <a:r>
              <a:rPr lang="ru-RU" sz="2000" b="1" dirty="0"/>
              <a:t>, </a:t>
            </a:r>
            <a:r>
              <a:rPr lang="ru-RU" sz="2000" b="1" u="sng" dirty="0">
                <a:hlinkClick r:id="rId3" tooltip="Полупустыни"/>
              </a:rPr>
              <a:t>полупустынных</a:t>
            </a:r>
            <a:r>
              <a:rPr lang="ru-RU" sz="2000" b="1" dirty="0"/>
              <a:t> и </a:t>
            </a:r>
            <a:r>
              <a:rPr lang="ru-RU" sz="2000" b="1" u="sng" dirty="0">
                <a:hlinkClick r:id="rId4" tooltip="Пустыни"/>
              </a:rPr>
              <a:t>пустынных</a:t>
            </a:r>
            <a:r>
              <a:rPr lang="ru-RU" sz="2000" b="1" dirty="0"/>
              <a:t> ландшафтов, а также охраны и изучения </a:t>
            </a:r>
            <a:r>
              <a:rPr lang="ru-RU" sz="2000" b="1" u="sng" dirty="0">
                <a:hlinkClick r:id="rId5" tooltip="Калмыкия"/>
              </a:rPr>
              <a:t>калмыцкой</a:t>
            </a:r>
            <a:r>
              <a:rPr lang="ru-RU" sz="2000" b="1" dirty="0"/>
              <a:t> популяции </a:t>
            </a:r>
            <a:r>
              <a:rPr lang="ru-RU" sz="2000" b="1" u="sng" dirty="0">
                <a:hlinkClick r:id="rId6" tooltip="Сайгак"/>
              </a:rPr>
              <a:t>сайгака</a:t>
            </a:r>
            <a:r>
              <a:rPr lang="ru-RU" sz="2000" b="1" dirty="0"/>
              <a:t>. Заповедник включает два кластера — основной участок , где осуществляется охрана и восстановление популяции </a:t>
            </a:r>
            <a:r>
              <a:rPr lang="ru-RU" sz="2000" b="1" u="sng" dirty="0">
                <a:hlinkClick r:id="rId6" tooltip="Сайгак"/>
              </a:rPr>
              <a:t>сайгака</a:t>
            </a:r>
            <a:r>
              <a:rPr lang="ru-RU" sz="2000" b="1" dirty="0"/>
              <a:t>, и участок «Озеро </a:t>
            </a:r>
            <a:r>
              <a:rPr lang="ru-RU" sz="2000" b="1" u="sng" dirty="0" err="1">
                <a:hlinkClick r:id="rId7" tooltip="Маныч-Гудило"/>
              </a:rPr>
              <a:t>Маныч-Гудило</a:t>
            </a:r>
            <a:r>
              <a:rPr lang="ru-RU" sz="2000" b="1" dirty="0"/>
              <a:t>», которое является частью </a:t>
            </a:r>
            <a:r>
              <a:rPr lang="ru-RU" sz="2000" b="1" u="sng" dirty="0">
                <a:hlinkClick r:id="rId8" tooltip="Водно-болотные угодья России"/>
              </a:rPr>
              <a:t>водно-болотного угодья</a:t>
            </a:r>
            <a:r>
              <a:rPr lang="ru-RU" sz="2000" b="1" dirty="0"/>
              <a:t> международного значения, здесь находятся гнездовья и зимовки многих редких видов водоплавающих и околоводных птиц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729391" y="1050995"/>
            <a:ext cx="5549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/>
              <a:t>30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7880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Заповедник Черные земли — Официальный сай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895"/>
            <a:ext cx="9232660" cy="598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4-конечная звезда 1">
            <a:hlinkClick r:id="rId4" action="ppaction://hlinksldjump"/>
          </p:cNvPr>
          <p:cNvSpPr/>
          <p:nvPr/>
        </p:nvSpPr>
        <p:spPr>
          <a:xfrm>
            <a:off x="6732240" y="5776913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04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717310"/>
            <a:ext cx="50223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/>
              <a:t>Создан для усиления охраны и создания лучших условий для обитания водоплавающей дичи и увеличения численности </a:t>
            </a:r>
            <a:r>
              <a:rPr lang="ru-RU" sz="2000" b="1" dirty="0" err="1"/>
              <a:t>огаря</a:t>
            </a:r>
            <a:r>
              <a:rPr lang="ru-RU" sz="2000" b="1" dirty="0"/>
              <a:t>, пеганки и редких птиц: </a:t>
            </a:r>
            <a:r>
              <a:rPr lang="ru-RU" sz="2000" b="1" u="sng" dirty="0">
                <a:hlinkClick r:id="rId2" tooltip="Колпица"/>
              </a:rPr>
              <a:t>колпиц</a:t>
            </a:r>
            <a:r>
              <a:rPr lang="ru-RU" sz="2000" b="1" dirty="0"/>
              <a:t>, </a:t>
            </a:r>
            <a:r>
              <a:rPr lang="ru-RU" sz="2000" b="1" u="sng" dirty="0">
                <a:hlinkClick r:id="rId3" tooltip="Белая цапля (страница отсутствует)"/>
              </a:rPr>
              <a:t>белых цапель</a:t>
            </a:r>
            <a:r>
              <a:rPr lang="ru-RU" sz="2000" b="1" dirty="0"/>
              <a:t>, </a:t>
            </a:r>
            <a:r>
              <a:rPr lang="ru-RU" sz="2000" b="1" u="sng" dirty="0">
                <a:hlinkClick r:id="rId4" tooltip="Пеликан"/>
              </a:rPr>
              <a:t>пеликанов</a:t>
            </a:r>
            <a:r>
              <a:rPr lang="ru-RU" sz="2000" b="1" u="sng" dirty="0"/>
              <a:t>. Находится на территории нашего района.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04664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C00000"/>
                </a:solidFill>
              </a:rPr>
              <a:t>Особо охраняемые природные территории (ООПТ)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700808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B56FF4">
                    <a:lumMod val="50000"/>
                  </a:srgbClr>
                </a:solidFill>
                <a:latin typeface="Verdana"/>
              </a:rPr>
              <a:t>Вопрос:</a:t>
            </a:r>
            <a:endParaRPr lang="ru-RU" dirty="0">
              <a:solidFill>
                <a:prstClr val="black"/>
              </a:solidFill>
              <a:latin typeface="Verdan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85375" y="1050995"/>
            <a:ext cx="5469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/>
              <a:t>40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0125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417781"/>
              </p:ext>
            </p:extLst>
          </p:nvPr>
        </p:nvGraphicFramePr>
        <p:xfrm>
          <a:off x="127182" y="27678"/>
          <a:ext cx="8837305" cy="3456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9883"/>
                <a:gridCol w="2435321"/>
                <a:gridCol w="1492616"/>
                <a:gridCol w="1728292"/>
                <a:gridCol w="2731193"/>
              </a:tblGrid>
              <a:tr h="3405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9" marR="48649" marT="24324" marB="2432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9" marR="48649" marT="24324" marB="2432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200" dirty="0">
                          <a:effectLst/>
                        </a:rPr>
                        <a:t>Дата основания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9" marR="48649" marT="24324" marB="2432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200">
                          <a:effectLst/>
                        </a:rPr>
                        <a:t>Местоположение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9" marR="48649" marT="24324" marB="24324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200" dirty="0">
                          <a:effectLst/>
                        </a:rPr>
                        <a:t>Описание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9" marR="48649" marT="24324" marB="24324" anchor="ctr"/>
                </a:tc>
              </a:tr>
              <a:tr h="31158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9" marR="48649" marT="24324" marB="2432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dirty="0">
                          <a:effectLst/>
                        </a:rPr>
                        <a:t>Государственный природный заказник регионального значения «</a:t>
                      </a:r>
                      <a:r>
                        <a:rPr lang="ru-RU" sz="1400" b="1" u="sng" dirty="0" err="1">
                          <a:effectLst/>
                          <a:hlinkClick r:id="rId2" tooltip="Чограйский заказник"/>
                        </a:rPr>
                        <a:t>Чограйский</a:t>
                      </a:r>
                      <a:r>
                        <a:rPr lang="ru-RU" sz="1400" b="1" dirty="0">
                          <a:effectLst/>
                        </a:rPr>
                        <a:t>»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9" marR="48649" marT="24324" marB="2432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200" b="1" dirty="0">
                          <a:effectLst/>
                        </a:rPr>
                        <a:t>29 июня 1979 года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9" marR="48649" marT="24324" marB="2432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200" b="1" u="sng" dirty="0" err="1">
                          <a:effectLst/>
                          <a:hlinkClick r:id="rId3" tooltip="Ики-Бурульский район"/>
                        </a:rPr>
                        <a:t>Ики-Бурульский</a:t>
                      </a:r>
                      <a:r>
                        <a:rPr lang="ru-RU" sz="1200" b="1" u="sng" dirty="0">
                          <a:effectLst/>
                          <a:hlinkClick r:id="rId3" tooltip="Ики-Бурульский район"/>
                        </a:rPr>
                        <a:t> район</a:t>
                      </a: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9" marR="48649" marT="24324" marB="2432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1400" b="1" dirty="0">
                          <a:effectLst/>
                        </a:rPr>
                        <a:t>Создан для усиления охраны и создания лучших условий для обитания водоплавающей дичи и увеличения численности </a:t>
                      </a:r>
                      <a:r>
                        <a:rPr lang="ru-RU" sz="1400" b="1" dirty="0" err="1">
                          <a:effectLst/>
                        </a:rPr>
                        <a:t>огаря</a:t>
                      </a:r>
                      <a:r>
                        <a:rPr lang="ru-RU" sz="1400" b="1" dirty="0">
                          <a:effectLst/>
                        </a:rPr>
                        <a:t>, пеганки и редких птиц: </a:t>
                      </a:r>
                      <a:r>
                        <a:rPr lang="ru-RU" sz="1400" b="1" u="sng" dirty="0">
                          <a:effectLst/>
                          <a:hlinkClick r:id="rId4" tooltip="Колпица"/>
                        </a:rPr>
                        <a:t>колпиц</a:t>
                      </a:r>
                      <a:r>
                        <a:rPr lang="ru-RU" sz="1400" b="1" dirty="0">
                          <a:effectLst/>
                        </a:rPr>
                        <a:t>, </a:t>
                      </a:r>
                      <a:r>
                        <a:rPr lang="ru-RU" sz="1400" b="1" u="sng" dirty="0">
                          <a:effectLst/>
                          <a:hlinkClick r:id="rId5" tooltip="Белая цапля (страница отсутствует)"/>
                        </a:rPr>
                        <a:t>белых цапель</a:t>
                      </a:r>
                      <a:r>
                        <a:rPr lang="ru-RU" sz="1400" b="1" dirty="0">
                          <a:effectLst/>
                        </a:rPr>
                        <a:t>, </a:t>
                      </a:r>
                      <a:r>
                        <a:rPr lang="ru-RU" sz="1400" b="1" u="sng" dirty="0">
                          <a:effectLst/>
                          <a:hlinkClick r:id="rId6" tooltip="Пеликан"/>
                        </a:rPr>
                        <a:t>пеликанов</a:t>
                      </a:r>
                      <a:r>
                        <a:rPr lang="ru-RU" sz="1400" b="1" dirty="0">
                          <a:effectLst/>
                        </a:rPr>
                        <a:t>, а также в целях рационального использования </a:t>
                      </a:r>
                      <a:r>
                        <a:rPr lang="ru-RU" sz="1400" b="1" u="sng" dirty="0">
                          <a:effectLst/>
                          <a:hlinkClick r:id="rId7" tooltip="Ондатра"/>
                        </a:rPr>
                        <a:t>ондатры</a:t>
                      </a:r>
                      <a:r>
                        <a:rPr lang="ru-RU" sz="1400" b="1" u="sng" baseline="30000" dirty="0">
                          <a:effectLst/>
                          <a:hlinkClick r:id="rId8"/>
                        </a:rPr>
                        <a:t>[11]</a:t>
                      </a:r>
                      <a:r>
                        <a:rPr lang="ru-RU" sz="1400" b="1" dirty="0">
                          <a:effectLst/>
                        </a:rPr>
                        <a:t>.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8649" marR="48649" marT="24324" marB="24324" anchor="ctr"/>
                </a:tc>
              </a:tr>
            </a:tbl>
          </a:graphicData>
        </a:graphic>
      </p:graphicFrame>
      <p:pic>
        <p:nvPicPr>
          <p:cNvPr id="6146" name="Picture 2" descr="Обыкновенная колпица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2619375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Большая белая цапля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80928"/>
            <a:ext cx="25050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omputerHotline - Pelecanus crispus (by) (1)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234164"/>
            <a:ext cx="2232248" cy="335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4-конечная звезда 1">
            <a:hlinkClick r:id="rId12" action="ppaction://hlinksldjump"/>
          </p:cNvPr>
          <p:cNvSpPr/>
          <p:nvPr/>
        </p:nvSpPr>
        <p:spPr>
          <a:xfrm>
            <a:off x="372166" y="5676528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25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67714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Экологические проблемы Калмыкии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520145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B56FF4">
                    <a:lumMod val="50000"/>
                  </a:srgbClr>
                </a:solidFill>
              </a:rPr>
              <a:t>Вопрос: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65423" y="1412776"/>
            <a:ext cx="4572000" cy="9534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/>
              <a:t>Процесс смены зоны степей на зону пустыни, причины.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308304" y="1365558"/>
            <a:ext cx="511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20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448" y="3717032"/>
            <a:ext cx="82809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Опустынивание — это процесс превращения плодородных земель в пустыню. Из-за критических погодных условий, особенно засух, и в результате человеческой деятельности, загрязняющей и разрушающей земли (включая чрезмерное возделывание земель, чрезмерный выпас скота и вырубку лесов), пахотные земли превращаются в пустыни. </a:t>
            </a:r>
          </a:p>
        </p:txBody>
      </p:sp>
      <p:pic>
        <p:nvPicPr>
          <p:cNvPr id="1026" name="Picture 2" descr="Фотогаллерея Фото природы Калмыкии - пески Калмык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323" y="378946"/>
            <a:ext cx="590917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4-конечная звезда 2">
            <a:hlinkClick r:id="rId3" action="ppaction://hlinksldjump"/>
          </p:cNvPr>
          <p:cNvSpPr/>
          <p:nvPr/>
        </p:nvSpPr>
        <p:spPr>
          <a:xfrm>
            <a:off x="8172400" y="5661248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16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966888"/>
              </p:ext>
            </p:extLst>
          </p:nvPr>
        </p:nvGraphicFramePr>
        <p:xfrm>
          <a:off x="683568" y="332656"/>
          <a:ext cx="8064897" cy="5547800"/>
        </p:xfrm>
        <a:graphic>
          <a:graphicData uri="http://schemas.openxmlformats.org/drawingml/2006/table">
            <a:tbl>
              <a:tblPr firstRow="1" firstCol="1" bandRow="1"/>
              <a:tblGrid>
                <a:gridCol w="2015448"/>
                <a:gridCol w="2016483"/>
                <a:gridCol w="2016483"/>
                <a:gridCol w="2016483"/>
              </a:tblGrid>
              <a:tr h="13912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Растения Красной книги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Животные Красной книги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ООПТ Калмыкии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Экологические проблемы родного края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</a:tr>
              <a:tr h="9663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9663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9663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30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30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9663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40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40</a:t>
                      </a:r>
                      <a:endParaRPr lang="ru-RU" sz="24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none" strike="noStrike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 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40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2" name="5-конечная звезда 1">
            <a:hlinkClick r:id="rId3" action="ppaction://hlinksldjump"/>
          </p:cNvPr>
          <p:cNvSpPr/>
          <p:nvPr/>
        </p:nvSpPr>
        <p:spPr>
          <a:xfrm>
            <a:off x="2136304" y="2649488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5-конечная звезда 3">
            <a:hlinkClick r:id="rId4" action="ppaction://hlinksldjump"/>
          </p:cNvPr>
          <p:cNvSpPr/>
          <p:nvPr/>
        </p:nvSpPr>
        <p:spPr>
          <a:xfrm>
            <a:off x="2114972" y="3501008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>
            <a:hlinkClick r:id="rId5" action="ppaction://hlinksldjump"/>
          </p:cNvPr>
          <p:cNvSpPr/>
          <p:nvPr/>
        </p:nvSpPr>
        <p:spPr>
          <a:xfrm>
            <a:off x="2201838" y="4437112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>
            <a:hlinkClick r:id="rId6" action="ppaction://hlinksldjump"/>
          </p:cNvPr>
          <p:cNvSpPr/>
          <p:nvPr/>
        </p:nvSpPr>
        <p:spPr>
          <a:xfrm>
            <a:off x="2194426" y="5373216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>
            <a:hlinkClick r:id="rId7" action="ppaction://hlinksldjump"/>
          </p:cNvPr>
          <p:cNvSpPr/>
          <p:nvPr/>
        </p:nvSpPr>
        <p:spPr>
          <a:xfrm>
            <a:off x="4427984" y="2631976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>
            <a:hlinkClick r:id="rId8" action="ppaction://hlinksldjump"/>
          </p:cNvPr>
          <p:cNvSpPr/>
          <p:nvPr/>
        </p:nvSpPr>
        <p:spPr>
          <a:xfrm>
            <a:off x="6495953" y="3632967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>
            <a:hlinkClick r:id="rId9" action="ppaction://hlinksldjump"/>
          </p:cNvPr>
          <p:cNvSpPr/>
          <p:nvPr/>
        </p:nvSpPr>
        <p:spPr>
          <a:xfrm>
            <a:off x="6444208" y="2573288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>
            <a:hlinkClick r:id="rId10" action="ppaction://hlinksldjump"/>
          </p:cNvPr>
          <p:cNvSpPr/>
          <p:nvPr/>
        </p:nvSpPr>
        <p:spPr>
          <a:xfrm>
            <a:off x="4412673" y="5438831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>
            <a:hlinkClick r:id="rId11" action="ppaction://hlinksldjump"/>
          </p:cNvPr>
          <p:cNvSpPr/>
          <p:nvPr/>
        </p:nvSpPr>
        <p:spPr>
          <a:xfrm>
            <a:off x="4420572" y="4544291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>
            <a:hlinkClick r:id="rId12" action="ppaction://hlinksldjump"/>
          </p:cNvPr>
          <p:cNvSpPr/>
          <p:nvPr/>
        </p:nvSpPr>
        <p:spPr>
          <a:xfrm>
            <a:off x="4420572" y="3632967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>
            <a:hlinkClick r:id="rId13" action="ppaction://hlinksldjump"/>
          </p:cNvPr>
          <p:cNvSpPr/>
          <p:nvPr/>
        </p:nvSpPr>
        <p:spPr>
          <a:xfrm>
            <a:off x="8445574" y="3597796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>
            <a:hlinkClick r:id="rId14" action="ppaction://hlinksldjump"/>
          </p:cNvPr>
          <p:cNvSpPr/>
          <p:nvPr/>
        </p:nvSpPr>
        <p:spPr>
          <a:xfrm>
            <a:off x="8374341" y="2624661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>
            <a:hlinkClick r:id="rId15" action="ppaction://hlinksldjump"/>
          </p:cNvPr>
          <p:cNvSpPr/>
          <p:nvPr/>
        </p:nvSpPr>
        <p:spPr>
          <a:xfrm>
            <a:off x="6467275" y="5553131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>
            <a:hlinkClick r:id="rId16" action="ppaction://hlinksldjump"/>
          </p:cNvPr>
          <p:cNvSpPr/>
          <p:nvPr/>
        </p:nvSpPr>
        <p:spPr>
          <a:xfrm>
            <a:off x="6495953" y="4557758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>
            <a:hlinkClick r:id="rId17" action="ppaction://hlinksldjump"/>
          </p:cNvPr>
          <p:cNvSpPr/>
          <p:nvPr/>
        </p:nvSpPr>
        <p:spPr>
          <a:xfrm>
            <a:off x="8424191" y="5438831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>
            <a:hlinkClick r:id="rId18" action="ppaction://hlinksldjump"/>
          </p:cNvPr>
          <p:cNvSpPr/>
          <p:nvPr/>
        </p:nvSpPr>
        <p:spPr>
          <a:xfrm>
            <a:off x="8443679" y="4561609"/>
            <a:ext cx="173732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4-конечная звезда 18">
            <a:hlinkClick r:id="rId19" action="ppaction://hlinksldjump"/>
          </p:cNvPr>
          <p:cNvSpPr/>
          <p:nvPr/>
        </p:nvSpPr>
        <p:spPr>
          <a:xfrm>
            <a:off x="8229600" y="5913009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14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48680"/>
            <a:ext cx="640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C00000"/>
                </a:solidFill>
              </a:rPr>
              <a:t>Экологические проблемы Калмыкии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556792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B56FF4">
                    <a:lumMod val="50000"/>
                  </a:srgbClr>
                </a:solidFill>
              </a:rPr>
              <a:t>Вопрос: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80312" y="1372126"/>
            <a:ext cx="511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/>
              <a:t>20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573109"/>
            <a:ext cx="50943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Дефицит, какого жизненно важного вещества для каждого жителя, наблюдается в </a:t>
            </a:r>
            <a:r>
              <a:rPr lang="ru-RU" sz="2000" b="1" dirty="0" smtClean="0"/>
              <a:t>республике и как решается эта проблема?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93107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ёгкая питьевая вода: чем она полезна, и хватит ли её на всех казахстанцев  - Informburo.kz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12976"/>
            <a:ext cx="5940425" cy="3357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Питьевая вода — как выбрать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992" y="218162"/>
            <a:ext cx="5143500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971600" y="836712"/>
            <a:ext cx="2226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Питьевой воды</a:t>
            </a:r>
            <a:endParaRPr lang="ru-RU" b="1" dirty="0"/>
          </a:p>
        </p:txBody>
      </p:sp>
      <p:sp>
        <p:nvSpPr>
          <p:cNvPr id="5" name="4-конечная звезда 4">
            <a:hlinkClick r:id="rId4" action="ppaction://hlinksldjump"/>
          </p:cNvPr>
          <p:cNvSpPr/>
          <p:nvPr/>
        </p:nvSpPr>
        <p:spPr>
          <a:xfrm>
            <a:off x="8244408" y="5661248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58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9439" y="177281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b="1" dirty="0"/>
              <a:t>Какие источники загрязнения почвы, воды и воздуха вы можете назвать?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76672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C00000"/>
                </a:solidFill>
              </a:rPr>
              <a:t>Экологические проблемы Калмыкии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772816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B56FF4">
                    <a:lumMod val="50000"/>
                  </a:srgbClr>
                </a:solidFill>
              </a:rPr>
              <a:t>Вопрос: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08304" y="1403484"/>
            <a:ext cx="511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/>
              <a:t>30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373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Доклад по обж загрязнение окружающей среды - 2020 год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Доклад по обж загрязнение окружающей среды - 2020 год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Источники техногенного воздействия на окружаюущую сред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17" y="548680"/>
            <a:ext cx="7810500" cy="585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4-конечная звезда 1">
            <a:hlinkClick r:id="rId3" action="ppaction://hlinksldjump"/>
          </p:cNvPr>
          <p:cNvSpPr/>
          <p:nvPr/>
        </p:nvSpPr>
        <p:spPr>
          <a:xfrm>
            <a:off x="8011817" y="5661248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35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84482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000" b="1" dirty="0"/>
              <a:t>Какие пути решения экологических проблем вы можете предложить?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620688"/>
            <a:ext cx="61744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C00000"/>
                </a:solidFill>
              </a:rPr>
              <a:t>Экологические проблемы Калмыкии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191" y="1844824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rgbClr val="B56FF4">
                    <a:lumMod val="50000"/>
                  </a:srgbClr>
                </a:solidFill>
              </a:rPr>
              <a:t>Вопрос: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52320" y="1340768"/>
            <a:ext cx="511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u="sng" dirty="0"/>
              <a:t>40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310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-</a:t>
            </a:r>
            <a:r>
              <a:rPr lang="ru-RU" b="1" dirty="0">
                <a:solidFill>
                  <a:srgbClr val="C00000"/>
                </a:solidFill>
              </a:rPr>
              <a:t>Сохранение биологического </a:t>
            </a:r>
            <a:r>
              <a:rPr lang="ru-RU" b="1" dirty="0" smtClean="0">
                <a:solidFill>
                  <a:srgbClr val="C00000"/>
                </a:solidFill>
              </a:rPr>
              <a:t>разнообразия.</a:t>
            </a:r>
            <a:r>
              <a:rPr lang="ru-RU" b="1" dirty="0" smtClean="0"/>
              <a:t> Свято </a:t>
            </a:r>
            <a:r>
              <a:rPr lang="ru-RU" b="1" dirty="0"/>
              <a:t>относитесь ко всему живому. Берегите каждое деревце, веточку, каждый </a:t>
            </a:r>
            <a:r>
              <a:rPr lang="ru-RU" b="1" dirty="0" smtClean="0"/>
              <a:t>цветочек. Не </a:t>
            </a:r>
            <a:r>
              <a:rPr lang="ru-RU" b="1" dirty="0"/>
              <a:t>рвите цветы, не собирайте в  </a:t>
            </a:r>
            <a:r>
              <a:rPr lang="ru-RU" b="1" dirty="0" smtClean="0"/>
              <a:t>букеты. </a:t>
            </a:r>
            <a:r>
              <a:rPr lang="ru-RU" b="1" dirty="0"/>
              <a:t>Не разоряйте птичьих гнезд, не убивайте </a:t>
            </a:r>
            <a:r>
              <a:rPr lang="ru-RU" b="1" dirty="0" smtClean="0"/>
              <a:t>зверей, жучков, паучков, змей, лягушек.</a:t>
            </a:r>
            <a:endParaRPr lang="ru-RU" b="1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4226" y="1974324"/>
            <a:ext cx="85940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b="1" dirty="0" smtClean="0">
                <a:solidFill>
                  <a:srgbClr val="C00000"/>
                </a:solidFill>
              </a:rPr>
              <a:t>Борьба </a:t>
            </a:r>
            <a:r>
              <a:rPr lang="ru-RU" b="1" dirty="0">
                <a:solidFill>
                  <a:srgbClr val="C00000"/>
                </a:solidFill>
              </a:rPr>
              <a:t>с </a:t>
            </a:r>
            <a:r>
              <a:rPr lang="ru-RU" b="1" dirty="0" smtClean="0">
                <a:solidFill>
                  <a:srgbClr val="C00000"/>
                </a:solidFill>
              </a:rPr>
              <a:t>опустыниванием, </a:t>
            </a:r>
            <a:r>
              <a:rPr lang="ru-RU" b="1" dirty="0" smtClean="0"/>
              <a:t>посадка деревьев, кустарников,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злаковых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4899" y="3645024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- </a:t>
            </a:r>
            <a:r>
              <a:rPr lang="ru-RU" b="1" dirty="0" smtClean="0">
                <a:solidFill>
                  <a:srgbClr val="C00000"/>
                </a:solidFill>
              </a:rPr>
              <a:t>Информирование населения </a:t>
            </a:r>
            <a:r>
              <a:rPr lang="ru-RU" b="1" dirty="0" smtClean="0"/>
              <a:t>об бережном отношении к природе, правилах поведения на природе.</a:t>
            </a:r>
            <a:r>
              <a:rPr lang="ru-RU" b="1" dirty="0"/>
              <a:t> Охрана природы святой долг и обязанность каждого!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9930" y="2860371"/>
            <a:ext cx="83248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- </a:t>
            </a:r>
            <a:r>
              <a:rPr lang="ru-RU" b="1" dirty="0" smtClean="0">
                <a:solidFill>
                  <a:srgbClr val="C00000"/>
                </a:solidFill>
              </a:rPr>
              <a:t>Не </a:t>
            </a:r>
            <a:r>
              <a:rPr lang="ru-RU" b="1" dirty="0">
                <a:solidFill>
                  <a:srgbClr val="C00000"/>
                </a:solidFill>
              </a:rPr>
              <a:t>загрязняйте степь. </a:t>
            </a:r>
            <a:r>
              <a:rPr lang="ru-RU" b="1" dirty="0"/>
              <a:t>Не разрешайте делать это своим знакомым</a:t>
            </a:r>
            <a:r>
              <a:rPr lang="ru-RU" b="1" dirty="0" smtClean="0"/>
              <a:t>.</a:t>
            </a:r>
            <a:r>
              <a:rPr lang="ru-RU" b="1" dirty="0"/>
              <a:t> Убирайте за собой мусор. </a:t>
            </a:r>
            <a:r>
              <a:rPr lang="ru-RU" b="1" dirty="0" smtClean="0"/>
              <a:t>Не жгите костры.</a:t>
            </a:r>
            <a:endParaRPr lang="ru-RU" b="1" dirty="0"/>
          </a:p>
        </p:txBody>
      </p:sp>
      <p:sp>
        <p:nvSpPr>
          <p:cNvPr id="6" name="4-конечная звезда 5">
            <a:hlinkClick r:id="rId2" action="ppaction://hlinksldjump"/>
          </p:cNvPr>
          <p:cNvSpPr/>
          <p:nvPr/>
        </p:nvSpPr>
        <p:spPr>
          <a:xfrm>
            <a:off x="7860393" y="5661248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7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028343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Ты посмотри вокруг,</a:t>
            </a:r>
          </a:p>
          <a:p>
            <a:r>
              <a:rPr lang="ru-RU" b="1" dirty="0"/>
              <a:t>Как всё прекрасно.</a:t>
            </a:r>
          </a:p>
          <a:p>
            <a:r>
              <a:rPr lang="ru-RU" b="1" dirty="0"/>
              <a:t>К чему печали,</a:t>
            </a:r>
          </a:p>
          <a:p>
            <a:r>
              <a:rPr lang="ru-RU" b="1" dirty="0"/>
              <a:t>Злость и суета.</a:t>
            </a:r>
          </a:p>
          <a:p>
            <a:r>
              <a:rPr lang="ru-RU" b="1" dirty="0"/>
              <a:t>Мы ходим в шаге</a:t>
            </a:r>
          </a:p>
          <a:p>
            <a:r>
              <a:rPr lang="ru-RU" b="1" dirty="0"/>
              <a:t>От большой любви и счастья,</a:t>
            </a:r>
          </a:p>
          <a:p>
            <a:r>
              <a:rPr lang="ru-RU" b="1" dirty="0"/>
              <a:t>А стоит только лишь</a:t>
            </a:r>
          </a:p>
          <a:p>
            <a:r>
              <a:rPr lang="ru-RU" b="1" dirty="0"/>
              <a:t>Открыть глаза.</a:t>
            </a:r>
          </a:p>
          <a:p>
            <a:r>
              <a:rPr lang="ru-RU" b="1" dirty="0"/>
              <a:t>Ты посмотри</a:t>
            </a:r>
          </a:p>
          <a:p>
            <a:r>
              <a:rPr lang="ru-RU" b="1" dirty="0"/>
              <a:t>На голубое небо,</a:t>
            </a:r>
          </a:p>
          <a:p>
            <a:r>
              <a:rPr lang="ru-RU" b="1" dirty="0"/>
              <a:t>На солнце, озеро,</a:t>
            </a:r>
          </a:p>
          <a:p>
            <a:r>
              <a:rPr lang="ru-RU" b="1" dirty="0"/>
              <a:t>Деревья и цветы.</a:t>
            </a:r>
          </a:p>
          <a:p>
            <a:r>
              <a:rPr lang="ru-RU" b="1" dirty="0"/>
              <a:t> </a:t>
            </a:r>
          </a:p>
          <a:p>
            <a:r>
              <a:rPr lang="ru-RU" b="1" dirty="0"/>
              <a:t>Ты посмотри,</a:t>
            </a:r>
          </a:p>
          <a:p>
            <a:r>
              <a:rPr lang="ru-RU" b="1" dirty="0"/>
              <a:t>Как любит нас Природа ,</a:t>
            </a:r>
          </a:p>
          <a:p>
            <a:r>
              <a:rPr lang="ru-RU" b="1" dirty="0"/>
              <a:t>А мы не замечаем этой красоты.</a:t>
            </a:r>
          </a:p>
          <a:p>
            <a:r>
              <a:rPr lang="ru-RU" dirty="0"/>
              <a:t>( </a:t>
            </a:r>
            <a:r>
              <a:rPr lang="ru-RU" dirty="0" err="1"/>
              <a:t>С.Епифанцев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9658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9814" y="1245002"/>
            <a:ext cx="625455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/>
              <a:t>Описан в 1873г. Э. Л. </a:t>
            </a:r>
            <a:r>
              <a:rPr lang="ru-RU" sz="2400" b="1" dirty="0" err="1"/>
              <a:t>Регелем</a:t>
            </a:r>
            <a:r>
              <a:rPr lang="ru-RU" sz="2400" b="1" dirty="0"/>
              <a:t> из окрестности города Ишим Тюменской области. Назван честь Александра Ивановича </a:t>
            </a:r>
            <a:r>
              <a:rPr lang="ru-RU" sz="2400" b="1" dirty="0" err="1"/>
              <a:t>Шренка</a:t>
            </a:r>
            <a:r>
              <a:rPr lang="ru-RU" sz="2400" b="1" dirty="0"/>
              <a:t> (1816-1876).  В Калмыкии распространен в долине </a:t>
            </a:r>
            <a:r>
              <a:rPr lang="ru-RU" sz="2400" b="1" dirty="0" err="1"/>
              <a:t>Маныча</a:t>
            </a:r>
            <a:r>
              <a:rPr lang="ru-RU" sz="2400" b="1" dirty="0"/>
              <a:t>, на </a:t>
            </a:r>
            <a:r>
              <a:rPr lang="ru-RU" sz="2400" b="1" dirty="0" err="1"/>
              <a:t>Ергененской</a:t>
            </a:r>
            <a:r>
              <a:rPr lang="ru-RU" sz="2400" b="1" dirty="0"/>
              <a:t> возвышенности, </a:t>
            </a:r>
            <a:r>
              <a:rPr lang="ru-RU" sz="2400" b="1" dirty="0" err="1"/>
              <a:t>Сарпинской</a:t>
            </a:r>
            <a:r>
              <a:rPr lang="ru-RU" sz="2400" b="1" dirty="0"/>
              <a:t> низменности. Необходим полный запрет на сборы и продажа частным лицам. Опыты по введению в культуру. Категория редкости-3 ( редкие виды)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9486" y="1231660"/>
            <a:ext cx="1000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Вопрос: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83780"/>
            <a:ext cx="6784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Растения Красной книги Калмыкии.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84368" y="745445"/>
            <a:ext cx="7997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/>
              <a:t>10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4363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юльпан Шрен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64704"/>
            <a:ext cx="6334946" cy="44773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020437" y="5397928"/>
            <a:ext cx="28889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тюльпан </a:t>
            </a:r>
            <a:r>
              <a:rPr lang="ru-RU" sz="2400" b="1" dirty="0" err="1"/>
              <a:t>Шренка</a:t>
            </a:r>
            <a:endParaRPr lang="ru-RU" sz="2400" b="1" dirty="0"/>
          </a:p>
        </p:txBody>
      </p:sp>
      <p:sp>
        <p:nvSpPr>
          <p:cNvPr id="4" name="4-конечная звезда 3">
            <a:hlinkClick r:id="rId3" action="ppaction://hlinksldjump"/>
          </p:cNvPr>
          <p:cNvSpPr/>
          <p:nvPr/>
        </p:nvSpPr>
        <p:spPr>
          <a:xfrm>
            <a:off x="8316416" y="5949280"/>
            <a:ext cx="288032" cy="4572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75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83780"/>
            <a:ext cx="63337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Растения Красной книги Калмыкии.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412776"/>
            <a:ext cx="1032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Вопрос: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028384" y="107352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/>
              <a:t>20</a:t>
            </a:r>
            <a:endParaRPr lang="ru-RU" sz="28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 rot="10800000" flipV="1">
            <a:off x="1907703" y="1296974"/>
            <a:ext cx="5759624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Невысокое растение, высотой 5 см, с одним цветком. Околоцветник фиолетовый или желтый, с длинной трубкой. Популяции этого вида малочисленны и уменьшаются в связи с неограниченным сбором на букеты.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06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Жизнь на мелу | Касатик карликовый Iris pumila L.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620688"/>
            <a:ext cx="5940425" cy="445897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508773" y="5373216"/>
            <a:ext cx="44198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касатик (ирис) карликовый</a:t>
            </a:r>
          </a:p>
        </p:txBody>
      </p:sp>
      <p:sp>
        <p:nvSpPr>
          <p:cNvPr id="4" name="4-конечная звезда 3">
            <a:hlinkClick r:id="rId3" action="ppaction://hlinksldjump"/>
          </p:cNvPr>
          <p:cNvSpPr/>
          <p:nvPr/>
        </p:nvSpPr>
        <p:spPr>
          <a:xfrm>
            <a:off x="8229600" y="5834881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54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2572" y="476672"/>
            <a:ext cx="6784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Растения Красной книги Калмыкии.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04497" y="1809429"/>
            <a:ext cx="1032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Вопрос: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12360" y="141277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/>
              <a:t>30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178210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Название поселка </a:t>
            </a:r>
            <a:r>
              <a:rPr lang="ru-RU" sz="2400" b="1" dirty="0" err="1"/>
              <a:t>Ики-Бурул</a:t>
            </a:r>
            <a:r>
              <a:rPr lang="ru-RU" sz="2400" b="1" dirty="0"/>
              <a:t> связывают с этим растением. Это растение… </a:t>
            </a:r>
          </a:p>
        </p:txBody>
      </p:sp>
    </p:spTree>
    <p:extLst>
      <p:ext uri="{BB962C8B-B14F-4D97-AF65-F5344CB8AC3E}">
        <p14:creationId xmlns:p14="http://schemas.microsoft.com/office/powerpoint/2010/main" val="392323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51" y="908720"/>
            <a:ext cx="2374900" cy="33274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414203" y="4653136"/>
            <a:ext cx="30620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ковыль Залесского</a:t>
            </a:r>
          </a:p>
        </p:txBody>
      </p:sp>
      <p:pic>
        <p:nvPicPr>
          <p:cNvPr id="1026" name="Picture 2" descr="Stipa zalesskii (Stipa rubens) - Botanischer Garten, Dresden, Germany - DSC089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696"/>
            <a:ext cx="5126449" cy="3419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4-конечная звезда 3">
            <a:hlinkClick r:id="rId4" action="ppaction://hlinksldjump"/>
          </p:cNvPr>
          <p:cNvSpPr/>
          <p:nvPr/>
        </p:nvSpPr>
        <p:spPr>
          <a:xfrm>
            <a:off x="8229600" y="5755169"/>
            <a:ext cx="914400" cy="9144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65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азов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479</TotalTime>
  <Words>1319</Words>
  <Application>Microsoft Office PowerPoint</Application>
  <PresentationFormat>Экран (4:3)</PresentationFormat>
  <Paragraphs>218</Paragraphs>
  <Slides>36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36</vt:i4>
      </vt:variant>
    </vt:vector>
  </HeadingPairs>
  <TitlesOfParts>
    <vt:vector size="42" baseType="lpstr">
      <vt:lpstr>Поток</vt:lpstr>
      <vt:lpstr>Базовая</vt:lpstr>
      <vt:lpstr>Spring</vt:lpstr>
      <vt:lpstr>Воздушный поток</vt:lpstr>
      <vt:lpstr>Аспект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34</cp:revision>
  <dcterms:created xsi:type="dcterms:W3CDTF">2020-11-11T09:29:49Z</dcterms:created>
  <dcterms:modified xsi:type="dcterms:W3CDTF">2021-02-04T06:20:00Z</dcterms:modified>
</cp:coreProperties>
</file>