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9" r:id="rId2"/>
  </p:sldMasterIdLst>
  <p:sldIdLst>
    <p:sldId id="256" r:id="rId3"/>
    <p:sldId id="270" r:id="rId4"/>
    <p:sldId id="271" r:id="rId5"/>
    <p:sldId id="267" r:id="rId6"/>
    <p:sldId id="268" r:id="rId7"/>
    <p:sldId id="269" r:id="rId8"/>
    <p:sldId id="258" r:id="rId9"/>
    <p:sldId id="266" r:id="rId10"/>
    <p:sldId id="265" r:id="rId11"/>
    <p:sldId id="260" r:id="rId12"/>
    <p:sldId id="263" r:id="rId13"/>
    <p:sldId id="262" r:id="rId14"/>
    <p:sldId id="264" r:id="rId15"/>
    <p:sldId id="272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9" autoAdjust="0"/>
    <p:restoredTop sz="94660"/>
  </p:normalViewPr>
  <p:slideViewPr>
    <p:cSldViewPr snapToGrid="0">
      <p:cViewPr varScale="1">
        <p:scale>
          <a:sx n="91" d="100"/>
          <a:sy n="91" d="100"/>
        </p:scale>
        <p:origin x="294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9B341-579E-4480-88F2-F72A11AA9712}" type="datetimeFigureOut">
              <a:rPr lang="ru-RU" smtClean="0"/>
              <a:pPr/>
              <a:t>07.03.2022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EFE4E-FCB9-4CAC-8A2D-B7717AE2BB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61283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9B341-579E-4480-88F2-F72A11AA9712}" type="datetimeFigureOut">
              <a:rPr lang="ru-RU" smtClean="0"/>
              <a:pPr/>
              <a:t>07.03.2022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EFE4E-FCB9-4CAC-8A2D-B7717AE2BB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17581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9B341-579E-4480-88F2-F72A11AA9712}" type="datetimeFigureOut">
              <a:rPr lang="ru-RU" smtClean="0"/>
              <a:pPr/>
              <a:t>07.03.2022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EFE4E-FCB9-4CAC-8A2D-B7717AE2BB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991320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9B341-579E-4480-88F2-F72A11AA9712}" type="datetimeFigureOut">
              <a:rPr lang="ru-RU" smtClean="0"/>
              <a:pPr/>
              <a:t>07.03.2022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EFE4E-FCB9-4CAC-8A2D-B7717AE2BB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90064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9B341-579E-4480-88F2-F72A11AA9712}" type="datetimeFigureOut">
              <a:rPr lang="ru-RU" smtClean="0"/>
              <a:pPr/>
              <a:t>07.03.2022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EFE4E-FCB9-4CAC-8A2D-B7717AE2BB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165856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9B341-579E-4480-88F2-F72A11AA9712}" type="datetimeFigureOut">
              <a:rPr lang="ru-RU" smtClean="0"/>
              <a:pPr/>
              <a:t>07.03.2022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EFE4E-FCB9-4CAC-8A2D-B7717AE2BB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58556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9B341-579E-4480-88F2-F72A11AA9712}" type="datetimeFigureOut">
              <a:rPr lang="ru-RU" smtClean="0"/>
              <a:pPr/>
              <a:t>07.03.2022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EFE4E-FCB9-4CAC-8A2D-B7717AE2BB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9579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9B341-579E-4480-88F2-F72A11AA9712}" type="datetimeFigureOut">
              <a:rPr lang="ru-RU" smtClean="0"/>
              <a:pPr/>
              <a:t>07.03.2022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EFE4E-FCB9-4CAC-8A2D-B7717AE2BB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97779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1F9B341-579E-4480-88F2-F72A11AA9712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07.03.2022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08EFE4E-FCB9-4CAC-8A2D-B7717AE2BB3C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9578801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1F9B341-579E-4480-88F2-F72A11AA9712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07.03.2022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08EFE4E-FCB9-4CAC-8A2D-B7717AE2BB3C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2470840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1F9B341-579E-4480-88F2-F72A11AA9712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07.03.2022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08EFE4E-FCB9-4CAC-8A2D-B7717AE2BB3C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81515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9B341-579E-4480-88F2-F72A11AA9712}" type="datetimeFigureOut">
              <a:rPr lang="ru-RU" smtClean="0"/>
              <a:pPr/>
              <a:t>07.03.2022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EFE4E-FCB9-4CAC-8A2D-B7717AE2BB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726095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1F9B341-579E-4480-88F2-F72A11AA9712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07.03.2022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08EFE4E-FCB9-4CAC-8A2D-B7717AE2BB3C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3810222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1F9B341-579E-4480-88F2-F72A11AA9712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07.03.2022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08EFE4E-FCB9-4CAC-8A2D-B7717AE2BB3C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2722766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1F9B341-579E-4480-88F2-F72A11AA9712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07.03.2022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08EFE4E-FCB9-4CAC-8A2D-B7717AE2BB3C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3378979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1F9B341-579E-4480-88F2-F72A11AA9712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07.03.2022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08EFE4E-FCB9-4CAC-8A2D-B7717AE2BB3C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9612272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1F9B341-579E-4480-88F2-F72A11AA9712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07.03.2022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08EFE4E-FCB9-4CAC-8A2D-B7717AE2BB3C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4481024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1F9B341-579E-4480-88F2-F72A11AA9712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07.03.2022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08EFE4E-FCB9-4CAC-8A2D-B7717AE2BB3C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7769761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1F9B341-579E-4480-88F2-F72A11AA9712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07.03.2022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08EFE4E-FCB9-4CAC-8A2D-B7717AE2BB3C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8619949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1F9B341-579E-4480-88F2-F72A11AA9712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07.03.2022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08EFE4E-FCB9-4CAC-8A2D-B7717AE2BB3C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9612443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1F9B341-579E-4480-88F2-F72A11AA9712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07.03.2022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08EFE4E-FCB9-4CAC-8A2D-B7717AE2BB3C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321853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1F9B341-579E-4480-88F2-F72A11AA9712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07.03.2022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08EFE4E-FCB9-4CAC-8A2D-B7717AE2BB3C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717603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9B341-579E-4480-88F2-F72A11AA9712}" type="datetimeFigureOut">
              <a:rPr lang="ru-RU" smtClean="0"/>
              <a:pPr/>
              <a:t>07.03.2022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EFE4E-FCB9-4CAC-8A2D-B7717AE2BB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350911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1F9B341-579E-4480-88F2-F72A11AA9712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07.03.2022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08EFE4E-FCB9-4CAC-8A2D-B7717AE2BB3C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047606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1F9B341-579E-4480-88F2-F72A11AA9712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07.03.2022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08EFE4E-FCB9-4CAC-8A2D-B7717AE2BB3C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1361606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1F9B341-579E-4480-88F2-F72A11AA9712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07.03.2022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08EFE4E-FCB9-4CAC-8A2D-B7717AE2BB3C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36654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9B341-579E-4480-88F2-F72A11AA9712}" type="datetimeFigureOut">
              <a:rPr lang="ru-RU" smtClean="0"/>
              <a:pPr/>
              <a:t>07.03.2022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EFE4E-FCB9-4CAC-8A2D-B7717AE2BB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29718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9B341-579E-4480-88F2-F72A11AA9712}" type="datetimeFigureOut">
              <a:rPr lang="ru-RU" smtClean="0"/>
              <a:pPr/>
              <a:t>07.03.2022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EFE4E-FCB9-4CAC-8A2D-B7717AE2BB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56124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9B341-579E-4480-88F2-F72A11AA9712}" type="datetimeFigureOut">
              <a:rPr lang="ru-RU" smtClean="0"/>
              <a:pPr/>
              <a:t>07.03.2022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EFE4E-FCB9-4CAC-8A2D-B7717AE2BB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40575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9B341-579E-4480-88F2-F72A11AA9712}" type="datetimeFigureOut">
              <a:rPr lang="ru-RU" smtClean="0"/>
              <a:pPr/>
              <a:t>07.03.2022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EFE4E-FCB9-4CAC-8A2D-B7717AE2BB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7093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9B341-579E-4480-88F2-F72A11AA9712}" type="datetimeFigureOut">
              <a:rPr lang="ru-RU" smtClean="0"/>
              <a:pPr/>
              <a:t>07.03.2022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EFE4E-FCB9-4CAC-8A2D-B7717AE2BB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05132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9B341-579E-4480-88F2-F72A11AA9712}" type="datetimeFigureOut">
              <a:rPr lang="ru-RU" smtClean="0"/>
              <a:pPr/>
              <a:t>07.03.2022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EFE4E-FCB9-4CAC-8A2D-B7717AE2BB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57431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6" Type="http://schemas.openxmlformats.org/officeDocument/2006/relationships/slideLayout" Target="../slideLayouts/slideLayout32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F9B341-579E-4480-88F2-F72A11AA9712}" type="datetimeFigureOut">
              <a:rPr lang="ru-RU" smtClean="0"/>
              <a:pPr/>
              <a:t>07.03.2022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08EFE4E-FCB9-4CAC-8A2D-B7717AE2BB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4191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F9B341-579E-4480-88F2-F72A11AA9712}" type="datetimeFigureOut">
              <a:rPr lang="ru-RU" smtClean="0"/>
              <a:pPr/>
              <a:t>07.03.2022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08EFE4E-FCB9-4CAC-8A2D-B7717AE2BB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4180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  <p:sldLayoutId id="2147483704" r:id="rId15"/>
    <p:sldLayoutId id="2147483705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39508" y="922576"/>
            <a:ext cx="7766936" cy="1646302"/>
          </a:xfrm>
        </p:spPr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Кочевники на Нижнем Дону в древности.</a:t>
            </a:r>
            <a:endParaRPr lang="ru-RU" sz="4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Picture 7" descr="C:\Documents and Settings\Admin\Рабочий стол\phys1024b (1)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6450" y="2689827"/>
            <a:ext cx="4734254" cy="3816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8050924" y="4918841"/>
            <a:ext cx="291136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Выполнила. Учитель   истории и обществознания Сухарева Н.Ф.</a:t>
            </a:r>
          </a:p>
          <a:p>
            <a:r>
              <a:rPr lang="ru-RU" sz="1400" dirty="0" smtClean="0"/>
              <a:t>МБОУЕСОШ№7 </a:t>
            </a:r>
            <a:r>
              <a:rPr lang="ru-RU" sz="1400" dirty="0" err="1" smtClean="0"/>
              <a:t>им.О.Казанского</a:t>
            </a:r>
            <a:endParaRPr lang="ru-RU" sz="1400" dirty="0" smtClean="0"/>
          </a:p>
          <a:p>
            <a:r>
              <a:rPr lang="ru-RU" sz="1400" dirty="0" err="1" smtClean="0"/>
              <a:t>Ст.Егорлыкская,Ростовской</a:t>
            </a:r>
            <a:r>
              <a:rPr lang="ru-RU" sz="1400" dirty="0" smtClean="0"/>
              <a:t> области.</a:t>
            </a:r>
          </a:p>
          <a:p>
            <a:endParaRPr lang="ru-RU" sz="1400" dirty="0"/>
          </a:p>
        </p:txBody>
      </p:sp>
      <p:sp>
        <p:nvSpPr>
          <p:cNvPr id="5" name="TextBox 4"/>
          <p:cNvSpPr txBox="1"/>
          <p:nvPr/>
        </p:nvSpPr>
        <p:spPr>
          <a:xfrm>
            <a:off x="5633545" y="6442187"/>
            <a:ext cx="7713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2022г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4769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11068825" cy="11828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algn="ctr">
              <a:lnSpc>
                <a:spcPct val="107000"/>
              </a:lnSpc>
              <a:spcAft>
                <a:spcPts val="800"/>
              </a:spcAft>
            </a:pP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3.Станция «Археология». Сравните фото котлов и ответьте на вопросы. По 2 балла за каждый правильный ответ на вопросы. /4б/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Сарматский массивный литой бронзовый котел (v век до н.э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7448" y="2457112"/>
            <a:ext cx="2902170" cy="2190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933438" y="4617203"/>
            <a:ext cx="1832233" cy="3740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Скифский котел.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 descr="Бронзовые сарматские котлы. 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29027" y="2439355"/>
            <a:ext cx="2924175" cy="23362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https://cdnimg.rg.ru/i/photogallery/2021/12/20/30f5ec0ea10ce76/30f5ec0ea10ce761639977955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13986" y="2277003"/>
            <a:ext cx="3016885" cy="2190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8037548" y="4614691"/>
            <a:ext cx="3517244" cy="787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Котел, найденный на окраине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г.Ростова</a:t>
            </a: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-на-Дону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66721" y="5442421"/>
            <a:ext cx="83570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algn="just"/>
            <a:r>
              <a:rPr lang="ru-RU" sz="2400" dirty="0" smtClean="0"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1.Кому принадлежал, найденный котел и почему?</a:t>
            </a:r>
            <a:endParaRPr lang="ru-RU" sz="2400" dirty="0" smtClean="0">
              <a:effectLst/>
              <a:latin typeface="Times New Roman" pitchFamily="18" charset="0"/>
              <a:cs typeface="Times New Roman" pitchFamily="18" charset="0"/>
            </a:endParaRPr>
          </a:p>
          <a:p>
            <a:pPr marL="457200" algn="just"/>
            <a:r>
              <a:rPr lang="ru-RU" sz="2400" dirty="0" smtClean="0"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2. Как,  вы, думаете, как он здесь оказался?</a:t>
            </a:r>
            <a:endParaRPr lang="ru-RU" sz="2400" dirty="0" smtClean="0">
              <a:effectLst/>
              <a:latin typeface="Times New Roman" pitchFamily="18" charset="0"/>
              <a:cs typeface="Times New Roman" pitchFamily="18" charset="0"/>
            </a:endParaRPr>
          </a:p>
          <a:p>
            <a:pPr marL="457200" algn="just"/>
            <a:r>
              <a:rPr lang="ru-RU" sz="2400" dirty="0" smtClean="0"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 </a:t>
            </a:r>
            <a:endParaRPr lang="ru-RU" sz="24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401782" y="1218547"/>
            <a:ext cx="1130530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Тема исследования: фото бронзовых котлов. Цель: изучить и сравнить внешний вид котлов.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Задача: определить какому народу принадлежит найденный котел?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2540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47145" y="413716"/>
            <a:ext cx="9795641" cy="30182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 startAt="4"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Станция. «Исторические задачи». Решите задачи. </a:t>
            </a: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45720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По 2 балла за каждый правильный ответ на вопросы. /всего 6б/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Тема исследования: исторические задачи.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Цель: изучить цифровые данные о жизни кочевников.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Задача: определить время нахождения кочевников на Нижнем Дону. </a:t>
            </a:r>
            <a:endParaRPr kumimoji="0" lang="ru-RU" sz="20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Calibri" panose="020F0502020204030204" pitchFamily="34" charset="0"/>
              <a:cs typeface="+mn-cs"/>
            </a:endParaRPr>
          </a:p>
          <a:p>
            <a:pPr marL="45720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Times New Roman" panose="02020603050405020304" pitchFamily="18" charset="0"/>
              <a:buAutoNum type="arabicPeriod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Археологи нашли бронзовый котел. По подсчетам В. М. </a:t>
            </a:r>
            <a:r>
              <a:rPr kumimoji="0" lang="ru-RU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Грицюка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объемы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большинства котлов составляли 25л., на каждого воина приходилась порция 0,5л. Найдите количество воинов, которых мог обеспечивать пищей </a:t>
            </a: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скифский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котел.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10" name="Рисунок 9" descr="https://fs.znanio.ru/d5af0e/b4/5d/0358a3b7b9696fbb8ee2d9ef92036cd9d5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7324"/>
          <a:stretch/>
        </p:blipFill>
        <p:spPr bwMode="auto">
          <a:xfrm>
            <a:off x="945931" y="4226790"/>
            <a:ext cx="5172075" cy="11049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560577" y="3642345"/>
            <a:ext cx="5942781" cy="3740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2.Посчитайте сколько лет назад образовалась </a:t>
            </a:r>
            <a:r>
              <a:rPr kumimoji="0" lang="ru-RU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Скифия</a:t>
            </a: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36331" y="5331690"/>
            <a:ext cx="10195033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3.III век до н.э. На берегу Мертвого Донца греки из </a:t>
            </a:r>
            <a:r>
              <a:rPr kumimoji="0" lang="ru-RU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Боспорского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царства основывают город Танаис, который становится культурным, торговым и военным центром. Город представляет собой цитадель размером 125 на 125 метров, к которой с запада примыкает городище.</a:t>
            </a: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Times New Roman" panose="02020603050405020304" pitchFamily="18" charset="0"/>
              </a:rPr>
              <a:t>  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Найдите площадь города?</a:t>
            </a: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Почему он так называется?</a:t>
            </a:r>
            <a:r>
              <a:rPr kumimoji="0" 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kumimoji="0" 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24761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1357" y="-168859"/>
            <a:ext cx="11984182" cy="30660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algn="just"/>
            <a:r>
              <a:rPr lang="ru-RU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</a:t>
            </a:r>
            <a:r>
              <a:rPr lang="ru-RU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Станция «Журналисты» </a:t>
            </a:r>
            <a:endParaRPr lang="ru-RU" sz="2400" b="1" dirty="0" smtClean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457200" algn="just"/>
            <a:r>
              <a:rPr lang="ru-RU" sz="2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По </a:t>
            </a:r>
            <a:r>
              <a:rPr lang="ru-RU" sz="2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 балла за каждый правильный ответ на вопросы</a:t>
            </a:r>
            <a:r>
              <a:rPr lang="ru-RU" sz="2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</a:p>
          <a:p>
            <a:pPr marL="457200" algn="just"/>
            <a:r>
              <a:rPr lang="ru-RU" sz="2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/</a:t>
            </a:r>
            <a:r>
              <a:rPr lang="ru-RU" sz="2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всего 6б/+ по 2б за каждое предложение/от10б-20б</a:t>
            </a:r>
            <a:r>
              <a:rPr lang="ru-RU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/</a:t>
            </a:r>
            <a:endParaRPr lang="ru-RU" sz="2400" b="1" dirty="0" smtClean="0">
              <a:latin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Тема исследования : исторические карты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Цель: найти предполагаемое место расположения нашей станицы и  соседей на северо-западе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Скифии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Задача: обсудить в команде и сделать выводы 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проделанной работе и написать сообщение  в газету.</a:t>
            </a:r>
            <a:endParaRPr lang="ru-RU" dirty="0" smtClean="0">
              <a:effectLst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Задание 1</a:t>
            </a:r>
            <a:r>
              <a:rPr lang="ru-RU" sz="2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Определите  в какой последовательности сменяли друг друга народы:    Хазары, скифы, сарматы.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Задание 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ru-RU" sz="2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Какой народ являлся соседом Нижнего Дона в </a:t>
            </a:r>
            <a:r>
              <a:rPr lang="ru-RU" sz="20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VIв</a:t>
            </a:r>
            <a:r>
              <a:rPr lang="ru-RU" sz="2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н.э.?/ карта1/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5631" y="3163310"/>
            <a:ext cx="4917817" cy="2795717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582846" y="6225164"/>
            <a:ext cx="9932276" cy="388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Вывод</a:t>
            </a: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Напишите сообщение из  5 предложений о  том, какую информацию вы нашли.</a:t>
            </a:r>
            <a:r>
              <a:rPr lang="ru-RU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10133" y="5570331"/>
            <a:ext cx="415498" cy="388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</a:pPr>
            <a:r>
              <a:rPr lang="ru-RU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1. </a:t>
            </a:r>
            <a:endParaRPr lang="ru-RU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72542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840828" y="363100"/>
            <a:ext cx="6096000" cy="92807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just"/>
            <a:r>
              <a:rPr lang="ru-RU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6. </a:t>
            </a:r>
            <a:r>
              <a:rPr lang="ru-RU" b="1" dirty="0" smtClean="0">
                <a:latin typeface="Times New Roman" panose="02020603050405020304" pitchFamily="18" charset="0"/>
              </a:rPr>
              <a:t>Битва </a:t>
            </a:r>
            <a:r>
              <a:rPr lang="ru-RU" b="1" dirty="0">
                <a:latin typeface="Times New Roman" panose="02020603050405020304" pitchFamily="18" charset="0"/>
              </a:rPr>
              <a:t>капитанов.</a:t>
            </a:r>
            <a:endParaRPr lang="ru-RU" dirty="0"/>
          </a:p>
          <a:p>
            <a:pPr marL="457200" algn="just"/>
            <a:r>
              <a:rPr lang="ru-RU" b="1" dirty="0">
                <a:latin typeface="Times New Roman" panose="02020603050405020304" pitchFamily="18" charset="0"/>
              </a:rPr>
              <a:t> За каждое слова 1 б. всего/10б/</a:t>
            </a:r>
            <a:endParaRPr lang="ru-RU" dirty="0"/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Решите кроссворд.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2309720"/>
              </p:ext>
            </p:extLst>
          </p:nvPr>
        </p:nvGraphicFramePr>
        <p:xfrm>
          <a:off x="1042916" y="2042343"/>
          <a:ext cx="3476538" cy="3255645"/>
        </p:xfrm>
        <a:graphic>
          <a:graphicData uri="http://schemas.openxmlformats.org/drawingml/2006/table">
            <a:tbl>
              <a:tblPr firstRow="1" firstCol="1" bandRow="1"/>
              <a:tblGrid>
                <a:gridCol w="193141">
                  <a:extLst>
                    <a:ext uri="{9D8B030D-6E8A-4147-A177-3AD203B41FA5}">
                      <a16:colId xmlns:a16="http://schemas.microsoft.com/office/drawing/2014/main" val="503809654"/>
                    </a:ext>
                  </a:extLst>
                </a:gridCol>
                <a:gridCol w="193141">
                  <a:extLst>
                    <a:ext uri="{9D8B030D-6E8A-4147-A177-3AD203B41FA5}">
                      <a16:colId xmlns:a16="http://schemas.microsoft.com/office/drawing/2014/main" val="264755881"/>
                    </a:ext>
                  </a:extLst>
                </a:gridCol>
                <a:gridCol w="193141">
                  <a:extLst>
                    <a:ext uri="{9D8B030D-6E8A-4147-A177-3AD203B41FA5}">
                      <a16:colId xmlns:a16="http://schemas.microsoft.com/office/drawing/2014/main" val="3836448121"/>
                    </a:ext>
                  </a:extLst>
                </a:gridCol>
                <a:gridCol w="193141">
                  <a:extLst>
                    <a:ext uri="{9D8B030D-6E8A-4147-A177-3AD203B41FA5}">
                      <a16:colId xmlns:a16="http://schemas.microsoft.com/office/drawing/2014/main" val="2822168771"/>
                    </a:ext>
                  </a:extLst>
                </a:gridCol>
                <a:gridCol w="193141">
                  <a:extLst>
                    <a:ext uri="{9D8B030D-6E8A-4147-A177-3AD203B41FA5}">
                      <a16:colId xmlns:a16="http://schemas.microsoft.com/office/drawing/2014/main" val="2546335424"/>
                    </a:ext>
                  </a:extLst>
                </a:gridCol>
                <a:gridCol w="193141">
                  <a:extLst>
                    <a:ext uri="{9D8B030D-6E8A-4147-A177-3AD203B41FA5}">
                      <a16:colId xmlns:a16="http://schemas.microsoft.com/office/drawing/2014/main" val="2471283056"/>
                    </a:ext>
                  </a:extLst>
                </a:gridCol>
                <a:gridCol w="193141">
                  <a:extLst>
                    <a:ext uri="{9D8B030D-6E8A-4147-A177-3AD203B41FA5}">
                      <a16:colId xmlns:a16="http://schemas.microsoft.com/office/drawing/2014/main" val="104192874"/>
                    </a:ext>
                  </a:extLst>
                </a:gridCol>
                <a:gridCol w="193141">
                  <a:extLst>
                    <a:ext uri="{9D8B030D-6E8A-4147-A177-3AD203B41FA5}">
                      <a16:colId xmlns:a16="http://schemas.microsoft.com/office/drawing/2014/main" val="336502089"/>
                    </a:ext>
                  </a:extLst>
                </a:gridCol>
                <a:gridCol w="193141">
                  <a:extLst>
                    <a:ext uri="{9D8B030D-6E8A-4147-A177-3AD203B41FA5}">
                      <a16:colId xmlns:a16="http://schemas.microsoft.com/office/drawing/2014/main" val="2498935251"/>
                    </a:ext>
                  </a:extLst>
                </a:gridCol>
                <a:gridCol w="193141">
                  <a:extLst>
                    <a:ext uri="{9D8B030D-6E8A-4147-A177-3AD203B41FA5}">
                      <a16:colId xmlns:a16="http://schemas.microsoft.com/office/drawing/2014/main" val="44346608"/>
                    </a:ext>
                  </a:extLst>
                </a:gridCol>
                <a:gridCol w="193141">
                  <a:extLst>
                    <a:ext uri="{9D8B030D-6E8A-4147-A177-3AD203B41FA5}">
                      <a16:colId xmlns:a16="http://schemas.microsoft.com/office/drawing/2014/main" val="693691831"/>
                    </a:ext>
                  </a:extLst>
                </a:gridCol>
                <a:gridCol w="193141">
                  <a:extLst>
                    <a:ext uri="{9D8B030D-6E8A-4147-A177-3AD203B41FA5}">
                      <a16:colId xmlns:a16="http://schemas.microsoft.com/office/drawing/2014/main" val="832953021"/>
                    </a:ext>
                  </a:extLst>
                </a:gridCol>
                <a:gridCol w="193141">
                  <a:extLst>
                    <a:ext uri="{9D8B030D-6E8A-4147-A177-3AD203B41FA5}">
                      <a16:colId xmlns:a16="http://schemas.microsoft.com/office/drawing/2014/main" val="4111912180"/>
                    </a:ext>
                  </a:extLst>
                </a:gridCol>
                <a:gridCol w="193141">
                  <a:extLst>
                    <a:ext uri="{9D8B030D-6E8A-4147-A177-3AD203B41FA5}">
                      <a16:colId xmlns:a16="http://schemas.microsoft.com/office/drawing/2014/main" val="2566031511"/>
                    </a:ext>
                  </a:extLst>
                </a:gridCol>
                <a:gridCol w="193141">
                  <a:extLst>
                    <a:ext uri="{9D8B030D-6E8A-4147-A177-3AD203B41FA5}">
                      <a16:colId xmlns:a16="http://schemas.microsoft.com/office/drawing/2014/main" val="2080747960"/>
                    </a:ext>
                  </a:extLst>
                </a:gridCol>
                <a:gridCol w="193141">
                  <a:extLst>
                    <a:ext uri="{9D8B030D-6E8A-4147-A177-3AD203B41FA5}">
                      <a16:colId xmlns:a16="http://schemas.microsoft.com/office/drawing/2014/main" val="3346721538"/>
                    </a:ext>
                  </a:extLst>
                </a:gridCol>
                <a:gridCol w="193141">
                  <a:extLst>
                    <a:ext uri="{9D8B030D-6E8A-4147-A177-3AD203B41FA5}">
                      <a16:colId xmlns:a16="http://schemas.microsoft.com/office/drawing/2014/main" val="1614581290"/>
                    </a:ext>
                  </a:extLst>
                </a:gridCol>
                <a:gridCol w="193141">
                  <a:extLst>
                    <a:ext uri="{9D8B030D-6E8A-4147-A177-3AD203B41FA5}">
                      <a16:colId xmlns:a16="http://schemas.microsoft.com/office/drawing/2014/main" val="3682101945"/>
                    </a:ext>
                  </a:extLst>
                </a:gridCol>
              </a:tblGrid>
              <a:tr h="16383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4050197"/>
                  </a:ext>
                </a:extLst>
              </a:tr>
              <a:tr h="16383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20470217"/>
                  </a:ext>
                </a:extLst>
              </a:tr>
              <a:tr h="16383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8159243"/>
                  </a:ext>
                </a:extLst>
              </a:tr>
              <a:tr h="16383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89601501"/>
                  </a:ext>
                </a:extLst>
              </a:tr>
              <a:tr h="16383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84817686"/>
                  </a:ext>
                </a:extLst>
              </a:tr>
              <a:tr h="16383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76841983"/>
                  </a:ext>
                </a:extLst>
              </a:tr>
              <a:tr h="16383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10446789"/>
                  </a:ext>
                </a:extLst>
              </a:tr>
              <a:tr h="16383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61811162"/>
                  </a:ext>
                </a:extLst>
              </a:tr>
              <a:tr h="16383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68775715"/>
                  </a:ext>
                </a:extLst>
              </a:tr>
              <a:tr h="16383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654183"/>
                  </a:ext>
                </a:extLst>
              </a:tr>
              <a:tr h="16383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41782651"/>
                  </a:ext>
                </a:extLst>
              </a:tr>
              <a:tr h="16383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27870806"/>
                  </a:ext>
                </a:extLst>
              </a:tr>
              <a:tr h="16383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82739709"/>
                  </a:ext>
                </a:extLst>
              </a:tr>
              <a:tr h="16383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97574422"/>
                  </a:ext>
                </a:extLst>
              </a:tr>
              <a:tr h="16383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91823514"/>
                  </a:ext>
                </a:extLst>
              </a:tr>
            </a:tbl>
          </a:graphicData>
        </a:graphic>
      </p:graphicFrame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1042439" y="2042347"/>
            <a:ext cx="12279211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661648" y="1394125"/>
            <a:ext cx="6096000" cy="4552080"/>
          </a:xfrm>
          <a:prstGeom prst="rect">
            <a:avLst/>
          </a:prstGeom>
        </p:spPr>
        <p:txBody>
          <a:bodyPr>
            <a:spAutoFit/>
          </a:bodyPr>
          <a:lstStyle/>
          <a:p>
            <a:pPr marL="228600" algn="just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 вертикали 2. Кочевой народ, живший с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до н.э. на Дону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 algn="just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3.Какой народ поселился на нижнем Дону в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VII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до н.э.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 algn="just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6. Основной вид занятий у сарматов.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 algn="just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8.Кто из известных древних царей пытался победить скифов?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 algn="just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9. Основной вид занятий оседлых племен.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 algn="just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 горизонтали 1. Их называли жителями степей.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 algn="just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 Ритуальная жертвенная посуда у скифов.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 algn="just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5. Какое современное название имеет р.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Тан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?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 algn="just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7. Из какого материала скифы делали котлы?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 algn="just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10. 4-колесная повозка с крытым верхом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8144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1991872" y="2448172"/>
            <a:ext cx="6716967" cy="9376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5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Спасибо за внимание!</a:t>
            </a:r>
            <a:endParaRPr lang="ru-RU" sz="5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33672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89185" y="238795"/>
            <a:ext cx="9921765" cy="66986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Цели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24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Образовательные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</a:rPr>
              <a:t>1.Показать образование первых, </a:t>
            </a:r>
            <a:r>
              <a:rPr lang="ru-RU" dirty="0" err="1">
                <a:latin typeface="Times New Roman" panose="02020603050405020304" pitchFamily="18" charset="0"/>
              </a:rPr>
              <a:t>Боспорского</a:t>
            </a:r>
            <a:r>
              <a:rPr lang="ru-RU" dirty="0">
                <a:latin typeface="Times New Roman" panose="02020603050405020304" pitchFamily="18" charset="0"/>
              </a:rPr>
              <a:t>, Скифского царств и Хазарского каганата в </a:t>
            </a:r>
            <a:r>
              <a:rPr lang="en-US" dirty="0">
                <a:latin typeface="Times New Roman" panose="02020603050405020304" pitchFamily="18" charset="0"/>
              </a:rPr>
              <a:t>VII</a:t>
            </a:r>
            <a:r>
              <a:rPr lang="ru-RU" dirty="0">
                <a:latin typeface="Times New Roman" panose="02020603050405020304" pitchFamily="18" charset="0"/>
              </a:rPr>
              <a:t>-</a:t>
            </a:r>
            <a:r>
              <a:rPr lang="en-US" dirty="0">
                <a:latin typeface="Times New Roman" panose="02020603050405020304" pitchFamily="18" charset="0"/>
              </a:rPr>
              <a:t>V</a:t>
            </a:r>
            <a:r>
              <a:rPr lang="ru-RU" dirty="0" err="1">
                <a:latin typeface="Times New Roman" panose="02020603050405020304" pitchFamily="18" charset="0"/>
              </a:rPr>
              <a:t>вв</a:t>
            </a:r>
            <a:r>
              <a:rPr lang="ru-RU" dirty="0">
                <a:latin typeface="Times New Roman" panose="02020603050405020304" pitchFamily="18" charset="0"/>
              </a:rPr>
              <a:t> до </a:t>
            </a:r>
            <a:r>
              <a:rPr lang="ru-RU" dirty="0" err="1">
                <a:latin typeface="Times New Roman" panose="02020603050405020304" pitchFamily="18" charset="0"/>
              </a:rPr>
              <a:t>н.э</a:t>
            </a:r>
            <a:r>
              <a:rPr lang="ru-RU" dirty="0">
                <a:latin typeface="Times New Roman" panose="02020603050405020304" pitchFamily="18" charset="0"/>
              </a:rPr>
              <a:t>, а также расселение кочевников на Нижнем Дону.</a:t>
            </a:r>
            <a:endParaRPr lang="ru-RU" dirty="0"/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2.С помощью игры вовлечь учащихся в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деятельностный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и познавательный процесс.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Развивающие.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Формировать поисковые и исследовательские навыки работы на уроке;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</a:rPr>
              <a:t>–планировать свою учебную деятельность;</a:t>
            </a:r>
            <a:endParaRPr lang="ru-RU" dirty="0"/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-проявлять умения работать самостоятельно и в группе, работать с печатным текстов и с историческими картам.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Воспитательные.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Способствовать формированию интереса к истории Малой Родины, как части мировой истории и истории России, взаимопомощи в коллективной работе, ответственности.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Задачи в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поисково-исследовательской работе: 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-расширить и углубить знания учащихся по истории; 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-дать школьникам навыки научно-исследовательской деятельности;   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-формировать умения публичного выступления;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-развивать коммуникативные качества личности.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53704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0207" y="389601"/>
            <a:ext cx="8996855" cy="5157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Предполагаемы результаты.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Личностные.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Приобретают понимание получения знаний по истории родного края, как части общей истории России. 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Метапредметные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Умение работать самостоятельно и в коллективе;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-Научаться планировать свою деятельность, находить различные способы решения проблемы;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-Критически мыслить;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Предметные.1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Знать причины расселения кочевников на Нижнем Дону </a:t>
            </a: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VII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en-US" sz="2400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</a:t>
            </a:r>
            <a:r>
              <a:rPr lang="ru-RU" sz="2400" u="sng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вв</a:t>
            </a:r>
            <a:r>
              <a:rPr lang="ru-RU" sz="2400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до </a:t>
            </a:r>
            <a:r>
              <a:rPr lang="ru-RU" sz="2400" u="sng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н.э</a:t>
            </a:r>
            <a:r>
              <a:rPr lang="ru-RU" sz="2400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и в </a:t>
            </a:r>
            <a:r>
              <a:rPr lang="en-US" sz="2400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ru-RU" sz="2400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en-US" sz="2400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III</a:t>
            </a:r>
            <a:r>
              <a:rPr lang="ru-RU" sz="2400" u="sng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вв</a:t>
            </a:r>
            <a:r>
              <a:rPr lang="ru-RU" sz="2400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н.э.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Влияние мировых процессов на развитие нашей территории.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82602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8676" y="3383"/>
            <a:ext cx="10573406" cy="6731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Актуализация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урока.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</a:rPr>
              <a:t>Сегодня нам на урок директор принес «Волшебную шкатулку» и попросил отгадать загадку. </a:t>
            </a:r>
            <a:endParaRPr lang="ru-RU" dirty="0"/>
          </a:p>
          <a:p>
            <a:pPr algn="just"/>
            <a:r>
              <a:rPr lang="ru-RU" dirty="0">
                <a:latin typeface="Times New Roman" panose="02020603050405020304" pitchFamily="18" charset="0"/>
              </a:rPr>
              <a:t>-Давайте заглянем вовнутрь.</a:t>
            </a:r>
            <a:endParaRPr lang="ru-RU" dirty="0"/>
          </a:p>
          <a:p>
            <a:pPr algn="just"/>
            <a:r>
              <a:rPr lang="ru-RU" dirty="0">
                <a:latin typeface="Times New Roman" panose="02020603050405020304" pitchFamily="18" charset="0"/>
              </a:rPr>
              <a:t>Достает и показывает фото античного артефакта «бронзового котла». Учитель рассказывает историю.</a:t>
            </a:r>
            <a:r>
              <a:rPr lang="ru-RU" dirty="0">
                <a:solidFill>
                  <a:srgbClr val="231F20"/>
                </a:solidFill>
                <a:latin typeface="Times New Roman" panose="02020603050405020304" pitchFamily="18" charset="0"/>
              </a:rPr>
              <a:t> </a:t>
            </a:r>
            <a:r>
              <a:rPr lang="ru-RU" b="1" i="1" dirty="0">
                <a:solidFill>
                  <a:srgbClr val="231F20"/>
                </a:solidFill>
                <a:latin typeface="Times New Roman" panose="02020603050405020304" pitchFamily="18" charset="0"/>
              </a:rPr>
              <a:t>«Этот предмет обнаружил Поисковый отряд "</a:t>
            </a:r>
            <a:r>
              <a:rPr lang="ru-RU" b="1" i="1" dirty="0" err="1">
                <a:solidFill>
                  <a:srgbClr val="231F20"/>
                </a:solidFill>
                <a:latin typeface="Times New Roman" panose="02020603050405020304" pitchFamily="18" charset="0"/>
              </a:rPr>
              <a:t>Миус</a:t>
            </a:r>
            <a:r>
              <a:rPr lang="ru-RU" b="1" i="1" dirty="0">
                <a:solidFill>
                  <a:srgbClr val="231F20"/>
                </a:solidFill>
                <a:latin typeface="Times New Roman" panose="02020603050405020304" pitchFamily="18" charset="0"/>
              </a:rPr>
              <a:t>-Фронт" в ходе исследования немецкого батальонного опорного пункта недалеко от хутора </a:t>
            </a:r>
            <a:r>
              <a:rPr lang="ru-RU" b="1" i="1" dirty="0" err="1">
                <a:solidFill>
                  <a:srgbClr val="231F20"/>
                </a:solidFill>
                <a:latin typeface="Times New Roman" panose="02020603050405020304" pitchFamily="18" charset="0"/>
              </a:rPr>
              <a:t>Недвиговка</a:t>
            </a:r>
            <a:r>
              <a:rPr lang="ru-RU" b="1" i="1" dirty="0">
                <a:solidFill>
                  <a:srgbClr val="231F20"/>
                </a:solidFill>
                <a:latin typeface="Times New Roman" panose="02020603050405020304" pitchFamily="18" charset="0"/>
              </a:rPr>
              <a:t>, Ростовской области. При раскопках позиции было найдено большое количество гильз от осветительных ракетниц, станкового пулемета и немецкая каска. В глубине окопа оказался хорошо сохранившийся артефакт древнейшей истории…….». / «Российская газета»/</a:t>
            </a:r>
            <a:endParaRPr lang="ru-RU" dirty="0"/>
          </a:p>
          <a:p>
            <a:pPr marL="457200" algn="just"/>
            <a:r>
              <a:rPr lang="ru-RU" i="1" dirty="0">
                <a:solidFill>
                  <a:srgbClr val="231F20"/>
                </a:solidFill>
                <a:latin typeface="Times New Roman" panose="02020603050405020304" pitchFamily="18" charset="0"/>
              </a:rPr>
              <a:t> </a:t>
            </a:r>
            <a:endParaRPr lang="ru-RU" dirty="0"/>
          </a:p>
          <a:p>
            <a:pPr algn="just"/>
            <a:r>
              <a:rPr lang="ru-RU" dirty="0">
                <a:latin typeface="Times New Roman" panose="02020603050405020304" pitchFamily="18" charset="0"/>
              </a:rPr>
              <a:t>Вопросы к ученикам.</a:t>
            </a:r>
            <a:endParaRPr lang="ru-RU" dirty="0"/>
          </a:p>
          <a:p>
            <a:pPr algn="just"/>
            <a:r>
              <a:rPr lang="ru-RU" dirty="0">
                <a:solidFill>
                  <a:srgbClr val="231F20"/>
                </a:solidFill>
                <a:latin typeface="Times New Roman" panose="02020603050405020304" pitchFamily="18" charset="0"/>
              </a:rPr>
              <a:t>1.Определите ключевые слова, связывающие тему урока и данное сообщение? /Ростовская область, бронзовый котел, древнейшая история и Нижний Дон//</a:t>
            </a:r>
            <a:endParaRPr lang="ru-RU" dirty="0"/>
          </a:p>
          <a:p>
            <a:pPr algn="just"/>
            <a:r>
              <a:rPr lang="ru-RU" dirty="0">
                <a:latin typeface="Times New Roman" panose="02020603050405020304" pitchFamily="18" charset="0"/>
              </a:rPr>
              <a:t>2.Что загадочного в этом сообщении?</a:t>
            </a:r>
            <a:endParaRPr lang="ru-RU" dirty="0"/>
          </a:p>
          <a:p>
            <a:pPr algn="just"/>
            <a:r>
              <a:rPr lang="ru-RU" dirty="0">
                <a:latin typeface="Times New Roman" panose="02020603050405020304" pitchFamily="18" charset="0"/>
              </a:rPr>
              <a:t>3. Какие цели и задачи нам предстоит решить?</a:t>
            </a:r>
            <a:endParaRPr lang="ru-RU" dirty="0"/>
          </a:p>
          <a:p>
            <a:pPr algn="just"/>
            <a:r>
              <a:rPr lang="ru-RU" dirty="0">
                <a:latin typeface="Times New Roman" panose="02020603050405020304" pitchFamily="18" charset="0"/>
              </a:rPr>
              <a:t>Учащиеся предлагают варианты вопросов и определяют цели и задачи.</a:t>
            </a:r>
            <a:endParaRPr lang="ru-RU" dirty="0"/>
          </a:p>
          <a:p>
            <a:pPr algn="just"/>
            <a:r>
              <a:rPr lang="ru-RU" dirty="0">
                <a:latin typeface="Times New Roman" panose="02020603050405020304" pitchFamily="18" charset="0"/>
              </a:rPr>
              <a:t>1.Определить на какой территории Ростовской области был найден данный предмет?</a:t>
            </a:r>
            <a:endParaRPr lang="ru-RU" dirty="0"/>
          </a:p>
          <a:p>
            <a:pPr algn="just"/>
            <a:r>
              <a:rPr lang="ru-RU" dirty="0">
                <a:latin typeface="Times New Roman" panose="02020603050405020304" pitchFamily="18" charset="0"/>
              </a:rPr>
              <a:t>2.Какие народы проживали здесь, и кому принадлежит данный предмет?</a:t>
            </a:r>
            <a:endParaRPr lang="ru-RU" dirty="0"/>
          </a:p>
          <a:p>
            <a:pPr algn="just"/>
            <a:r>
              <a:rPr lang="ru-RU" dirty="0">
                <a:latin typeface="Times New Roman" panose="02020603050405020304" pitchFamily="18" charset="0"/>
              </a:rPr>
              <a:t>3. Какие исторические процессы происходили на данной территории?</a:t>
            </a:r>
            <a:endParaRPr lang="ru-RU" dirty="0"/>
          </a:p>
          <a:p>
            <a:pPr algn="just"/>
            <a:r>
              <a:rPr lang="ru-RU" dirty="0">
                <a:latin typeface="Times New Roman" panose="02020603050405020304" pitchFamily="18" charset="0"/>
              </a:rPr>
              <a:t>4. Какое отношение к нам имеют данные народы? Почему?</a:t>
            </a:r>
            <a:endParaRPr lang="ru-RU" dirty="0"/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Цели для участников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в ходе игры провести исследовательскую и поисковую работу.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 предлагаю отправиться в необычное, заочное путешествие, на электричке и найти ответы на вопросы. Но на каждой станции вас, ждет задание -загадка.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0849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4083" y="439466"/>
            <a:ext cx="9711557" cy="5647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Усвоение новых знаний. 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Обучающиеся приступают к прохождению маршрута.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I. Старт.  Все команды на каждой станции должны найти ключи.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Выполнив задание на первой станции, участники ищут ключ к другой.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Ключи к станциям следования, находятся под номерами. 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 задания к этапам разложены. За   верно найденный </a:t>
            </a: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ключ /загадки/ 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 б /всего4б/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1ключ -в сундучке         2-в шкатулке          3- в кувшине           4-в вазе.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44365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4290" y="255091"/>
            <a:ext cx="10363200" cy="6371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algn="just"/>
            <a:r>
              <a:rPr lang="ru-RU" b="1" dirty="0">
                <a:latin typeface="Times New Roman" panose="02020603050405020304" pitchFamily="18" charset="0"/>
              </a:rPr>
              <a:t>Условия игры. </a:t>
            </a:r>
            <a:endParaRPr lang="ru-RU" dirty="0"/>
          </a:p>
          <a:p>
            <a:pPr algn="just">
              <a:spcAft>
                <a:spcPts val="1000"/>
              </a:spcAft>
            </a:pPr>
            <a:r>
              <a:rPr lang="ru-RU" dirty="0">
                <a:latin typeface="Times New Roman" panose="02020603050405020304" pitchFamily="18" charset="0"/>
              </a:rPr>
              <a:t>1.Учащиеся делятся на 3 команды,</a:t>
            </a:r>
            <a:r>
              <a:rPr lang="ru-RU" b="1" dirty="0">
                <a:latin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</a:rPr>
              <a:t>каждая из них придумывает название и получает маршрутный лист для заполнения.</a:t>
            </a:r>
            <a:endParaRPr lang="ru-RU" dirty="0"/>
          </a:p>
          <a:p>
            <a:pPr algn="just">
              <a:spcAft>
                <a:spcPts val="1000"/>
              </a:spcAft>
            </a:pPr>
            <a:r>
              <a:rPr lang="ru-RU" dirty="0">
                <a:latin typeface="Times New Roman" panose="02020603050405020304" pitchFamily="18" charset="0"/>
              </a:rPr>
              <a:t>2.Команды выбирают капитана, придумывают себе название</a:t>
            </a:r>
            <a:endParaRPr lang="ru-RU" dirty="0"/>
          </a:p>
          <a:p>
            <a:pPr algn="just">
              <a:spcAft>
                <a:spcPts val="1000"/>
              </a:spcAft>
            </a:pPr>
            <a:r>
              <a:rPr lang="ru-RU" dirty="0">
                <a:latin typeface="Times New Roman" panose="02020603050405020304" pitchFamily="18" charset="0"/>
              </a:rPr>
              <a:t>3.Каждая команда получает маршрутный лист. /приложение 7/</a:t>
            </a:r>
            <a:endParaRPr lang="ru-RU" dirty="0"/>
          </a:p>
          <a:p>
            <a:pPr algn="just">
              <a:spcAft>
                <a:spcPts val="1000"/>
              </a:spcAft>
            </a:pPr>
            <a:r>
              <a:rPr lang="ru-RU" dirty="0">
                <a:latin typeface="Times New Roman" panose="02020603050405020304" pitchFamily="18" charset="0"/>
              </a:rPr>
              <a:t>4.Следуя по маршруту, участники выполняют предложенные им задания за отведенное для этого время 3-5минут.</a:t>
            </a:r>
            <a:endParaRPr lang="ru-RU" dirty="0"/>
          </a:p>
          <a:p>
            <a:pPr algn="just">
              <a:spcAft>
                <a:spcPts val="1000"/>
              </a:spcAft>
            </a:pPr>
            <a:r>
              <a:rPr lang="ru-RU" dirty="0">
                <a:latin typeface="Times New Roman" panose="02020603050405020304" pitchFamily="18" charset="0"/>
              </a:rPr>
              <a:t>5.За верно выполненные задания команды получают баллы</a:t>
            </a:r>
            <a:endParaRPr lang="ru-RU" dirty="0"/>
          </a:p>
          <a:p>
            <a:pPr algn="just">
              <a:spcAft>
                <a:spcPts val="1000"/>
              </a:spcAft>
            </a:pPr>
            <a:r>
              <a:rPr lang="ru-RU" dirty="0">
                <a:latin typeface="Times New Roman" panose="02020603050405020304" pitchFamily="18" charset="0"/>
              </a:rPr>
              <a:t>6.Баллы, полученные участниками, выставляются в маршрутный лист.</a:t>
            </a:r>
            <a:endParaRPr lang="ru-RU" dirty="0"/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7.За некорректное поведение в отношении организаторов и участников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квеста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нарушение временного регламента, шумное поведение, с команды снимаются по 5 баллов и выдаются смайлики красного цвета.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1200"/>
              </a:spcAft>
              <a:buFont typeface="Arial" panose="020B0604020202020204" pitchFamily="34" charset="0"/>
              <a:buChar char=""/>
              <a:tabLst>
                <a:tab pos="139700" algn="l"/>
                <a:tab pos="457200" algn="l"/>
              </a:tabLst>
            </a:pPr>
            <a:r>
              <a:rPr lang="en-US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Запрещено</a:t>
            </a:r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1200"/>
              </a:spcAft>
              <a:buFont typeface="Symbol" panose="05050102010706020507" pitchFamily="18" charset="2"/>
              <a:buChar char=""/>
              <a:tabLst>
                <a:tab pos="139700" algn="l"/>
                <a:tab pos="457200" algn="l"/>
              </a:tabLst>
            </a:pPr>
            <a:r>
              <a:rPr lang="ru-RU" dirty="0">
                <a:latin typeface="Times New Roman" panose="02020603050405020304" pitchFamily="18" charset="0"/>
              </a:rPr>
              <a:t>Т</a:t>
            </a:r>
            <a:r>
              <a:rPr lang="en-US" dirty="0" err="1">
                <a:latin typeface="Times New Roman" panose="02020603050405020304" pitchFamily="18" charset="0"/>
              </a:rPr>
              <a:t>олкать</a:t>
            </a:r>
            <a:r>
              <a:rPr lang="en-US" dirty="0">
                <a:latin typeface="Times New Roman" panose="02020603050405020304" pitchFamily="18" charset="0"/>
              </a:rPr>
              <a:t>, </a:t>
            </a:r>
            <a:r>
              <a:rPr lang="en-US" dirty="0" err="1">
                <a:latin typeface="Times New Roman" panose="02020603050405020304" pitchFamily="18" charset="0"/>
              </a:rPr>
              <a:t>мешать</a:t>
            </a:r>
            <a:r>
              <a:rPr lang="en-US" dirty="0">
                <a:latin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</a:rPr>
              <a:t>другим</a:t>
            </a:r>
            <a:r>
              <a:rPr lang="en-US" dirty="0">
                <a:latin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</a:rPr>
              <a:t>участникам</a:t>
            </a:r>
            <a:r>
              <a:rPr lang="en-US" dirty="0">
                <a:latin typeface="Times New Roman" panose="02020603050405020304" pitchFamily="18" charset="0"/>
              </a:rPr>
              <a:t>;</a:t>
            </a:r>
            <a:endParaRPr lang="ru-RU" dirty="0"/>
          </a:p>
          <a:p>
            <a:pPr marL="342900" lvl="0" indent="-342900" algn="just">
              <a:spcAft>
                <a:spcPts val="1200"/>
              </a:spcAft>
              <a:buFont typeface="Symbol" panose="05050102010706020507" pitchFamily="18" charset="2"/>
              <a:buChar char=""/>
              <a:tabLst>
                <a:tab pos="139700" algn="l"/>
                <a:tab pos="457200" algn="l"/>
              </a:tabLst>
            </a:pPr>
            <a:r>
              <a:rPr lang="ru-RU" dirty="0">
                <a:latin typeface="Times New Roman" panose="02020603050405020304" pitchFamily="18" charset="0"/>
              </a:rPr>
              <a:t>Громко разговаривать, подсказывать;</a:t>
            </a:r>
            <a:endParaRPr lang="ru-RU" dirty="0"/>
          </a:p>
          <a:p>
            <a:pPr marL="342900" lvl="0" indent="-342900" algn="just">
              <a:spcAft>
                <a:spcPts val="1200"/>
              </a:spcAft>
              <a:buFont typeface="Symbol" panose="05050102010706020507" pitchFamily="18" charset="2"/>
              <a:buChar char=""/>
              <a:tabLst>
                <a:tab pos="139700" algn="l"/>
                <a:tab pos="457200" algn="l"/>
              </a:tabLst>
            </a:pPr>
            <a:r>
              <a:rPr lang="en-US" dirty="0">
                <a:latin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</a:rPr>
              <a:t>Пропускать</a:t>
            </a:r>
            <a:r>
              <a:rPr lang="en-US" dirty="0">
                <a:latin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</a:rPr>
              <a:t>этапы</a:t>
            </a:r>
            <a:r>
              <a:rPr lang="ru-RU" dirty="0">
                <a:latin typeface="Times New Roman" panose="02020603050405020304" pitchFamily="18" charset="0"/>
              </a:rPr>
              <a:t>.</a:t>
            </a:r>
            <a:endParaRPr lang="ru-RU" dirty="0"/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Школьники по группам должны пройти весь маршрут, выполняя задания.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57074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543" y="1410723"/>
            <a:ext cx="5205149" cy="27317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2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4140" y="1205346"/>
            <a:ext cx="5448300" cy="2507673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sp>
        <p:nvSpPr>
          <p:cNvPr id="6" name="Прямоугольник 5"/>
          <p:cNvSpPr/>
          <p:nvPr/>
        </p:nvSpPr>
        <p:spPr>
          <a:xfrm>
            <a:off x="251373" y="3937113"/>
            <a:ext cx="624640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З</a:t>
            </a:r>
            <a:r>
              <a:rPr lang="ru-RU" sz="2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адание1.Отгадайте ребус и найдите на карте  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р. </a:t>
            </a:r>
            <a:r>
              <a:rPr lang="ru-RU" sz="4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Д</a:t>
            </a:r>
            <a:r>
              <a:rPr lang="ru-RU" sz="4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endParaRPr lang="ru-RU" sz="4800" dirty="0"/>
          </a:p>
        </p:txBody>
      </p:sp>
      <p:pic>
        <p:nvPicPr>
          <p:cNvPr id="8" name="Рисунок 7" descr="http://catfox.ru/upload/iblock/c41/c413415356bb457ef1d82a17349dea78.jp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41" t="18355" r="6179" b="34186"/>
          <a:stretch/>
        </p:blipFill>
        <p:spPr bwMode="auto">
          <a:xfrm>
            <a:off x="6319946" y="3920836"/>
            <a:ext cx="636927" cy="73106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7093182" y="3883273"/>
            <a:ext cx="35779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</a:t>
            </a:r>
            <a:endParaRPr lang="ru-RU" sz="5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90945" y="4708014"/>
            <a:ext cx="10062518" cy="24786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Задание 2. Какое    название она имела река в древности?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Задание 3. Какой греческий город был построен на берегу этой реки?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Задание 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ru-RU" sz="2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Какой народ проживал на Нижнем Дону?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Задание 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5. На карте 2 найдите и обозначьте предполагаемое место расположения нашей   станицы в будущем? /поставьте крестик/</a:t>
            </a:r>
            <a:endParaRPr lang="ru-RU" sz="20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34876" y="193197"/>
            <a:ext cx="1131906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buFont typeface="+mj-lt"/>
              <a:buAutoNum type="arabicPeriod"/>
            </a:pPr>
            <a:r>
              <a:rPr lang="ru-RU" sz="20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Станция «Картография». По 2 балла за каждый   правильный ответ на вопросы.  /10б/</a:t>
            </a:r>
            <a:endParaRPr lang="ru-RU" sz="2000" dirty="0">
              <a:effectLst/>
            </a:endParaRP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678222"/>
            <a:ext cx="11610109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Тема исследования: исторические карты.      Цель: изучить эти карты.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Задача: определить территорию Нижнего Дона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 какой народ проживал?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7864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1014" y="-75485"/>
            <a:ext cx="10646171" cy="68277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Станция «Архивариусы». 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Тема исследования: сообщения 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Цель: внимательно прочитать.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Задача: определить, какие народы проживали и чем занимались?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Задание 1. Прочитайте тексты 1и 2. Выберите из списка слова и вставьте в тексты. Ответьте на вопросы к ним. По 2 балла за каждый правильный ответ на вопросы. / 8б/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1.Скифы              2. Кочевники    3.  Кибитка             4.Котел             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Как считают историки, ……  . - это древний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ираноязычный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народ, который обитал в степной зоне под названием «…………….. » с VIII века до нашей эры до IV века нашей эры. 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Восточная граница ………….. традиционно определяется именно на территории Ростовской области. …………….. занимались в основном скотоводством, земледелием и военным промыслом. На ней функционировал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«степной торговый путь»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протянувшийся от Причерноморья  до р. Дон, затем  далее, в Китай. По этому пути распространяли шелк, меха и шкуры, иранские ковры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«</a:t>
            </a:r>
            <a:r>
              <a:rPr lang="ru-RU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Так называемая Скифская пустыня, - читаем мы у Гиппократа, - представляет собою равнину, изобилующую травой, но лишенную деревьев и умеренно орошенную. Здесь-то и живут …., называются они …… потому, что у них нет домов, а живут они в ……., из которых наименьшие бывают четырехколесные, а другие – шестиколесные. За ними следуют их стада овец и коров и табуны лошадей. На одном месте они остаются столько времени, пока хватает травы для стад, а когд</a:t>
            </a:r>
            <a:r>
              <a:rPr lang="ru-RU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 ее не хватает, переходят в другую местность.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7579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6331" y="1077364"/>
            <a:ext cx="9144000" cy="3246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2.Каковы основные занятия кочевников?</a:t>
            </a: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Ярким доказательством зависимости местного населения от ………. служит и тот факт, что ремесленники лесостепных городищ создавали вещи в Зверином стиле, многие из которых производились явно по заказу царственного племени. </a:t>
            </a: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Бронзовый ………… скифы использовали в хозяйстве, для приготовления пищи, которая готовилась просто — котел устанавливали в очаг и обкладывали камнями. Хозяйке необходимо было лишь поддерживать огонь, тогда все стенки …………. подогревались сильно и равномерно. В …….. помещали мясо. Сверху ……  либо также закладывали камнями, либо запечатывали глиной. В пищу …… использовали конину и баранину, иногда добавляли ячмень или просо.</a:t>
            </a:r>
            <a:endParaRPr lang="ru-RU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4477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1_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217</TotalTime>
  <Words>1382</Words>
  <Application>Microsoft Office PowerPoint</Application>
  <PresentationFormat>Широкоэкранный</PresentationFormat>
  <Paragraphs>399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14</vt:i4>
      </vt:variant>
    </vt:vector>
  </HeadingPairs>
  <TitlesOfParts>
    <vt:vector size="22" baseType="lpstr">
      <vt:lpstr>Arial</vt:lpstr>
      <vt:lpstr>Calibri</vt:lpstr>
      <vt:lpstr>Symbol</vt:lpstr>
      <vt:lpstr>Times New Roman</vt:lpstr>
      <vt:lpstr>Trebuchet MS</vt:lpstr>
      <vt:lpstr>Wingdings 3</vt:lpstr>
      <vt:lpstr>Аспект</vt:lpstr>
      <vt:lpstr>1_Аспект</vt:lpstr>
      <vt:lpstr>Кочевники на Нижнем Дону в древности.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Shcool</dc:creator>
  <cp:lastModifiedBy>Shcool</cp:lastModifiedBy>
  <cp:revision>31</cp:revision>
  <dcterms:created xsi:type="dcterms:W3CDTF">2022-02-18T18:46:30Z</dcterms:created>
  <dcterms:modified xsi:type="dcterms:W3CDTF">2022-03-07T13:09:22Z</dcterms:modified>
</cp:coreProperties>
</file>