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56" r:id="rId2"/>
    <p:sldId id="257" r:id="rId3"/>
    <p:sldId id="274" r:id="rId4"/>
    <p:sldId id="275" r:id="rId5"/>
    <p:sldId id="268" r:id="rId6"/>
    <p:sldId id="269" r:id="rId7"/>
    <p:sldId id="270" r:id="rId8"/>
    <p:sldId id="271" r:id="rId9"/>
    <p:sldId id="272" r:id="rId10"/>
    <p:sldId id="261" r:id="rId11"/>
    <p:sldId id="267" r:id="rId12"/>
    <p:sldId id="263" r:id="rId13"/>
    <p:sldId id="264" r:id="rId14"/>
    <p:sldId id="273" r:id="rId15"/>
    <p:sldId id="276" r:id="rId16"/>
    <p:sldId id="262" r:id="rId17"/>
    <p:sldId id="277" r:id="rId18"/>
    <p:sldId id="278" r:id="rId19"/>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2F2F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2838BEF-8BB2-4498-84A7-C5851F593DF1}" styleName="Средний стиль 4 - акцент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 styleId="{5940675A-B579-460E-94D1-54222C63F5DA}" styleName="Нет стиля, сетка таблиц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4152" autoAdjust="0"/>
  </p:normalViewPr>
  <p:slideViewPr>
    <p:cSldViewPr>
      <p:cViewPr varScale="1">
        <p:scale>
          <a:sx n="74" d="100"/>
          <a:sy n="74" d="100"/>
        </p:scale>
        <p:origin x="1714" y="7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083C2ECA-B085-4253-A54D-E21A51B287F4}" type="datetimeFigureOut">
              <a:rPr lang="ru-RU" smtClean="0"/>
              <a:t>28.02.2024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FF473983-1F03-4ED8-B9EE-9FB8A76613A8}" type="slidenum">
              <a:rPr lang="ru-RU" smtClean="0"/>
              <a:t>‹#›</a:t>
            </a:fld>
            <a:endParaRPr lang="ru-RU"/>
          </a:p>
        </p:txBody>
      </p:sp>
    </p:spTree>
    <p:extLst>
      <p:ext uri="{BB962C8B-B14F-4D97-AF65-F5344CB8AC3E}">
        <p14:creationId xmlns:p14="http://schemas.microsoft.com/office/powerpoint/2010/main" val="26419199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083C2ECA-B085-4253-A54D-E21A51B287F4}" type="datetimeFigureOut">
              <a:rPr lang="ru-RU" smtClean="0"/>
              <a:t>28.02.2024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FF473983-1F03-4ED8-B9EE-9FB8A76613A8}" type="slidenum">
              <a:rPr lang="ru-RU" smtClean="0"/>
              <a:t>‹#›</a:t>
            </a:fld>
            <a:endParaRPr lang="ru-RU"/>
          </a:p>
        </p:txBody>
      </p:sp>
    </p:spTree>
    <p:extLst>
      <p:ext uri="{BB962C8B-B14F-4D97-AF65-F5344CB8AC3E}">
        <p14:creationId xmlns:p14="http://schemas.microsoft.com/office/powerpoint/2010/main" val="411379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083C2ECA-B085-4253-A54D-E21A51B287F4}" type="datetimeFigureOut">
              <a:rPr lang="ru-RU" smtClean="0"/>
              <a:t>28.02.2024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FF473983-1F03-4ED8-B9EE-9FB8A76613A8}" type="slidenum">
              <a:rPr lang="ru-RU" smtClean="0"/>
              <a:t>‹#›</a:t>
            </a:fld>
            <a:endParaRPr lang="ru-RU"/>
          </a:p>
        </p:txBody>
      </p:sp>
    </p:spTree>
    <p:extLst>
      <p:ext uri="{BB962C8B-B14F-4D97-AF65-F5344CB8AC3E}">
        <p14:creationId xmlns:p14="http://schemas.microsoft.com/office/powerpoint/2010/main" val="28883383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083C2ECA-B085-4253-A54D-E21A51B287F4}" type="datetimeFigureOut">
              <a:rPr lang="ru-RU" smtClean="0"/>
              <a:t>28.02.2024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FF473983-1F03-4ED8-B9EE-9FB8A76613A8}" type="slidenum">
              <a:rPr lang="ru-RU" smtClean="0"/>
              <a:t>‹#›</a:t>
            </a:fld>
            <a:endParaRPr lang="ru-RU"/>
          </a:p>
        </p:txBody>
      </p:sp>
    </p:spTree>
    <p:extLst>
      <p:ext uri="{BB962C8B-B14F-4D97-AF65-F5344CB8AC3E}">
        <p14:creationId xmlns:p14="http://schemas.microsoft.com/office/powerpoint/2010/main" val="419321901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083C2ECA-B085-4253-A54D-E21A51B287F4}" type="datetimeFigureOut">
              <a:rPr lang="ru-RU" smtClean="0"/>
              <a:t>28.02.2024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FF473983-1F03-4ED8-B9EE-9FB8A76613A8}" type="slidenum">
              <a:rPr lang="ru-RU" smtClean="0"/>
              <a:t>‹#›</a:t>
            </a:fld>
            <a:endParaRPr lang="ru-RU"/>
          </a:p>
        </p:txBody>
      </p:sp>
    </p:spTree>
    <p:extLst>
      <p:ext uri="{BB962C8B-B14F-4D97-AF65-F5344CB8AC3E}">
        <p14:creationId xmlns:p14="http://schemas.microsoft.com/office/powerpoint/2010/main" val="38633773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083C2ECA-B085-4253-A54D-E21A51B287F4}" type="datetimeFigureOut">
              <a:rPr lang="ru-RU" smtClean="0"/>
              <a:t>28.02.2024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FF473983-1F03-4ED8-B9EE-9FB8A76613A8}" type="slidenum">
              <a:rPr lang="ru-RU" smtClean="0"/>
              <a:t>‹#›</a:t>
            </a:fld>
            <a:endParaRPr lang="ru-RU"/>
          </a:p>
        </p:txBody>
      </p:sp>
    </p:spTree>
    <p:extLst>
      <p:ext uri="{BB962C8B-B14F-4D97-AF65-F5344CB8AC3E}">
        <p14:creationId xmlns:p14="http://schemas.microsoft.com/office/powerpoint/2010/main" val="302854628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083C2ECA-B085-4253-A54D-E21A51B287F4}" type="datetimeFigureOut">
              <a:rPr lang="ru-RU" smtClean="0"/>
              <a:t>28.02.2024</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FF473983-1F03-4ED8-B9EE-9FB8A76613A8}" type="slidenum">
              <a:rPr lang="ru-RU" smtClean="0"/>
              <a:t>‹#›</a:t>
            </a:fld>
            <a:endParaRPr lang="ru-RU"/>
          </a:p>
        </p:txBody>
      </p:sp>
    </p:spTree>
    <p:extLst>
      <p:ext uri="{BB962C8B-B14F-4D97-AF65-F5344CB8AC3E}">
        <p14:creationId xmlns:p14="http://schemas.microsoft.com/office/powerpoint/2010/main" val="195161511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083C2ECA-B085-4253-A54D-E21A51B287F4}" type="datetimeFigureOut">
              <a:rPr lang="ru-RU" smtClean="0"/>
              <a:t>28.02.2024</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FF473983-1F03-4ED8-B9EE-9FB8A76613A8}" type="slidenum">
              <a:rPr lang="ru-RU" smtClean="0"/>
              <a:t>‹#›</a:t>
            </a:fld>
            <a:endParaRPr lang="ru-RU"/>
          </a:p>
        </p:txBody>
      </p:sp>
    </p:spTree>
    <p:extLst>
      <p:ext uri="{BB962C8B-B14F-4D97-AF65-F5344CB8AC3E}">
        <p14:creationId xmlns:p14="http://schemas.microsoft.com/office/powerpoint/2010/main" val="378070777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083C2ECA-B085-4253-A54D-E21A51B287F4}" type="datetimeFigureOut">
              <a:rPr lang="ru-RU" smtClean="0"/>
              <a:t>28.02.2024</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FF473983-1F03-4ED8-B9EE-9FB8A76613A8}" type="slidenum">
              <a:rPr lang="ru-RU" smtClean="0"/>
              <a:t>‹#›</a:t>
            </a:fld>
            <a:endParaRPr lang="ru-RU"/>
          </a:p>
        </p:txBody>
      </p:sp>
    </p:spTree>
    <p:extLst>
      <p:ext uri="{BB962C8B-B14F-4D97-AF65-F5344CB8AC3E}">
        <p14:creationId xmlns:p14="http://schemas.microsoft.com/office/powerpoint/2010/main" val="39380881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Объект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083C2ECA-B085-4253-A54D-E21A51B287F4}" type="datetimeFigureOut">
              <a:rPr lang="ru-RU" smtClean="0"/>
              <a:t>28.02.2024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FF473983-1F03-4ED8-B9EE-9FB8A76613A8}" type="slidenum">
              <a:rPr lang="ru-RU" smtClean="0"/>
              <a:t>‹#›</a:t>
            </a:fld>
            <a:endParaRPr lang="ru-RU"/>
          </a:p>
        </p:txBody>
      </p:sp>
    </p:spTree>
    <p:extLst>
      <p:ext uri="{BB962C8B-B14F-4D97-AF65-F5344CB8AC3E}">
        <p14:creationId xmlns:p14="http://schemas.microsoft.com/office/powerpoint/2010/main" val="428767242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083C2ECA-B085-4253-A54D-E21A51B287F4}" type="datetimeFigureOut">
              <a:rPr lang="ru-RU" smtClean="0"/>
              <a:t>28.02.2024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FF473983-1F03-4ED8-B9EE-9FB8A76613A8}" type="slidenum">
              <a:rPr lang="ru-RU" smtClean="0"/>
              <a:t>‹#›</a:t>
            </a:fld>
            <a:endParaRPr lang="ru-RU"/>
          </a:p>
        </p:txBody>
      </p:sp>
    </p:spTree>
    <p:extLst>
      <p:ext uri="{BB962C8B-B14F-4D97-AF65-F5344CB8AC3E}">
        <p14:creationId xmlns:p14="http://schemas.microsoft.com/office/powerpoint/2010/main" val="251601785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l="-17000" r="-17000"/>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83C2ECA-B085-4253-A54D-E21A51B287F4}" type="datetimeFigureOut">
              <a:rPr lang="ru-RU" smtClean="0"/>
              <a:t>28.02.2024</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F473983-1F03-4ED8-B9EE-9FB8A76613A8}" type="slidenum">
              <a:rPr lang="ru-RU" smtClean="0"/>
              <a:t>‹#›</a:t>
            </a:fld>
            <a:endParaRPr lang="ru-RU"/>
          </a:p>
        </p:txBody>
      </p:sp>
    </p:spTree>
    <p:extLst>
      <p:ext uri="{BB962C8B-B14F-4D97-AF65-F5344CB8AC3E}">
        <p14:creationId xmlns:p14="http://schemas.microsoft.com/office/powerpoint/2010/main" val="3986832242"/>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07504" y="116632"/>
            <a:ext cx="8712968" cy="3024336"/>
          </a:xfrm>
        </p:spPr>
        <p:txBody>
          <a:bodyPr>
            <a:normAutofit/>
          </a:bodyPr>
          <a:lstStyle/>
          <a:p>
            <a:r>
              <a:rPr lang="ru-RU" sz="4000" b="1" dirty="0" smtClean="0">
                <a:latin typeface="Century Schoolbook" panose="02040604050505020304" pitchFamily="18" charset="0"/>
                <a:cs typeface="Times New Roman" panose="02020603050405020304" pitchFamily="18" charset="0"/>
              </a:rPr>
              <a:t>Отношение </a:t>
            </a:r>
            <a:r>
              <a:rPr lang="ru-RU" sz="4000" b="1" dirty="0">
                <a:latin typeface="Century Schoolbook" panose="02040604050505020304" pitchFamily="18" charset="0"/>
                <a:cs typeface="Times New Roman" panose="02020603050405020304" pitchFamily="18" charset="0"/>
              </a:rPr>
              <a:t>подростков </a:t>
            </a:r>
            <a:r>
              <a:rPr lang="ru-RU" sz="4000" b="1" dirty="0" smtClean="0">
                <a:latin typeface="Century Schoolbook" panose="02040604050505020304" pitchFamily="18" charset="0"/>
                <a:cs typeface="Times New Roman" panose="02020603050405020304" pitchFamily="18" charset="0"/>
              </a:rPr>
              <a:t/>
            </a:r>
            <a:br>
              <a:rPr lang="ru-RU" sz="4000" b="1" dirty="0" smtClean="0">
                <a:latin typeface="Century Schoolbook" panose="02040604050505020304" pitchFamily="18" charset="0"/>
                <a:cs typeface="Times New Roman" panose="02020603050405020304" pitchFamily="18" charset="0"/>
              </a:rPr>
            </a:br>
            <a:r>
              <a:rPr lang="ru-RU" sz="4000" b="1" dirty="0" smtClean="0">
                <a:latin typeface="Century Schoolbook" panose="02040604050505020304" pitchFamily="18" charset="0"/>
                <a:cs typeface="Times New Roman" panose="02020603050405020304" pitchFamily="18" charset="0"/>
              </a:rPr>
              <a:t>к </a:t>
            </a:r>
            <a:r>
              <a:rPr lang="ru-RU" sz="4000" b="1" dirty="0">
                <a:latin typeface="Century Schoolbook" panose="02040604050505020304" pitchFamily="18" charset="0"/>
                <a:cs typeface="Times New Roman" panose="02020603050405020304" pitchFamily="18" charset="0"/>
              </a:rPr>
              <a:t>английским заимствованиям </a:t>
            </a:r>
            <a:r>
              <a:rPr lang="ru-RU" sz="4000" b="1" dirty="0" smtClean="0">
                <a:latin typeface="Century Schoolbook" panose="02040604050505020304" pitchFamily="18" charset="0"/>
                <a:cs typeface="Times New Roman" panose="02020603050405020304" pitchFamily="18" charset="0"/>
              </a:rPr>
              <a:t/>
            </a:r>
            <a:br>
              <a:rPr lang="ru-RU" sz="4000" b="1" dirty="0" smtClean="0">
                <a:latin typeface="Century Schoolbook" panose="02040604050505020304" pitchFamily="18" charset="0"/>
                <a:cs typeface="Times New Roman" panose="02020603050405020304" pitchFamily="18" charset="0"/>
              </a:rPr>
            </a:br>
            <a:r>
              <a:rPr lang="ru-RU" sz="4000" b="1" dirty="0" smtClean="0">
                <a:latin typeface="Century Schoolbook" panose="02040604050505020304" pitchFamily="18" charset="0"/>
                <a:cs typeface="Times New Roman" panose="02020603050405020304" pitchFamily="18" charset="0"/>
              </a:rPr>
              <a:t>в </a:t>
            </a:r>
            <a:r>
              <a:rPr lang="ru-RU" sz="4000" b="1" dirty="0">
                <a:latin typeface="Century Schoolbook" panose="02040604050505020304" pitchFamily="18" charset="0"/>
                <a:cs typeface="Times New Roman" panose="02020603050405020304" pitchFamily="18" charset="0"/>
              </a:rPr>
              <a:t>современном русском </a:t>
            </a:r>
            <a:r>
              <a:rPr lang="ru-RU" sz="4000" b="1" dirty="0" smtClean="0">
                <a:latin typeface="Century Schoolbook" panose="02040604050505020304" pitchFamily="18" charset="0"/>
                <a:cs typeface="Times New Roman" panose="02020603050405020304" pitchFamily="18" charset="0"/>
              </a:rPr>
              <a:t>языке</a:t>
            </a:r>
            <a:r>
              <a:rPr lang="ru-RU" dirty="0">
                <a:latin typeface="Century Schoolbook" panose="02040604050505020304" pitchFamily="18" charset="0"/>
              </a:rPr>
              <a:t/>
            </a:r>
            <a:br>
              <a:rPr lang="ru-RU" dirty="0">
                <a:latin typeface="Century Schoolbook" panose="02040604050505020304" pitchFamily="18" charset="0"/>
              </a:rPr>
            </a:br>
            <a:r>
              <a:rPr lang="ru-RU" sz="2800" i="1" dirty="0" smtClean="0">
                <a:latin typeface="Century Schoolbook" pitchFamily="18" charset="0"/>
              </a:rPr>
              <a:t>(на примере учащихся 8, 9 и10 классов)</a:t>
            </a:r>
            <a:endParaRPr lang="ru-RU" sz="2800" i="1" dirty="0">
              <a:latin typeface="Century Schoolbook" pitchFamily="18" charset="0"/>
            </a:endParaRPr>
          </a:p>
        </p:txBody>
      </p:sp>
      <p:sp>
        <p:nvSpPr>
          <p:cNvPr id="3" name="Подзаголовок 2"/>
          <p:cNvSpPr>
            <a:spLocks noGrp="1"/>
          </p:cNvSpPr>
          <p:nvPr>
            <p:ph type="subTitle" idx="1"/>
          </p:nvPr>
        </p:nvSpPr>
        <p:spPr>
          <a:xfrm>
            <a:off x="3131840" y="3284984"/>
            <a:ext cx="6012160" cy="3168352"/>
          </a:xfrm>
        </p:spPr>
        <p:txBody>
          <a:bodyPr>
            <a:noAutofit/>
          </a:bodyPr>
          <a:lstStyle/>
          <a:p>
            <a:pPr algn="l"/>
            <a:r>
              <a:rPr lang="ru-RU" sz="2400" b="1" dirty="0" smtClean="0">
                <a:solidFill>
                  <a:schemeClr val="tx1"/>
                </a:solidFill>
                <a:latin typeface="Century Schoolbook" pitchFamily="18" charset="0"/>
              </a:rPr>
              <a:t>Выполнила</a:t>
            </a:r>
            <a:r>
              <a:rPr lang="ru-RU" sz="2400" b="1" dirty="0" smtClean="0">
                <a:solidFill>
                  <a:schemeClr val="tx1"/>
                </a:solidFill>
              </a:rPr>
              <a:t>:</a:t>
            </a:r>
          </a:p>
          <a:p>
            <a:pPr algn="l"/>
            <a:r>
              <a:rPr lang="ru-RU" sz="2400" dirty="0" err="1" smtClean="0">
                <a:solidFill>
                  <a:schemeClr val="tx1"/>
                </a:solidFill>
                <a:latin typeface="Century Schoolbook" pitchFamily="18" charset="0"/>
              </a:rPr>
              <a:t>Шугова</a:t>
            </a:r>
            <a:r>
              <a:rPr lang="ru-RU" sz="2400" dirty="0" smtClean="0">
                <a:solidFill>
                  <a:schemeClr val="tx1"/>
                </a:solidFill>
                <a:latin typeface="Century Schoolbook" pitchFamily="18" charset="0"/>
              </a:rPr>
              <a:t> Виктория Валерьевна,</a:t>
            </a:r>
          </a:p>
          <a:p>
            <a:pPr algn="l"/>
            <a:r>
              <a:rPr lang="ru-RU" sz="2400" dirty="0">
                <a:solidFill>
                  <a:schemeClr val="tx1"/>
                </a:solidFill>
                <a:latin typeface="Century Schoolbook" pitchFamily="18" charset="0"/>
              </a:rPr>
              <a:t>у</a:t>
            </a:r>
            <a:r>
              <a:rPr lang="ru-RU" sz="2400" dirty="0" smtClean="0">
                <a:solidFill>
                  <a:schemeClr val="tx1"/>
                </a:solidFill>
                <a:latin typeface="Century Schoolbook" pitchFamily="18" charset="0"/>
              </a:rPr>
              <a:t>ченица 8 «А» класса</a:t>
            </a:r>
            <a:r>
              <a:rPr lang="en-US" sz="2400" dirty="0" smtClean="0">
                <a:solidFill>
                  <a:schemeClr val="tx1"/>
                </a:solidFill>
                <a:latin typeface="Century Schoolbook" pitchFamily="18" charset="0"/>
              </a:rPr>
              <a:t> </a:t>
            </a:r>
            <a:r>
              <a:rPr lang="ru-RU" sz="2400" dirty="0" smtClean="0">
                <a:solidFill>
                  <a:schemeClr val="tx1"/>
                </a:solidFill>
                <a:latin typeface="Century Schoolbook" pitchFamily="18" charset="0"/>
              </a:rPr>
              <a:t>МБОУ Гимназия №1 им. </a:t>
            </a:r>
            <a:r>
              <a:rPr lang="ru-RU" sz="2400" dirty="0" err="1" smtClean="0">
                <a:solidFill>
                  <a:schemeClr val="tx1"/>
                </a:solidFill>
                <a:latin typeface="Century Schoolbook" pitchFamily="18" charset="0"/>
              </a:rPr>
              <a:t>В.А.Сайбеля</a:t>
            </a:r>
            <a:endParaRPr lang="ru-RU" sz="2400" dirty="0" smtClean="0">
              <a:solidFill>
                <a:schemeClr val="tx1"/>
              </a:solidFill>
              <a:latin typeface="Century Schoolbook" pitchFamily="18" charset="0"/>
            </a:endParaRPr>
          </a:p>
          <a:p>
            <a:pPr algn="l"/>
            <a:r>
              <a:rPr lang="ru-RU" sz="2400" b="1" dirty="0" smtClean="0">
                <a:solidFill>
                  <a:schemeClr val="tx1"/>
                </a:solidFill>
                <a:latin typeface="Century Schoolbook" pitchFamily="18" charset="0"/>
              </a:rPr>
              <a:t>Руководитель:</a:t>
            </a:r>
          </a:p>
          <a:p>
            <a:pPr algn="l"/>
            <a:r>
              <a:rPr lang="ru-RU" sz="2400" dirty="0" smtClean="0">
                <a:solidFill>
                  <a:schemeClr val="tx1"/>
                </a:solidFill>
                <a:latin typeface="Century Schoolbook" pitchFamily="18" charset="0"/>
              </a:rPr>
              <a:t>Черникова Екатерина Вячеславовна,</a:t>
            </a:r>
          </a:p>
          <a:p>
            <a:pPr algn="l"/>
            <a:r>
              <a:rPr lang="ru-RU" sz="2400" dirty="0">
                <a:solidFill>
                  <a:schemeClr val="tx1"/>
                </a:solidFill>
                <a:latin typeface="Century Schoolbook" pitchFamily="18" charset="0"/>
              </a:rPr>
              <a:t>у</a:t>
            </a:r>
            <a:r>
              <a:rPr lang="ru-RU" sz="2400" dirty="0" smtClean="0">
                <a:solidFill>
                  <a:schemeClr val="tx1"/>
                </a:solidFill>
                <a:latin typeface="Century Schoolbook" pitchFamily="18" charset="0"/>
              </a:rPr>
              <a:t>читель русского языка и литературы</a:t>
            </a:r>
          </a:p>
          <a:p>
            <a:pPr algn="l"/>
            <a:r>
              <a:rPr lang="ru-RU" sz="2400" dirty="0" smtClean="0">
                <a:solidFill>
                  <a:schemeClr val="tx1"/>
                </a:solidFill>
                <a:latin typeface="Century Schoolbook" pitchFamily="18" charset="0"/>
              </a:rPr>
              <a:t>МБОУ Гимназия №1 им. </a:t>
            </a:r>
            <a:r>
              <a:rPr lang="ru-RU" sz="2400" dirty="0" err="1" smtClean="0">
                <a:solidFill>
                  <a:schemeClr val="tx1"/>
                </a:solidFill>
                <a:latin typeface="Century Schoolbook" pitchFamily="18" charset="0"/>
              </a:rPr>
              <a:t>В.А.Сайбеля</a:t>
            </a:r>
            <a:endParaRPr lang="ru-RU" sz="2400" dirty="0">
              <a:solidFill>
                <a:schemeClr val="tx1"/>
              </a:solidFill>
              <a:latin typeface="Century Schoolbook" pitchFamily="18" charset="0"/>
            </a:endParaRPr>
          </a:p>
        </p:txBody>
      </p:sp>
    </p:spTree>
    <p:extLst>
      <p:ext uri="{BB962C8B-B14F-4D97-AF65-F5344CB8AC3E}">
        <p14:creationId xmlns:p14="http://schemas.microsoft.com/office/powerpoint/2010/main" val="238856687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44624"/>
            <a:ext cx="8229600" cy="576064"/>
          </a:xfrm>
        </p:spPr>
        <p:txBody>
          <a:bodyPr>
            <a:normAutofit/>
          </a:bodyPr>
          <a:lstStyle/>
          <a:p>
            <a:r>
              <a:rPr lang="ru-RU" sz="2800" b="1" dirty="0" smtClean="0">
                <a:solidFill>
                  <a:srgbClr val="FF0000"/>
                </a:solidFill>
                <a:latin typeface="Century Schoolbook" pitchFamily="18" charset="0"/>
              </a:rPr>
              <a:t>Практическая часть. Анкета учащегося</a:t>
            </a:r>
            <a:endParaRPr lang="ru-RU" sz="2800" b="1" dirty="0">
              <a:solidFill>
                <a:srgbClr val="FF0000"/>
              </a:solidFill>
              <a:latin typeface="Century Schoolbook" pitchFamily="18" charset="0"/>
            </a:endParaRPr>
          </a:p>
        </p:txBody>
      </p:sp>
      <p:sp>
        <p:nvSpPr>
          <p:cNvPr id="3" name="Объект 2"/>
          <p:cNvSpPr>
            <a:spLocks noGrp="1"/>
          </p:cNvSpPr>
          <p:nvPr>
            <p:ph idx="1"/>
          </p:nvPr>
        </p:nvSpPr>
        <p:spPr>
          <a:xfrm>
            <a:off x="107504" y="404664"/>
            <a:ext cx="8856984" cy="6453336"/>
          </a:xfrm>
        </p:spPr>
        <p:txBody>
          <a:bodyPr>
            <a:noAutofit/>
          </a:bodyPr>
          <a:lstStyle/>
          <a:p>
            <a:pPr marL="0" indent="0" algn="just">
              <a:spcBef>
                <a:spcPts val="0"/>
              </a:spcBef>
              <a:buNone/>
            </a:pPr>
            <a:r>
              <a:rPr lang="ru-RU" sz="1400" b="1" dirty="0" smtClean="0">
                <a:solidFill>
                  <a:schemeClr val="tx1"/>
                </a:solidFill>
                <a:latin typeface="Century Schoolbook" pitchFamily="18" charset="0"/>
              </a:rPr>
              <a:t>Ответьте</a:t>
            </a:r>
            <a:r>
              <a:rPr lang="ru-RU" sz="1400" b="1" dirty="0">
                <a:solidFill>
                  <a:schemeClr val="tx1"/>
                </a:solidFill>
                <a:latin typeface="Century Schoolbook" pitchFamily="18" charset="0"/>
              </a:rPr>
              <a:t>, пожалуйста, на предлагаемые вопросы для проведения исследования по теме «Англицизмы в речи подростков 21 века» </a:t>
            </a:r>
          </a:p>
          <a:p>
            <a:pPr marL="0" indent="0" algn="just">
              <a:spcBef>
                <a:spcPts val="0"/>
              </a:spcBef>
              <a:buNone/>
            </a:pPr>
            <a:r>
              <a:rPr lang="ru-RU" sz="1400" b="1" dirty="0">
                <a:solidFill>
                  <a:schemeClr val="tx1"/>
                </a:solidFill>
                <a:latin typeface="Century Schoolbook" pitchFamily="18" charset="0"/>
              </a:rPr>
              <a:t>1. Заимствованные слова – это</a:t>
            </a:r>
            <a:r>
              <a:rPr lang="ru-RU" sz="1400" b="1" dirty="0" smtClean="0">
                <a:solidFill>
                  <a:schemeClr val="tx1"/>
                </a:solidFill>
                <a:latin typeface="Century Schoolbook" pitchFamily="18" charset="0"/>
              </a:rPr>
              <a:t>…</a:t>
            </a:r>
            <a:endParaRPr lang="ru-RU" sz="1400" b="1" dirty="0">
              <a:solidFill>
                <a:schemeClr val="tx1"/>
              </a:solidFill>
              <a:latin typeface="Century Schoolbook" pitchFamily="18" charset="0"/>
            </a:endParaRPr>
          </a:p>
          <a:p>
            <a:pPr marL="0" indent="0" algn="just">
              <a:spcBef>
                <a:spcPts val="0"/>
              </a:spcBef>
              <a:buNone/>
            </a:pPr>
            <a:r>
              <a:rPr lang="ru-RU" sz="1400" b="1" dirty="0">
                <a:solidFill>
                  <a:schemeClr val="tx1"/>
                </a:solidFill>
                <a:latin typeface="Century Schoolbook" pitchFamily="18" charset="0"/>
              </a:rPr>
              <a:t>2. Какое слово НЕ является английским заимствованием?</a:t>
            </a:r>
          </a:p>
          <a:p>
            <a:pPr marL="0" indent="0" algn="just">
              <a:spcBef>
                <a:spcPts val="0"/>
              </a:spcBef>
              <a:buNone/>
            </a:pPr>
            <a:r>
              <a:rPr lang="ru-RU" sz="1400" b="1" dirty="0">
                <a:solidFill>
                  <a:schemeClr val="tx1"/>
                </a:solidFill>
                <a:latin typeface="Century Schoolbook" pitchFamily="18" charset="0"/>
              </a:rPr>
              <a:t>а) джинсы      б) багаж      в) смокинг      г) </a:t>
            </a:r>
            <a:r>
              <a:rPr lang="ru-RU" sz="1400" b="1" dirty="0" err="1">
                <a:solidFill>
                  <a:schemeClr val="tx1"/>
                </a:solidFill>
                <a:latin typeface="Century Schoolbook" pitchFamily="18" charset="0"/>
              </a:rPr>
              <a:t>легинсы</a:t>
            </a:r>
            <a:endParaRPr lang="ru-RU" sz="1400" b="1" dirty="0">
              <a:solidFill>
                <a:schemeClr val="tx1"/>
              </a:solidFill>
              <a:latin typeface="Century Schoolbook" pitchFamily="18" charset="0"/>
            </a:endParaRPr>
          </a:p>
          <a:p>
            <a:pPr marL="0" indent="0" algn="just">
              <a:spcBef>
                <a:spcPts val="0"/>
              </a:spcBef>
              <a:buNone/>
            </a:pPr>
            <a:r>
              <a:rPr lang="ru-RU" sz="1400" b="1" dirty="0">
                <a:solidFill>
                  <a:schemeClr val="tx1"/>
                </a:solidFill>
                <a:latin typeface="Century Schoolbook" pitchFamily="18" charset="0"/>
              </a:rPr>
              <a:t>3. Какие сочетания букв чаще всего встречаются в англицизмах? (выберите 3 варианта)</a:t>
            </a:r>
          </a:p>
          <a:p>
            <a:pPr marL="0" indent="0" algn="just">
              <a:spcBef>
                <a:spcPts val="0"/>
              </a:spcBef>
              <a:buNone/>
            </a:pPr>
            <a:r>
              <a:rPr lang="ru-RU" sz="1400" b="1" dirty="0">
                <a:solidFill>
                  <a:schemeClr val="tx1"/>
                </a:solidFill>
                <a:latin typeface="Century Schoolbook" pitchFamily="18" charset="0"/>
              </a:rPr>
              <a:t>а) -мю-      б) -</a:t>
            </a:r>
            <a:r>
              <a:rPr lang="ru-RU" sz="1400" b="1" dirty="0" err="1">
                <a:solidFill>
                  <a:schemeClr val="tx1"/>
                </a:solidFill>
                <a:latin typeface="Century Schoolbook" pitchFamily="18" charset="0"/>
              </a:rPr>
              <a:t>инг</a:t>
            </a:r>
            <a:r>
              <a:rPr lang="ru-RU" sz="1400" b="1" dirty="0">
                <a:solidFill>
                  <a:schemeClr val="tx1"/>
                </a:solidFill>
                <a:latin typeface="Century Schoolbook" pitchFamily="18" charset="0"/>
              </a:rPr>
              <a:t>-      в) -мен-      г) -</a:t>
            </a:r>
            <a:r>
              <a:rPr lang="ru-RU" sz="1400" b="1" dirty="0" err="1">
                <a:solidFill>
                  <a:schemeClr val="tx1"/>
                </a:solidFill>
                <a:latin typeface="Century Schoolbook" pitchFamily="18" charset="0"/>
              </a:rPr>
              <a:t>йо</a:t>
            </a:r>
            <a:r>
              <a:rPr lang="ru-RU" sz="1400" b="1" dirty="0">
                <a:solidFill>
                  <a:schemeClr val="tx1"/>
                </a:solidFill>
                <a:latin typeface="Century Schoolbook" pitchFamily="18" charset="0"/>
              </a:rPr>
              <a:t>-      д) -</a:t>
            </a:r>
            <a:r>
              <a:rPr lang="ru-RU" sz="1400" b="1" dirty="0" err="1">
                <a:solidFill>
                  <a:schemeClr val="tx1"/>
                </a:solidFill>
                <a:latin typeface="Century Schoolbook" pitchFamily="18" charset="0"/>
              </a:rPr>
              <a:t>ент</a:t>
            </a:r>
            <a:r>
              <a:rPr lang="ru-RU" sz="1400" b="1" dirty="0">
                <a:solidFill>
                  <a:schemeClr val="tx1"/>
                </a:solidFill>
                <a:latin typeface="Century Schoolbook" pitchFamily="18" charset="0"/>
              </a:rPr>
              <a:t>-       е) -</a:t>
            </a:r>
            <a:r>
              <a:rPr lang="ru-RU" sz="1400" b="1" dirty="0" err="1">
                <a:solidFill>
                  <a:schemeClr val="tx1"/>
                </a:solidFill>
                <a:latin typeface="Century Schoolbook" pitchFamily="18" charset="0"/>
              </a:rPr>
              <a:t>ьо</a:t>
            </a:r>
            <a:r>
              <a:rPr lang="ru-RU" sz="1400" b="1" dirty="0">
                <a:solidFill>
                  <a:schemeClr val="tx1"/>
                </a:solidFill>
                <a:latin typeface="Century Schoolbook" pitchFamily="18" charset="0"/>
              </a:rPr>
              <a:t>-       ё) </a:t>
            </a:r>
            <a:r>
              <a:rPr lang="ru-RU" sz="1400" b="1" dirty="0" err="1">
                <a:solidFill>
                  <a:schemeClr val="tx1"/>
                </a:solidFill>
                <a:latin typeface="Century Schoolbook" pitchFamily="18" charset="0"/>
              </a:rPr>
              <a:t>кю</a:t>
            </a:r>
            <a:r>
              <a:rPr lang="ru-RU" sz="1400" b="1" dirty="0">
                <a:solidFill>
                  <a:schemeClr val="tx1"/>
                </a:solidFill>
                <a:latin typeface="Century Schoolbook" pitchFamily="18" charset="0"/>
              </a:rPr>
              <a:t>, </a:t>
            </a:r>
            <a:r>
              <a:rPr lang="ru-RU" sz="1400" b="1" dirty="0" err="1">
                <a:solidFill>
                  <a:schemeClr val="tx1"/>
                </a:solidFill>
                <a:latin typeface="Century Schoolbook" pitchFamily="18" charset="0"/>
              </a:rPr>
              <a:t>пю</a:t>
            </a:r>
            <a:r>
              <a:rPr lang="ru-RU" sz="1400" b="1" dirty="0">
                <a:solidFill>
                  <a:schemeClr val="tx1"/>
                </a:solidFill>
                <a:latin typeface="Century Schoolbook" pitchFamily="18" charset="0"/>
              </a:rPr>
              <a:t>, </a:t>
            </a:r>
            <a:r>
              <a:rPr lang="ru-RU" sz="1400" b="1" dirty="0" err="1">
                <a:solidFill>
                  <a:schemeClr val="tx1"/>
                </a:solidFill>
                <a:latin typeface="Century Schoolbook" pitchFamily="18" charset="0"/>
              </a:rPr>
              <a:t>вю</a:t>
            </a:r>
            <a:r>
              <a:rPr lang="ru-RU" sz="1400" b="1" dirty="0">
                <a:solidFill>
                  <a:schemeClr val="tx1"/>
                </a:solidFill>
                <a:latin typeface="Century Schoolbook" pitchFamily="18" charset="0"/>
              </a:rPr>
              <a:t>, мю </a:t>
            </a:r>
          </a:p>
          <a:p>
            <a:pPr marL="0" indent="0" algn="just">
              <a:spcBef>
                <a:spcPts val="0"/>
              </a:spcBef>
              <a:buNone/>
            </a:pPr>
            <a:r>
              <a:rPr lang="ru-RU" sz="1400" b="1" dirty="0">
                <a:solidFill>
                  <a:schemeClr val="tx1"/>
                </a:solidFill>
                <a:latin typeface="Century Schoolbook" pitchFamily="18" charset="0"/>
              </a:rPr>
              <a:t>4. Установите соответствия англицизмов  и их значений:</a:t>
            </a:r>
          </a:p>
          <a:p>
            <a:pPr marL="0" indent="0" algn="just">
              <a:spcBef>
                <a:spcPts val="0"/>
              </a:spcBef>
              <a:buNone/>
            </a:pPr>
            <a:r>
              <a:rPr lang="ru-RU" sz="1400" b="1" dirty="0">
                <a:solidFill>
                  <a:schemeClr val="tx1"/>
                </a:solidFill>
                <a:latin typeface="Century Schoolbook" pitchFamily="18" charset="0"/>
              </a:rPr>
              <a:t>1) </a:t>
            </a:r>
            <a:r>
              <a:rPr lang="ru-RU" sz="1400" b="1" dirty="0" err="1">
                <a:solidFill>
                  <a:schemeClr val="tx1"/>
                </a:solidFill>
                <a:latin typeface="Century Schoolbook" pitchFamily="18" charset="0"/>
              </a:rPr>
              <a:t>Дедлайн</a:t>
            </a:r>
            <a:r>
              <a:rPr lang="ru-RU" sz="1400" b="1" dirty="0">
                <a:solidFill>
                  <a:schemeClr val="tx1"/>
                </a:solidFill>
                <a:latin typeface="Century Schoolbook" pitchFamily="18" charset="0"/>
              </a:rPr>
              <a:t>                 	а) Создание привлекательного образа человека или компании с помощью СМИ и социальных сетей.</a:t>
            </a:r>
          </a:p>
          <a:p>
            <a:pPr marL="0" indent="0" algn="just">
              <a:spcBef>
                <a:spcPts val="0"/>
              </a:spcBef>
              <a:buNone/>
            </a:pPr>
            <a:r>
              <a:rPr lang="ru-RU" sz="1400" b="1" dirty="0">
                <a:solidFill>
                  <a:schemeClr val="tx1"/>
                </a:solidFill>
                <a:latin typeface="Century Schoolbook" pitchFamily="18" charset="0"/>
              </a:rPr>
              <a:t>2) Бренд                            	б) Новая компания, которая строит свой бизнес на основе инновационных идей или технологий.</a:t>
            </a:r>
          </a:p>
          <a:p>
            <a:pPr marL="0" indent="0" algn="just">
              <a:spcBef>
                <a:spcPts val="0"/>
              </a:spcBef>
              <a:buNone/>
            </a:pPr>
            <a:r>
              <a:rPr lang="ru-RU" sz="1400" b="1" dirty="0">
                <a:solidFill>
                  <a:schemeClr val="tx1"/>
                </a:solidFill>
                <a:latin typeface="Century Schoolbook" pitchFamily="18" charset="0"/>
              </a:rPr>
              <a:t>3) Маркетинг                   	в) Крайний срок выполнения работы</a:t>
            </a:r>
          </a:p>
          <a:p>
            <a:pPr marL="0" indent="0" algn="just">
              <a:spcBef>
                <a:spcPts val="0"/>
              </a:spcBef>
              <a:buNone/>
            </a:pPr>
            <a:r>
              <a:rPr lang="ru-RU" sz="1400" b="1" dirty="0">
                <a:solidFill>
                  <a:schemeClr val="tx1"/>
                </a:solidFill>
                <a:latin typeface="Century Schoolbook" pitchFamily="18" charset="0"/>
              </a:rPr>
              <a:t>4) Пиар                            	г) Изучение целевой аудитории и продвижение услуг компании.</a:t>
            </a:r>
          </a:p>
          <a:p>
            <a:pPr marL="0" indent="0" algn="just">
              <a:spcBef>
                <a:spcPts val="0"/>
              </a:spcBef>
              <a:buNone/>
            </a:pPr>
            <a:r>
              <a:rPr lang="ru-RU" sz="1400" b="1" dirty="0">
                <a:solidFill>
                  <a:schemeClr val="tx1"/>
                </a:solidFill>
                <a:latin typeface="Century Schoolbook" pitchFamily="18" charset="0"/>
              </a:rPr>
              <a:t>5) </a:t>
            </a:r>
            <a:r>
              <a:rPr lang="ru-RU" sz="1400" b="1" dirty="0" err="1">
                <a:solidFill>
                  <a:schemeClr val="tx1"/>
                </a:solidFill>
                <a:latin typeface="Century Schoolbook" pitchFamily="18" charset="0"/>
              </a:rPr>
              <a:t>Стартап</a:t>
            </a:r>
            <a:r>
              <a:rPr lang="ru-RU" sz="1400" b="1" dirty="0">
                <a:solidFill>
                  <a:schemeClr val="tx1"/>
                </a:solidFill>
                <a:latin typeface="Century Schoolbook" pitchFamily="18" charset="0"/>
              </a:rPr>
              <a:t>                       	д) Популярная марка товара</a:t>
            </a:r>
          </a:p>
          <a:p>
            <a:pPr marL="0" indent="0" algn="just">
              <a:spcBef>
                <a:spcPts val="0"/>
              </a:spcBef>
              <a:buNone/>
            </a:pPr>
            <a:r>
              <a:rPr lang="ru-RU" sz="1400" b="1" dirty="0">
                <a:solidFill>
                  <a:schemeClr val="tx1"/>
                </a:solidFill>
                <a:latin typeface="Century Schoolbook" pitchFamily="18" charset="0"/>
              </a:rPr>
              <a:t>5. В какой сфере, по вашему мнению,  употребляется больше всего англицизмов?</a:t>
            </a:r>
          </a:p>
          <a:p>
            <a:pPr marL="0" indent="0" algn="just">
              <a:spcBef>
                <a:spcPts val="0"/>
              </a:spcBef>
              <a:buNone/>
            </a:pPr>
            <a:r>
              <a:rPr lang="ru-RU" sz="1400" b="1" dirty="0">
                <a:solidFill>
                  <a:schemeClr val="tx1"/>
                </a:solidFill>
                <a:latin typeface="Century Schoolbook" pitchFamily="18" charset="0"/>
              </a:rPr>
              <a:t>а) одежда и мода      б) еда и блюда      в) бизнес и деловые отношения      г) спорт      д) IT-сфера </a:t>
            </a:r>
            <a:r>
              <a:rPr lang="ru-RU" sz="1400" b="1" dirty="0" smtClean="0">
                <a:solidFill>
                  <a:schemeClr val="tx1"/>
                </a:solidFill>
                <a:latin typeface="Century Schoolbook" pitchFamily="18" charset="0"/>
              </a:rPr>
              <a:t>       е</a:t>
            </a:r>
            <a:r>
              <a:rPr lang="ru-RU" sz="1400" b="1" dirty="0">
                <a:solidFill>
                  <a:schemeClr val="tx1"/>
                </a:solidFill>
                <a:latin typeface="Century Schoolbook" pitchFamily="18" charset="0"/>
              </a:rPr>
              <a:t>) свой вариант ответа_________________________</a:t>
            </a:r>
          </a:p>
          <a:p>
            <a:pPr marL="0" indent="0" algn="just">
              <a:spcBef>
                <a:spcPts val="0"/>
              </a:spcBef>
              <a:buNone/>
            </a:pPr>
            <a:r>
              <a:rPr lang="ru-RU" sz="1400" b="1" dirty="0">
                <a:solidFill>
                  <a:schemeClr val="tx1"/>
                </a:solidFill>
                <a:latin typeface="Century Schoolbook" pitchFamily="18" charset="0"/>
              </a:rPr>
              <a:t>6. Найдите и подчеркните «лишнее»  слово в каждом ряду слов, укажите причину:</a:t>
            </a:r>
          </a:p>
          <a:p>
            <a:pPr marL="0" indent="0">
              <a:spcBef>
                <a:spcPts val="0"/>
              </a:spcBef>
              <a:buNone/>
            </a:pPr>
            <a:r>
              <a:rPr lang="ru-RU" sz="1400" b="1" dirty="0">
                <a:solidFill>
                  <a:schemeClr val="tx1"/>
                </a:solidFill>
                <a:latin typeface="Century Schoolbook" pitchFamily="18" charset="0"/>
              </a:rPr>
              <a:t>Худи, </a:t>
            </a:r>
            <a:r>
              <a:rPr lang="ru-RU" sz="1400" b="1" dirty="0" err="1">
                <a:solidFill>
                  <a:schemeClr val="tx1"/>
                </a:solidFill>
                <a:latin typeface="Century Schoolbook" pitchFamily="18" charset="0"/>
              </a:rPr>
              <a:t>шузы</a:t>
            </a:r>
            <a:r>
              <a:rPr lang="ru-RU" sz="1400" b="1" dirty="0">
                <a:solidFill>
                  <a:schemeClr val="tx1"/>
                </a:solidFill>
                <a:latin typeface="Century Schoolbook" pitchFamily="18" charset="0"/>
              </a:rPr>
              <a:t>, смокинг, </a:t>
            </a:r>
            <a:r>
              <a:rPr lang="ru-RU" sz="1400" b="1" dirty="0" err="1">
                <a:solidFill>
                  <a:schemeClr val="tx1"/>
                </a:solidFill>
                <a:latin typeface="Century Schoolbook" pitchFamily="18" charset="0"/>
              </a:rPr>
              <a:t>панкейк</a:t>
            </a:r>
            <a:endParaRPr lang="ru-RU" sz="1400" b="1" dirty="0">
              <a:solidFill>
                <a:schemeClr val="tx1"/>
              </a:solidFill>
              <a:latin typeface="Century Schoolbook" pitchFamily="18" charset="0"/>
            </a:endParaRPr>
          </a:p>
          <a:p>
            <a:pPr marL="0" indent="0">
              <a:spcBef>
                <a:spcPts val="0"/>
              </a:spcBef>
              <a:buNone/>
            </a:pPr>
            <a:r>
              <a:rPr lang="ru-RU" sz="1400" b="1" dirty="0">
                <a:solidFill>
                  <a:schemeClr val="tx1"/>
                </a:solidFill>
                <a:latin typeface="Century Schoolbook" pitchFamily="18" charset="0"/>
              </a:rPr>
              <a:t>Чипсы, бренд, джем, крекер</a:t>
            </a:r>
          </a:p>
          <a:p>
            <a:pPr marL="0" indent="0">
              <a:spcBef>
                <a:spcPts val="0"/>
              </a:spcBef>
              <a:buNone/>
            </a:pPr>
            <a:r>
              <a:rPr lang="ru-RU" sz="1400" b="1" dirty="0">
                <a:solidFill>
                  <a:schemeClr val="tx1"/>
                </a:solidFill>
                <a:latin typeface="Century Schoolbook" pitchFamily="18" charset="0"/>
              </a:rPr>
              <a:t>Допинг, пиар, скейтборд, пенальти</a:t>
            </a:r>
          </a:p>
          <a:p>
            <a:pPr marL="0" indent="0">
              <a:spcBef>
                <a:spcPts val="0"/>
              </a:spcBef>
              <a:buNone/>
            </a:pPr>
            <a:r>
              <a:rPr lang="ru-RU" sz="1400" b="1" dirty="0">
                <a:solidFill>
                  <a:schemeClr val="tx1"/>
                </a:solidFill>
                <a:latin typeface="Century Schoolbook" pitchFamily="18" charset="0"/>
              </a:rPr>
              <a:t>Геймер, кликать, логин, смокинг</a:t>
            </a:r>
          </a:p>
          <a:p>
            <a:pPr marL="0" indent="0">
              <a:spcBef>
                <a:spcPts val="0"/>
              </a:spcBef>
              <a:buNone/>
            </a:pPr>
            <a:r>
              <a:rPr lang="ru-RU" sz="1400" b="1" dirty="0">
                <a:solidFill>
                  <a:schemeClr val="tx1"/>
                </a:solidFill>
                <a:latin typeface="Century Schoolbook" pitchFamily="18" charset="0"/>
              </a:rPr>
              <a:t>7. Напишите значение следующих слов:</a:t>
            </a:r>
          </a:p>
          <a:p>
            <a:pPr marL="0" indent="0">
              <a:spcBef>
                <a:spcPts val="0"/>
              </a:spcBef>
              <a:buNone/>
            </a:pPr>
            <a:r>
              <a:rPr lang="ru-RU" sz="1400" b="1" dirty="0">
                <a:solidFill>
                  <a:schemeClr val="tx1"/>
                </a:solidFill>
                <a:latin typeface="Century Schoolbook" pitchFamily="18" charset="0"/>
              </a:rPr>
              <a:t>Инвестор – это…</a:t>
            </a:r>
          </a:p>
          <a:p>
            <a:pPr marL="0" indent="0">
              <a:spcBef>
                <a:spcPts val="0"/>
              </a:spcBef>
              <a:buNone/>
            </a:pPr>
            <a:r>
              <a:rPr lang="ru-RU" sz="1400" b="1" dirty="0" err="1">
                <a:solidFill>
                  <a:schemeClr val="tx1"/>
                </a:solidFill>
                <a:latin typeface="Century Schoolbook" pitchFamily="18" charset="0"/>
              </a:rPr>
              <a:t>Дедлайн</a:t>
            </a:r>
            <a:r>
              <a:rPr lang="ru-RU" sz="1400" b="1" dirty="0">
                <a:solidFill>
                  <a:schemeClr val="tx1"/>
                </a:solidFill>
                <a:latin typeface="Century Schoolbook" pitchFamily="18" charset="0"/>
              </a:rPr>
              <a:t> – это…</a:t>
            </a:r>
          </a:p>
          <a:p>
            <a:pPr marL="0" indent="0">
              <a:spcBef>
                <a:spcPts val="0"/>
              </a:spcBef>
              <a:buNone/>
            </a:pPr>
            <a:r>
              <a:rPr lang="ru-RU" sz="1400" b="1" dirty="0">
                <a:solidFill>
                  <a:schemeClr val="tx1"/>
                </a:solidFill>
                <a:latin typeface="Century Schoolbook" pitchFamily="18" charset="0"/>
              </a:rPr>
              <a:t>Кликать – это…</a:t>
            </a:r>
          </a:p>
          <a:p>
            <a:pPr marL="0" indent="0">
              <a:spcBef>
                <a:spcPts val="0"/>
              </a:spcBef>
              <a:buNone/>
            </a:pPr>
            <a:r>
              <a:rPr lang="ru-RU" sz="1400" b="1" dirty="0">
                <a:solidFill>
                  <a:schemeClr val="tx1"/>
                </a:solidFill>
                <a:latin typeface="Century Schoolbook" pitchFamily="18" charset="0"/>
              </a:rPr>
              <a:t>8. Как вы относитесь к заимствованию англицизмов?   а) позитивно       б) нейтрально       </a:t>
            </a:r>
            <a:endParaRPr lang="ru-RU" sz="1400" b="1" dirty="0" smtClean="0">
              <a:solidFill>
                <a:schemeClr val="tx1"/>
              </a:solidFill>
              <a:latin typeface="Century Schoolbook" pitchFamily="18" charset="0"/>
            </a:endParaRPr>
          </a:p>
          <a:p>
            <a:pPr marL="0" indent="0">
              <a:spcBef>
                <a:spcPts val="0"/>
              </a:spcBef>
              <a:buNone/>
            </a:pPr>
            <a:r>
              <a:rPr lang="ru-RU" sz="1400" b="1" dirty="0" smtClean="0">
                <a:solidFill>
                  <a:schemeClr val="tx1"/>
                </a:solidFill>
                <a:latin typeface="Century Schoolbook" pitchFamily="18" charset="0"/>
              </a:rPr>
              <a:t>в</a:t>
            </a:r>
            <a:r>
              <a:rPr lang="ru-RU" sz="1400" b="1" dirty="0">
                <a:solidFill>
                  <a:schemeClr val="tx1"/>
                </a:solidFill>
                <a:latin typeface="Century Schoolbook" pitchFamily="18" charset="0"/>
              </a:rPr>
              <a:t>) </a:t>
            </a:r>
            <a:r>
              <a:rPr lang="ru-RU" sz="1400" b="1" dirty="0" smtClean="0">
                <a:solidFill>
                  <a:schemeClr val="tx1"/>
                </a:solidFill>
                <a:latin typeface="Century Schoolbook" pitchFamily="18" charset="0"/>
              </a:rPr>
              <a:t>негативно.                      Обоснуйте </a:t>
            </a:r>
            <a:r>
              <a:rPr lang="ru-RU" sz="1400" b="1" dirty="0">
                <a:solidFill>
                  <a:schemeClr val="tx1"/>
                </a:solidFill>
                <a:latin typeface="Century Schoolbook" pitchFamily="18" charset="0"/>
              </a:rPr>
              <a:t>свой вариант выбранного ответа:</a:t>
            </a:r>
          </a:p>
          <a:p>
            <a:pPr>
              <a:spcBef>
                <a:spcPts val="0"/>
              </a:spcBef>
            </a:pPr>
            <a:endParaRPr lang="ru-RU" sz="1400" b="1" dirty="0">
              <a:solidFill>
                <a:schemeClr val="tx1"/>
              </a:solidFill>
              <a:latin typeface="Century Schoolbook" pitchFamily="18" charset="0"/>
            </a:endParaRPr>
          </a:p>
        </p:txBody>
      </p:sp>
    </p:spTree>
    <p:extLst>
      <p:ext uri="{BB962C8B-B14F-4D97-AF65-F5344CB8AC3E}">
        <p14:creationId xmlns:p14="http://schemas.microsoft.com/office/powerpoint/2010/main" val="120879038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Таблица 1"/>
          <p:cNvGraphicFramePr>
            <a:graphicFrameLocks noGrp="1"/>
          </p:cNvGraphicFramePr>
          <p:nvPr>
            <p:extLst>
              <p:ext uri="{D42A27DB-BD31-4B8C-83A1-F6EECF244321}">
                <p14:modId xmlns:p14="http://schemas.microsoft.com/office/powerpoint/2010/main" val="1156102645"/>
              </p:ext>
            </p:extLst>
          </p:nvPr>
        </p:nvGraphicFramePr>
        <p:xfrm>
          <a:off x="35496" y="116632"/>
          <a:ext cx="9073008" cy="6666088"/>
        </p:xfrm>
        <a:graphic>
          <a:graphicData uri="http://schemas.openxmlformats.org/drawingml/2006/table">
            <a:tbl>
              <a:tblPr firstRow="1" bandRow="1">
                <a:tableStyleId>{5940675A-B579-460E-94D1-54222C63F5DA}</a:tableStyleId>
              </a:tblPr>
              <a:tblGrid>
                <a:gridCol w="1772713">
                  <a:extLst>
                    <a:ext uri="{9D8B030D-6E8A-4147-A177-3AD203B41FA5}">
                      <a16:colId xmlns:a16="http://schemas.microsoft.com/office/drawing/2014/main" val="20000"/>
                    </a:ext>
                  </a:extLst>
                </a:gridCol>
                <a:gridCol w="2359742">
                  <a:extLst>
                    <a:ext uri="{9D8B030D-6E8A-4147-A177-3AD203B41FA5}">
                      <a16:colId xmlns:a16="http://schemas.microsoft.com/office/drawing/2014/main" val="20001"/>
                    </a:ext>
                  </a:extLst>
                </a:gridCol>
                <a:gridCol w="2359742">
                  <a:extLst>
                    <a:ext uri="{9D8B030D-6E8A-4147-A177-3AD203B41FA5}">
                      <a16:colId xmlns:a16="http://schemas.microsoft.com/office/drawing/2014/main" val="20002"/>
                    </a:ext>
                  </a:extLst>
                </a:gridCol>
                <a:gridCol w="2580811">
                  <a:extLst>
                    <a:ext uri="{9D8B030D-6E8A-4147-A177-3AD203B41FA5}">
                      <a16:colId xmlns:a16="http://schemas.microsoft.com/office/drawing/2014/main" val="20003"/>
                    </a:ext>
                  </a:extLst>
                </a:gridCol>
              </a:tblGrid>
              <a:tr h="496936">
                <a:tc>
                  <a:txBody>
                    <a:bodyPr/>
                    <a:lstStyle/>
                    <a:p>
                      <a:pPr algn="ctr">
                        <a:lnSpc>
                          <a:spcPct val="115000"/>
                        </a:lnSpc>
                        <a:spcAft>
                          <a:spcPts val="0"/>
                        </a:spcAft>
                        <a:tabLst>
                          <a:tab pos="4835525" algn="l"/>
                        </a:tabLst>
                      </a:pPr>
                      <a:r>
                        <a:rPr lang="ru-RU" sz="1800" b="1" dirty="0">
                          <a:effectLst/>
                          <a:latin typeface="Times New Roman"/>
                          <a:ea typeface="Calibri"/>
                          <a:cs typeface="Times New Roman"/>
                        </a:rPr>
                        <a:t>№ вопроса</a:t>
                      </a:r>
                      <a:endParaRPr lang="ru-RU" sz="1800" dirty="0">
                        <a:effectLst/>
                        <a:latin typeface="Calibri"/>
                        <a:ea typeface="Calibri"/>
                        <a:cs typeface="Times New Roman"/>
                      </a:endParaRPr>
                    </a:p>
                  </a:txBody>
                  <a:tcPr marL="68580" marR="68580" marT="0" marB="0" anchor="ctr"/>
                </a:tc>
                <a:tc>
                  <a:txBody>
                    <a:bodyPr/>
                    <a:lstStyle/>
                    <a:p>
                      <a:pPr algn="ctr">
                        <a:lnSpc>
                          <a:spcPct val="115000"/>
                        </a:lnSpc>
                        <a:spcAft>
                          <a:spcPts val="0"/>
                        </a:spcAft>
                        <a:tabLst>
                          <a:tab pos="4835525" algn="l"/>
                        </a:tabLst>
                      </a:pPr>
                      <a:r>
                        <a:rPr lang="ru-RU" sz="1800" b="1" dirty="0">
                          <a:effectLst/>
                          <a:latin typeface="Times New Roman"/>
                          <a:ea typeface="Calibri"/>
                          <a:cs typeface="Times New Roman"/>
                        </a:rPr>
                        <a:t>Ответы 8-х классов</a:t>
                      </a:r>
                      <a:endParaRPr lang="ru-RU" sz="1800" dirty="0">
                        <a:effectLst/>
                        <a:latin typeface="Calibri"/>
                        <a:ea typeface="Calibri"/>
                        <a:cs typeface="Times New Roman"/>
                      </a:endParaRPr>
                    </a:p>
                  </a:txBody>
                  <a:tcPr marL="68580" marR="68580" marT="0" marB="0" anchor="ctr"/>
                </a:tc>
                <a:tc>
                  <a:txBody>
                    <a:bodyPr/>
                    <a:lstStyle/>
                    <a:p>
                      <a:pPr algn="ctr">
                        <a:lnSpc>
                          <a:spcPct val="115000"/>
                        </a:lnSpc>
                        <a:spcAft>
                          <a:spcPts val="0"/>
                        </a:spcAft>
                        <a:tabLst>
                          <a:tab pos="4835525" algn="l"/>
                        </a:tabLst>
                      </a:pPr>
                      <a:r>
                        <a:rPr lang="ru-RU" sz="1800" b="1" dirty="0">
                          <a:effectLst/>
                          <a:latin typeface="Times New Roman"/>
                          <a:ea typeface="Calibri"/>
                          <a:cs typeface="Times New Roman"/>
                        </a:rPr>
                        <a:t>Ответы 9-го класса</a:t>
                      </a:r>
                      <a:endParaRPr lang="ru-RU" sz="1800" dirty="0">
                        <a:effectLst/>
                        <a:latin typeface="Calibri"/>
                        <a:ea typeface="Calibri"/>
                        <a:cs typeface="Times New Roman"/>
                      </a:endParaRPr>
                    </a:p>
                  </a:txBody>
                  <a:tcPr marL="68580" marR="68580" marT="0" marB="0" anchor="ctr"/>
                </a:tc>
                <a:tc>
                  <a:txBody>
                    <a:bodyPr/>
                    <a:lstStyle/>
                    <a:p>
                      <a:pPr algn="ctr">
                        <a:lnSpc>
                          <a:spcPct val="115000"/>
                        </a:lnSpc>
                        <a:spcAft>
                          <a:spcPts val="0"/>
                        </a:spcAft>
                        <a:tabLst>
                          <a:tab pos="4835525" algn="l"/>
                        </a:tabLst>
                      </a:pPr>
                      <a:r>
                        <a:rPr lang="ru-RU" sz="1800" b="1" dirty="0">
                          <a:effectLst/>
                          <a:latin typeface="Times New Roman"/>
                          <a:ea typeface="Calibri"/>
                          <a:cs typeface="Times New Roman"/>
                        </a:rPr>
                        <a:t>Ответы 10-го класса</a:t>
                      </a:r>
                      <a:endParaRPr lang="ru-RU" sz="1800" dirty="0">
                        <a:effectLst/>
                        <a:latin typeface="Calibri"/>
                        <a:ea typeface="Calibri"/>
                        <a:cs typeface="Times New Roman"/>
                      </a:endParaRPr>
                    </a:p>
                  </a:txBody>
                  <a:tcPr marL="68580" marR="68580" marT="0" marB="0" anchor="ctr"/>
                </a:tc>
                <a:extLst>
                  <a:ext uri="{0D108BD9-81ED-4DB2-BD59-A6C34878D82A}">
                    <a16:rowId xmlns:a16="http://schemas.microsoft.com/office/drawing/2014/main" val="10000"/>
                  </a:ext>
                </a:extLst>
              </a:tr>
              <a:tr h="3030763">
                <a:tc>
                  <a:txBody>
                    <a:bodyPr/>
                    <a:lstStyle/>
                    <a:p>
                      <a:pPr algn="just">
                        <a:lnSpc>
                          <a:spcPct val="115000"/>
                        </a:lnSpc>
                        <a:spcAft>
                          <a:spcPts val="0"/>
                        </a:spcAft>
                        <a:tabLst>
                          <a:tab pos="4835525" algn="l"/>
                        </a:tabLst>
                      </a:pPr>
                      <a:r>
                        <a:rPr lang="ru-RU" sz="1600" dirty="0" smtClean="0">
                          <a:solidFill>
                            <a:schemeClr val="tx1"/>
                          </a:solidFill>
                          <a:effectLst/>
                          <a:latin typeface="Century Schoolbook" pitchFamily="18" charset="0"/>
                          <a:ea typeface="Calibri"/>
                          <a:cs typeface="Times New Roman"/>
                        </a:rPr>
                        <a:t>7.Напишите значение следующих слов:</a:t>
                      </a:r>
                    </a:p>
                    <a:p>
                      <a:pPr algn="just">
                        <a:lnSpc>
                          <a:spcPct val="115000"/>
                        </a:lnSpc>
                        <a:spcAft>
                          <a:spcPts val="0"/>
                        </a:spcAft>
                        <a:tabLst>
                          <a:tab pos="4835525" algn="l"/>
                        </a:tabLst>
                      </a:pPr>
                      <a:r>
                        <a:rPr lang="ru-RU" sz="1600" dirty="0" smtClean="0">
                          <a:solidFill>
                            <a:schemeClr val="tx1"/>
                          </a:solidFill>
                          <a:effectLst/>
                          <a:latin typeface="Century Schoolbook" pitchFamily="18" charset="0"/>
                          <a:ea typeface="Calibri"/>
                          <a:cs typeface="Times New Roman"/>
                        </a:rPr>
                        <a:t>Инвестор – это…</a:t>
                      </a:r>
                    </a:p>
                    <a:p>
                      <a:pPr algn="just">
                        <a:lnSpc>
                          <a:spcPct val="115000"/>
                        </a:lnSpc>
                        <a:spcAft>
                          <a:spcPts val="0"/>
                        </a:spcAft>
                        <a:tabLst>
                          <a:tab pos="4835525" algn="l"/>
                        </a:tabLst>
                      </a:pPr>
                      <a:r>
                        <a:rPr lang="ru-RU" sz="1600" dirty="0" err="1" smtClean="0">
                          <a:solidFill>
                            <a:schemeClr val="tx1"/>
                          </a:solidFill>
                          <a:effectLst/>
                          <a:latin typeface="Century Schoolbook" pitchFamily="18" charset="0"/>
                          <a:ea typeface="Calibri"/>
                          <a:cs typeface="Times New Roman"/>
                        </a:rPr>
                        <a:t>Дедлайн</a:t>
                      </a:r>
                      <a:r>
                        <a:rPr lang="ru-RU" sz="1600" dirty="0" smtClean="0">
                          <a:solidFill>
                            <a:schemeClr val="tx1"/>
                          </a:solidFill>
                          <a:effectLst/>
                          <a:latin typeface="Century Schoolbook" pitchFamily="18" charset="0"/>
                          <a:ea typeface="Calibri"/>
                          <a:cs typeface="Times New Roman"/>
                        </a:rPr>
                        <a:t> – это…</a:t>
                      </a:r>
                    </a:p>
                    <a:p>
                      <a:pPr algn="just">
                        <a:lnSpc>
                          <a:spcPct val="115000"/>
                        </a:lnSpc>
                        <a:spcAft>
                          <a:spcPts val="0"/>
                        </a:spcAft>
                        <a:tabLst>
                          <a:tab pos="4835525" algn="l"/>
                        </a:tabLst>
                      </a:pPr>
                      <a:r>
                        <a:rPr lang="ru-RU" sz="1600" dirty="0" smtClean="0">
                          <a:solidFill>
                            <a:schemeClr val="tx1"/>
                          </a:solidFill>
                          <a:effectLst/>
                          <a:latin typeface="Century Schoolbook" pitchFamily="18" charset="0"/>
                          <a:ea typeface="Calibri"/>
                          <a:cs typeface="Times New Roman"/>
                        </a:rPr>
                        <a:t>Кликать</a:t>
                      </a:r>
                      <a:r>
                        <a:rPr lang="ru-RU" sz="1600" baseline="0" dirty="0" smtClean="0">
                          <a:solidFill>
                            <a:schemeClr val="tx1"/>
                          </a:solidFill>
                          <a:effectLst/>
                          <a:latin typeface="Century Schoolbook" pitchFamily="18" charset="0"/>
                          <a:ea typeface="Calibri"/>
                          <a:cs typeface="Times New Roman"/>
                        </a:rPr>
                        <a:t> </a:t>
                      </a:r>
                      <a:r>
                        <a:rPr lang="ru-RU" sz="1600" dirty="0" smtClean="0">
                          <a:solidFill>
                            <a:schemeClr val="tx1"/>
                          </a:solidFill>
                          <a:effectLst/>
                          <a:latin typeface="Century Schoolbook" pitchFamily="18" charset="0"/>
                          <a:ea typeface="Calibri"/>
                          <a:cs typeface="Times New Roman"/>
                        </a:rPr>
                        <a:t>– это…</a:t>
                      </a:r>
                      <a:endParaRPr lang="ru-RU" sz="1600" dirty="0">
                        <a:solidFill>
                          <a:schemeClr val="tx1"/>
                        </a:solidFill>
                        <a:effectLst/>
                        <a:latin typeface="Century Schoolbook" pitchFamily="18" charset="0"/>
                        <a:ea typeface="Calibri"/>
                        <a:cs typeface="Times New Roman"/>
                      </a:endParaRPr>
                    </a:p>
                  </a:txBody>
                  <a:tcPr marL="68580" marR="68580" marT="0" marB="0"/>
                </a:tc>
                <a:tc>
                  <a:txBody>
                    <a:bodyPr/>
                    <a:lstStyle/>
                    <a:p>
                      <a:pPr algn="just">
                        <a:lnSpc>
                          <a:spcPct val="115000"/>
                        </a:lnSpc>
                        <a:spcAft>
                          <a:spcPts val="0"/>
                        </a:spcAft>
                        <a:tabLst>
                          <a:tab pos="4835525" algn="l"/>
                        </a:tabLst>
                      </a:pPr>
                      <a:r>
                        <a:rPr lang="ru-RU" sz="1600" dirty="0" smtClean="0">
                          <a:solidFill>
                            <a:schemeClr val="tx1"/>
                          </a:solidFill>
                          <a:effectLst/>
                          <a:latin typeface="Century Schoolbook" pitchFamily="18" charset="0"/>
                          <a:ea typeface="Calibri"/>
                          <a:cs typeface="Times New Roman"/>
                        </a:rPr>
                        <a:t>Большинство вариантов:</a:t>
                      </a:r>
                    </a:p>
                    <a:p>
                      <a:pPr algn="just">
                        <a:lnSpc>
                          <a:spcPct val="115000"/>
                        </a:lnSpc>
                        <a:spcAft>
                          <a:spcPts val="0"/>
                        </a:spcAft>
                        <a:tabLst>
                          <a:tab pos="4835525" algn="l"/>
                        </a:tabLst>
                      </a:pPr>
                      <a:r>
                        <a:rPr lang="ru-RU" sz="1600" dirty="0" smtClean="0">
                          <a:solidFill>
                            <a:schemeClr val="tx1"/>
                          </a:solidFill>
                          <a:effectLst/>
                          <a:latin typeface="Century Schoolbook" pitchFamily="18" charset="0"/>
                          <a:ea typeface="Calibri"/>
                          <a:cs typeface="Times New Roman"/>
                        </a:rPr>
                        <a:t>Инвестор – это человек, вкладывающий деньги куда-либо.</a:t>
                      </a:r>
                    </a:p>
                    <a:p>
                      <a:pPr algn="just">
                        <a:lnSpc>
                          <a:spcPct val="115000"/>
                        </a:lnSpc>
                        <a:spcAft>
                          <a:spcPts val="0"/>
                        </a:spcAft>
                        <a:tabLst>
                          <a:tab pos="4835525" algn="l"/>
                        </a:tabLst>
                      </a:pPr>
                      <a:r>
                        <a:rPr lang="ru-RU" sz="1600" dirty="0" err="1" smtClean="0">
                          <a:solidFill>
                            <a:schemeClr val="tx1"/>
                          </a:solidFill>
                          <a:effectLst/>
                          <a:latin typeface="Century Schoolbook" pitchFamily="18" charset="0"/>
                          <a:ea typeface="Calibri"/>
                          <a:cs typeface="Times New Roman"/>
                        </a:rPr>
                        <a:t>Дедлайн</a:t>
                      </a:r>
                      <a:r>
                        <a:rPr lang="ru-RU" sz="1600" dirty="0" smtClean="0">
                          <a:solidFill>
                            <a:schemeClr val="tx1"/>
                          </a:solidFill>
                          <a:effectLst/>
                          <a:latin typeface="Century Schoolbook" pitchFamily="18" charset="0"/>
                          <a:ea typeface="Calibri"/>
                          <a:cs typeface="Times New Roman"/>
                        </a:rPr>
                        <a:t> – это крайний срок выполнения работы.</a:t>
                      </a:r>
                    </a:p>
                    <a:p>
                      <a:pPr algn="just">
                        <a:lnSpc>
                          <a:spcPct val="115000"/>
                        </a:lnSpc>
                        <a:spcAft>
                          <a:spcPts val="0"/>
                        </a:spcAft>
                        <a:tabLst>
                          <a:tab pos="4835525" algn="l"/>
                        </a:tabLst>
                      </a:pPr>
                      <a:r>
                        <a:rPr lang="ru-RU" sz="1600" dirty="0" smtClean="0">
                          <a:solidFill>
                            <a:schemeClr val="tx1"/>
                          </a:solidFill>
                          <a:effectLst/>
                          <a:latin typeface="Century Schoolbook" pitchFamily="18" charset="0"/>
                          <a:ea typeface="Calibri"/>
                          <a:cs typeface="Times New Roman"/>
                        </a:rPr>
                        <a:t>Кликать – нажимать на кнопки.</a:t>
                      </a:r>
                      <a:endParaRPr lang="ru-RU" sz="1600" dirty="0">
                        <a:solidFill>
                          <a:schemeClr val="tx1"/>
                        </a:solidFill>
                        <a:effectLst/>
                        <a:latin typeface="Century Schoolbook" pitchFamily="18" charset="0"/>
                        <a:ea typeface="Calibri"/>
                        <a:cs typeface="Times New Roman"/>
                      </a:endParaRPr>
                    </a:p>
                  </a:txBody>
                  <a:tcPr marL="68580" marR="68580" marT="0" marB="0"/>
                </a:tc>
                <a:tc>
                  <a:txBody>
                    <a:bodyPr/>
                    <a:lstStyle/>
                    <a:p>
                      <a:pPr algn="just">
                        <a:lnSpc>
                          <a:spcPct val="115000"/>
                        </a:lnSpc>
                        <a:spcAft>
                          <a:spcPts val="0"/>
                        </a:spcAft>
                        <a:tabLst>
                          <a:tab pos="4835525" algn="l"/>
                        </a:tabLst>
                      </a:pPr>
                      <a:r>
                        <a:rPr lang="ru-RU" sz="1600" dirty="0" smtClean="0">
                          <a:solidFill>
                            <a:schemeClr val="tx1"/>
                          </a:solidFill>
                          <a:effectLst/>
                          <a:latin typeface="Century Schoolbook" pitchFamily="18" charset="0"/>
                          <a:ea typeface="Calibri"/>
                          <a:cs typeface="Times New Roman"/>
                        </a:rPr>
                        <a:t>Большинство вариантов:</a:t>
                      </a:r>
                    </a:p>
                    <a:p>
                      <a:pPr algn="just">
                        <a:lnSpc>
                          <a:spcPct val="115000"/>
                        </a:lnSpc>
                        <a:spcAft>
                          <a:spcPts val="0"/>
                        </a:spcAft>
                        <a:tabLst>
                          <a:tab pos="4835525" algn="l"/>
                        </a:tabLst>
                      </a:pPr>
                      <a:r>
                        <a:rPr lang="ru-RU" sz="1600" dirty="0" smtClean="0">
                          <a:solidFill>
                            <a:schemeClr val="tx1"/>
                          </a:solidFill>
                          <a:effectLst/>
                          <a:latin typeface="Century Schoolbook" pitchFamily="18" charset="0"/>
                          <a:ea typeface="Calibri"/>
                          <a:cs typeface="Times New Roman"/>
                        </a:rPr>
                        <a:t>Инвестор – это человек, который вкладывает деньги в проекты.</a:t>
                      </a:r>
                    </a:p>
                    <a:p>
                      <a:pPr algn="just">
                        <a:lnSpc>
                          <a:spcPct val="115000"/>
                        </a:lnSpc>
                        <a:spcAft>
                          <a:spcPts val="0"/>
                        </a:spcAft>
                        <a:tabLst>
                          <a:tab pos="4835525" algn="l"/>
                        </a:tabLst>
                      </a:pPr>
                      <a:r>
                        <a:rPr lang="ru-RU" sz="1600" dirty="0" err="1" smtClean="0">
                          <a:solidFill>
                            <a:schemeClr val="tx1"/>
                          </a:solidFill>
                          <a:effectLst/>
                          <a:latin typeface="Century Schoolbook" pitchFamily="18" charset="0"/>
                          <a:ea typeface="Calibri"/>
                          <a:cs typeface="Times New Roman"/>
                        </a:rPr>
                        <a:t>Дедлайн</a:t>
                      </a:r>
                      <a:r>
                        <a:rPr lang="ru-RU" sz="1600" dirty="0" smtClean="0">
                          <a:solidFill>
                            <a:schemeClr val="tx1"/>
                          </a:solidFill>
                          <a:effectLst/>
                          <a:latin typeface="Century Schoolbook" pitchFamily="18" charset="0"/>
                          <a:ea typeface="Calibri"/>
                          <a:cs typeface="Times New Roman"/>
                        </a:rPr>
                        <a:t> – это крайний срок выполнения работы.</a:t>
                      </a:r>
                    </a:p>
                    <a:p>
                      <a:pPr algn="just">
                        <a:lnSpc>
                          <a:spcPct val="115000"/>
                        </a:lnSpc>
                        <a:spcAft>
                          <a:spcPts val="0"/>
                        </a:spcAft>
                        <a:tabLst>
                          <a:tab pos="4835525" algn="l"/>
                        </a:tabLst>
                      </a:pPr>
                      <a:r>
                        <a:rPr lang="ru-RU" sz="1600" dirty="0" smtClean="0">
                          <a:solidFill>
                            <a:schemeClr val="tx1"/>
                          </a:solidFill>
                          <a:effectLst/>
                          <a:latin typeface="Century Schoolbook" pitchFamily="18" charset="0"/>
                          <a:ea typeface="Calibri"/>
                          <a:cs typeface="Times New Roman"/>
                        </a:rPr>
                        <a:t>Кликать – нажимать на что-либо.</a:t>
                      </a:r>
                      <a:endParaRPr lang="ru-RU" sz="1600" dirty="0">
                        <a:solidFill>
                          <a:schemeClr val="tx1"/>
                        </a:solidFill>
                        <a:effectLst/>
                        <a:latin typeface="Century Schoolbook" pitchFamily="18" charset="0"/>
                        <a:ea typeface="Calibri"/>
                        <a:cs typeface="Times New Roman"/>
                      </a:endParaRPr>
                    </a:p>
                  </a:txBody>
                  <a:tcPr marL="68580" marR="68580" marT="0" marB="0"/>
                </a:tc>
                <a:tc>
                  <a:txBody>
                    <a:bodyPr/>
                    <a:lstStyle/>
                    <a:p>
                      <a:pPr algn="just">
                        <a:lnSpc>
                          <a:spcPct val="115000"/>
                        </a:lnSpc>
                        <a:spcAft>
                          <a:spcPts val="0"/>
                        </a:spcAft>
                        <a:tabLst>
                          <a:tab pos="4835525" algn="l"/>
                        </a:tabLst>
                      </a:pPr>
                      <a:r>
                        <a:rPr lang="ru-RU" sz="1600" dirty="0" smtClean="0">
                          <a:solidFill>
                            <a:schemeClr val="tx1"/>
                          </a:solidFill>
                          <a:effectLst/>
                          <a:latin typeface="Century Schoolbook" pitchFamily="18" charset="0"/>
                          <a:ea typeface="Calibri"/>
                          <a:cs typeface="Times New Roman"/>
                        </a:rPr>
                        <a:t>Большинство вариантов:</a:t>
                      </a:r>
                    </a:p>
                    <a:p>
                      <a:pPr algn="just">
                        <a:lnSpc>
                          <a:spcPct val="115000"/>
                        </a:lnSpc>
                        <a:spcAft>
                          <a:spcPts val="0"/>
                        </a:spcAft>
                        <a:tabLst>
                          <a:tab pos="4835525" algn="l"/>
                        </a:tabLst>
                      </a:pPr>
                      <a:r>
                        <a:rPr lang="ru-RU" sz="1600" dirty="0" smtClean="0">
                          <a:solidFill>
                            <a:schemeClr val="tx1"/>
                          </a:solidFill>
                          <a:effectLst/>
                          <a:latin typeface="Century Schoolbook" pitchFamily="18" charset="0"/>
                          <a:ea typeface="Calibri"/>
                          <a:cs typeface="Times New Roman"/>
                        </a:rPr>
                        <a:t>Инвестор – это человек, вкладывающий свои финансовые средства для получения прибыли.</a:t>
                      </a:r>
                    </a:p>
                    <a:p>
                      <a:pPr algn="just">
                        <a:lnSpc>
                          <a:spcPct val="115000"/>
                        </a:lnSpc>
                        <a:spcAft>
                          <a:spcPts val="0"/>
                        </a:spcAft>
                        <a:tabLst>
                          <a:tab pos="4835525" algn="l"/>
                        </a:tabLst>
                      </a:pPr>
                      <a:r>
                        <a:rPr lang="ru-RU" sz="1600" dirty="0" err="1" smtClean="0">
                          <a:solidFill>
                            <a:schemeClr val="tx1"/>
                          </a:solidFill>
                          <a:effectLst/>
                          <a:latin typeface="Century Schoolbook" pitchFamily="18" charset="0"/>
                          <a:ea typeface="Calibri"/>
                          <a:cs typeface="Times New Roman"/>
                        </a:rPr>
                        <a:t>Дедлайн</a:t>
                      </a:r>
                      <a:r>
                        <a:rPr lang="ru-RU" sz="1600" dirty="0" smtClean="0">
                          <a:solidFill>
                            <a:schemeClr val="tx1"/>
                          </a:solidFill>
                          <a:effectLst/>
                          <a:latin typeface="Century Schoolbook" pitchFamily="18" charset="0"/>
                          <a:ea typeface="Calibri"/>
                          <a:cs typeface="Times New Roman"/>
                        </a:rPr>
                        <a:t> – это крайний срок выполнения работы</a:t>
                      </a:r>
                    </a:p>
                    <a:p>
                      <a:pPr algn="just">
                        <a:lnSpc>
                          <a:spcPct val="115000"/>
                        </a:lnSpc>
                        <a:spcAft>
                          <a:spcPts val="0"/>
                        </a:spcAft>
                        <a:tabLst>
                          <a:tab pos="4835525" algn="l"/>
                        </a:tabLst>
                      </a:pPr>
                      <a:r>
                        <a:rPr lang="ru-RU" sz="1600" dirty="0" smtClean="0">
                          <a:solidFill>
                            <a:schemeClr val="tx1"/>
                          </a:solidFill>
                          <a:effectLst/>
                          <a:latin typeface="Century Schoolbook" pitchFamily="18" charset="0"/>
                          <a:ea typeface="Calibri"/>
                          <a:cs typeface="Times New Roman"/>
                        </a:rPr>
                        <a:t>Кликать – нажимать на мышку.</a:t>
                      </a:r>
                    </a:p>
                  </a:txBody>
                  <a:tcPr marL="68580" marR="68580" marT="0" marB="0"/>
                </a:tc>
                <a:extLst>
                  <a:ext uri="{0D108BD9-81ED-4DB2-BD59-A6C34878D82A}">
                    <a16:rowId xmlns:a16="http://schemas.microsoft.com/office/drawing/2014/main" val="10001"/>
                  </a:ext>
                </a:extLst>
              </a:tr>
              <a:tr h="2869454">
                <a:tc>
                  <a:txBody>
                    <a:bodyPr/>
                    <a:lstStyle/>
                    <a:p>
                      <a:pPr algn="just">
                        <a:lnSpc>
                          <a:spcPct val="115000"/>
                        </a:lnSpc>
                        <a:spcAft>
                          <a:spcPts val="0"/>
                        </a:spcAft>
                        <a:tabLst>
                          <a:tab pos="4835525" algn="l"/>
                        </a:tabLst>
                      </a:pPr>
                      <a:r>
                        <a:rPr lang="ru-RU" sz="1600" dirty="0" smtClean="0">
                          <a:solidFill>
                            <a:schemeClr val="tx1"/>
                          </a:solidFill>
                          <a:effectLst/>
                          <a:latin typeface="Century Schoolbook" pitchFamily="18" charset="0"/>
                          <a:ea typeface="Calibri"/>
                          <a:cs typeface="Times New Roman"/>
                        </a:rPr>
                        <a:t>8. Как вы относитесь к заимствованию англицизмов?</a:t>
                      </a:r>
                    </a:p>
                    <a:p>
                      <a:pPr algn="just">
                        <a:lnSpc>
                          <a:spcPct val="115000"/>
                        </a:lnSpc>
                        <a:spcAft>
                          <a:spcPts val="0"/>
                        </a:spcAft>
                        <a:tabLst>
                          <a:tab pos="4835525" algn="l"/>
                        </a:tabLst>
                      </a:pPr>
                      <a:r>
                        <a:rPr lang="ru-RU" sz="1600" dirty="0" smtClean="0">
                          <a:solidFill>
                            <a:schemeClr val="tx1"/>
                          </a:solidFill>
                          <a:effectLst/>
                          <a:latin typeface="Century Schoolbook" pitchFamily="18" charset="0"/>
                          <a:ea typeface="Calibri"/>
                          <a:cs typeface="Times New Roman"/>
                        </a:rPr>
                        <a:t>Обоснуйте свой вариант выбранного ответа:</a:t>
                      </a:r>
                      <a:endParaRPr lang="ru-RU" sz="1600" dirty="0">
                        <a:solidFill>
                          <a:schemeClr val="tx1"/>
                        </a:solidFill>
                        <a:effectLst/>
                        <a:latin typeface="Century Schoolbook" pitchFamily="18" charset="0"/>
                        <a:ea typeface="Calibri"/>
                        <a:cs typeface="Times New Roman"/>
                      </a:endParaRPr>
                    </a:p>
                  </a:txBody>
                  <a:tcPr marL="68580" marR="68580" marT="0" marB="0"/>
                </a:tc>
                <a:tc>
                  <a:txBody>
                    <a:bodyPr/>
                    <a:lstStyle/>
                    <a:p>
                      <a:pPr algn="just">
                        <a:lnSpc>
                          <a:spcPct val="115000"/>
                        </a:lnSpc>
                        <a:spcAft>
                          <a:spcPts val="0"/>
                        </a:spcAft>
                        <a:tabLst>
                          <a:tab pos="4835525" algn="l"/>
                        </a:tabLst>
                      </a:pPr>
                      <a:r>
                        <a:rPr lang="ru-RU" sz="1600" dirty="0" smtClean="0">
                          <a:solidFill>
                            <a:schemeClr val="tx1"/>
                          </a:solidFill>
                          <a:effectLst/>
                          <a:latin typeface="Century Schoolbook" pitchFamily="18" charset="0"/>
                          <a:ea typeface="Calibri"/>
                          <a:cs typeface="Times New Roman"/>
                        </a:rPr>
                        <a:t>а) позитивно – 31%</a:t>
                      </a:r>
                    </a:p>
                    <a:p>
                      <a:pPr algn="just">
                        <a:lnSpc>
                          <a:spcPct val="115000"/>
                        </a:lnSpc>
                        <a:spcAft>
                          <a:spcPts val="0"/>
                        </a:spcAft>
                        <a:tabLst>
                          <a:tab pos="4835525" algn="l"/>
                        </a:tabLst>
                      </a:pPr>
                      <a:r>
                        <a:rPr lang="ru-RU" sz="1600" dirty="0" smtClean="0">
                          <a:solidFill>
                            <a:schemeClr val="tx1"/>
                          </a:solidFill>
                          <a:effectLst/>
                          <a:latin typeface="Century Schoolbook" pitchFamily="18" charset="0"/>
                          <a:ea typeface="Calibri"/>
                          <a:cs typeface="Times New Roman"/>
                        </a:rPr>
                        <a:t>б) нейтрально – 57%</a:t>
                      </a:r>
                    </a:p>
                    <a:p>
                      <a:pPr algn="just">
                        <a:lnSpc>
                          <a:spcPct val="115000"/>
                        </a:lnSpc>
                        <a:spcAft>
                          <a:spcPts val="0"/>
                        </a:spcAft>
                        <a:tabLst>
                          <a:tab pos="4835525" algn="l"/>
                        </a:tabLst>
                      </a:pPr>
                      <a:r>
                        <a:rPr lang="ru-RU" sz="1600" dirty="0" smtClean="0">
                          <a:solidFill>
                            <a:schemeClr val="tx1"/>
                          </a:solidFill>
                          <a:effectLst/>
                          <a:latin typeface="Century Schoolbook" pitchFamily="18" charset="0"/>
                          <a:ea typeface="Calibri"/>
                          <a:cs typeface="Times New Roman"/>
                        </a:rPr>
                        <a:t>в) негативно – 7%</a:t>
                      </a:r>
                    </a:p>
                    <a:p>
                      <a:pPr algn="just">
                        <a:lnSpc>
                          <a:spcPct val="115000"/>
                        </a:lnSpc>
                        <a:spcAft>
                          <a:spcPts val="0"/>
                        </a:spcAft>
                        <a:tabLst>
                          <a:tab pos="4835525" algn="l"/>
                        </a:tabLst>
                      </a:pPr>
                      <a:r>
                        <a:rPr lang="ru-RU" sz="1600" dirty="0" smtClean="0">
                          <a:solidFill>
                            <a:schemeClr val="tx1"/>
                          </a:solidFill>
                          <a:effectLst/>
                          <a:latin typeface="Century Schoolbook" pitchFamily="18" charset="0"/>
                          <a:ea typeface="Calibri"/>
                          <a:cs typeface="Times New Roman"/>
                        </a:rPr>
                        <a:t>Не ответили – 5%</a:t>
                      </a:r>
                    </a:p>
                    <a:p>
                      <a:pPr algn="just">
                        <a:lnSpc>
                          <a:spcPct val="115000"/>
                        </a:lnSpc>
                        <a:spcAft>
                          <a:spcPts val="0"/>
                        </a:spcAft>
                        <a:tabLst>
                          <a:tab pos="4835525" algn="l"/>
                        </a:tabLst>
                      </a:pPr>
                      <a:r>
                        <a:rPr lang="ru-RU" sz="1600" dirty="0" smtClean="0">
                          <a:solidFill>
                            <a:schemeClr val="tx1"/>
                          </a:solidFill>
                          <a:effectLst/>
                          <a:latin typeface="Century Schoolbook" pitchFamily="18" charset="0"/>
                          <a:ea typeface="Calibri"/>
                          <a:cs typeface="Times New Roman"/>
                        </a:rPr>
                        <a:t>Большинство вариантов:</a:t>
                      </a:r>
                    </a:p>
                    <a:p>
                      <a:pPr algn="just">
                        <a:lnSpc>
                          <a:spcPct val="115000"/>
                        </a:lnSpc>
                        <a:spcAft>
                          <a:spcPts val="0"/>
                        </a:spcAft>
                        <a:tabLst>
                          <a:tab pos="4835525" algn="l"/>
                        </a:tabLst>
                      </a:pPr>
                      <a:r>
                        <a:rPr lang="ru-RU" sz="1600" dirty="0" smtClean="0">
                          <a:solidFill>
                            <a:schemeClr val="tx1"/>
                          </a:solidFill>
                          <a:effectLst/>
                          <a:latin typeface="Century Schoolbook" pitchFamily="18" charset="0"/>
                          <a:ea typeface="Calibri"/>
                          <a:cs typeface="Times New Roman"/>
                        </a:rPr>
                        <a:t>Без разницы, откуда слова, главное говорить.</a:t>
                      </a:r>
                      <a:endParaRPr lang="ru-RU" sz="1600" dirty="0">
                        <a:solidFill>
                          <a:schemeClr val="tx1"/>
                        </a:solidFill>
                        <a:effectLst/>
                        <a:latin typeface="Century Schoolbook" pitchFamily="18" charset="0"/>
                        <a:ea typeface="Calibri"/>
                        <a:cs typeface="Times New Roman"/>
                      </a:endParaRPr>
                    </a:p>
                  </a:txBody>
                  <a:tcPr marL="68580" marR="68580" marT="0" marB="0"/>
                </a:tc>
                <a:tc>
                  <a:txBody>
                    <a:bodyPr/>
                    <a:lstStyle/>
                    <a:p>
                      <a:pPr algn="just">
                        <a:lnSpc>
                          <a:spcPct val="115000"/>
                        </a:lnSpc>
                        <a:spcAft>
                          <a:spcPts val="0"/>
                        </a:spcAft>
                        <a:tabLst>
                          <a:tab pos="4835525" algn="l"/>
                        </a:tabLst>
                      </a:pPr>
                      <a:r>
                        <a:rPr lang="ru-RU" sz="1600" dirty="0" smtClean="0">
                          <a:solidFill>
                            <a:schemeClr val="tx1"/>
                          </a:solidFill>
                          <a:effectLst/>
                          <a:latin typeface="Century Schoolbook" pitchFamily="18" charset="0"/>
                          <a:ea typeface="Calibri"/>
                          <a:cs typeface="Times New Roman"/>
                        </a:rPr>
                        <a:t>а) позитивно – 27%</a:t>
                      </a:r>
                    </a:p>
                    <a:p>
                      <a:pPr algn="just">
                        <a:lnSpc>
                          <a:spcPct val="115000"/>
                        </a:lnSpc>
                        <a:spcAft>
                          <a:spcPts val="0"/>
                        </a:spcAft>
                        <a:tabLst>
                          <a:tab pos="4835525" algn="l"/>
                        </a:tabLst>
                      </a:pPr>
                      <a:r>
                        <a:rPr lang="ru-RU" sz="1600" dirty="0" smtClean="0">
                          <a:solidFill>
                            <a:schemeClr val="tx1"/>
                          </a:solidFill>
                          <a:effectLst/>
                          <a:latin typeface="Century Schoolbook" pitchFamily="18" charset="0"/>
                          <a:ea typeface="Calibri"/>
                          <a:cs typeface="Times New Roman"/>
                        </a:rPr>
                        <a:t>б) нейтрально – 73%</a:t>
                      </a:r>
                    </a:p>
                    <a:p>
                      <a:pPr algn="just">
                        <a:lnSpc>
                          <a:spcPct val="115000"/>
                        </a:lnSpc>
                        <a:spcAft>
                          <a:spcPts val="0"/>
                        </a:spcAft>
                        <a:tabLst>
                          <a:tab pos="4835525" algn="l"/>
                        </a:tabLst>
                      </a:pPr>
                      <a:r>
                        <a:rPr lang="ru-RU" sz="1600" dirty="0" smtClean="0">
                          <a:solidFill>
                            <a:schemeClr val="tx1"/>
                          </a:solidFill>
                          <a:effectLst/>
                          <a:latin typeface="Century Schoolbook" pitchFamily="18" charset="0"/>
                          <a:ea typeface="Calibri"/>
                          <a:cs typeface="Times New Roman"/>
                        </a:rPr>
                        <a:t>в) негативно – 0%</a:t>
                      </a:r>
                    </a:p>
                    <a:p>
                      <a:pPr algn="just">
                        <a:lnSpc>
                          <a:spcPct val="115000"/>
                        </a:lnSpc>
                        <a:spcAft>
                          <a:spcPts val="0"/>
                        </a:spcAft>
                        <a:tabLst>
                          <a:tab pos="4835525" algn="l"/>
                        </a:tabLst>
                      </a:pPr>
                      <a:r>
                        <a:rPr lang="ru-RU" sz="1600" dirty="0" smtClean="0">
                          <a:solidFill>
                            <a:schemeClr val="tx1"/>
                          </a:solidFill>
                          <a:effectLst/>
                          <a:latin typeface="Century Schoolbook" pitchFamily="18" charset="0"/>
                          <a:ea typeface="Calibri"/>
                          <a:cs typeface="Times New Roman"/>
                        </a:rPr>
                        <a:t>Не ответили – 0%</a:t>
                      </a:r>
                    </a:p>
                    <a:p>
                      <a:pPr algn="just">
                        <a:lnSpc>
                          <a:spcPct val="115000"/>
                        </a:lnSpc>
                        <a:spcAft>
                          <a:spcPts val="0"/>
                        </a:spcAft>
                        <a:tabLst>
                          <a:tab pos="4835525" algn="l"/>
                        </a:tabLst>
                      </a:pPr>
                      <a:r>
                        <a:rPr lang="ru-RU" sz="1600" dirty="0" smtClean="0">
                          <a:solidFill>
                            <a:schemeClr val="tx1"/>
                          </a:solidFill>
                          <a:effectLst/>
                          <a:latin typeface="Century Schoolbook" pitchFamily="18" charset="0"/>
                          <a:ea typeface="Calibri"/>
                          <a:cs typeface="Times New Roman"/>
                        </a:rPr>
                        <a:t>Большинство вариантов:</a:t>
                      </a:r>
                    </a:p>
                    <a:p>
                      <a:pPr algn="just">
                        <a:lnSpc>
                          <a:spcPct val="115000"/>
                        </a:lnSpc>
                        <a:spcAft>
                          <a:spcPts val="0"/>
                        </a:spcAft>
                        <a:tabLst>
                          <a:tab pos="4835525" algn="l"/>
                        </a:tabLst>
                      </a:pPr>
                      <a:r>
                        <a:rPr lang="ru-RU" sz="1600" dirty="0" smtClean="0">
                          <a:solidFill>
                            <a:schemeClr val="tx1"/>
                          </a:solidFill>
                          <a:effectLst/>
                          <a:latin typeface="Century Schoolbook" pitchFamily="18" charset="0"/>
                          <a:ea typeface="Calibri"/>
                          <a:cs typeface="Times New Roman"/>
                        </a:rPr>
                        <a:t>Мне всё равно.</a:t>
                      </a:r>
                      <a:endParaRPr lang="ru-RU" sz="1600" dirty="0">
                        <a:solidFill>
                          <a:schemeClr val="tx1"/>
                        </a:solidFill>
                        <a:effectLst/>
                        <a:latin typeface="Century Schoolbook" pitchFamily="18" charset="0"/>
                        <a:ea typeface="Calibri"/>
                        <a:cs typeface="Times New Roman"/>
                      </a:endParaRPr>
                    </a:p>
                  </a:txBody>
                  <a:tcPr marL="68580" marR="68580" marT="0" marB="0"/>
                </a:tc>
                <a:tc>
                  <a:txBody>
                    <a:bodyPr/>
                    <a:lstStyle/>
                    <a:p>
                      <a:pPr algn="just">
                        <a:lnSpc>
                          <a:spcPct val="115000"/>
                        </a:lnSpc>
                        <a:spcAft>
                          <a:spcPts val="0"/>
                        </a:spcAft>
                        <a:tabLst>
                          <a:tab pos="4835525" algn="l"/>
                        </a:tabLst>
                      </a:pPr>
                      <a:r>
                        <a:rPr lang="ru-RU" sz="1600" dirty="0" smtClean="0">
                          <a:solidFill>
                            <a:schemeClr val="tx1"/>
                          </a:solidFill>
                          <a:effectLst/>
                          <a:latin typeface="Century Schoolbook" pitchFamily="18" charset="0"/>
                          <a:ea typeface="Calibri"/>
                          <a:cs typeface="Times New Roman"/>
                        </a:rPr>
                        <a:t>а) позитивно – 30%</a:t>
                      </a:r>
                    </a:p>
                    <a:p>
                      <a:pPr algn="just">
                        <a:lnSpc>
                          <a:spcPct val="115000"/>
                        </a:lnSpc>
                        <a:spcAft>
                          <a:spcPts val="0"/>
                        </a:spcAft>
                        <a:tabLst>
                          <a:tab pos="4835525" algn="l"/>
                        </a:tabLst>
                      </a:pPr>
                      <a:r>
                        <a:rPr lang="ru-RU" sz="1600" dirty="0" smtClean="0">
                          <a:solidFill>
                            <a:schemeClr val="tx1"/>
                          </a:solidFill>
                          <a:effectLst/>
                          <a:latin typeface="Century Schoolbook" pitchFamily="18" charset="0"/>
                          <a:ea typeface="Calibri"/>
                          <a:cs typeface="Times New Roman"/>
                        </a:rPr>
                        <a:t>б) нейтрально – 52%</a:t>
                      </a:r>
                    </a:p>
                    <a:p>
                      <a:pPr algn="just">
                        <a:lnSpc>
                          <a:spcPct val="115000"/>
                        </a:lnSpc>
                        <a:spcAft>
                          <a:spcPts val="0"/>
                        </a:spcAft>
                        <a:tabLst>
                          <a:tab pos="4835525" algn="l"/>
                        </a:tabLst>
                      </a:pPr>
                      <a:r>
                        <a:rPr lang="ru-RU" sz="1600" dirty="0" smtClean="0">
                          <a:solidFill>
                            <a:schemeClr val="tx1"/>
                          </a:solidFill>
                          <a:effectLst/>
                          <a:latin typeface="Century Schoolbook" pitchFamily="18" charset="0"/>
                          <a:ea typeface="Calibri"/>
                          <a:cs typeface="Times New Roman"/>
                        </a:rPr>
                        <a:t>в) негативно – 18%</a:t>
                      </a:r>
                    </a:p>
                    <a:p>
                      <a:pPr algn="just">
                        <a:lnSpc>
                          <a:spcPct val="115000"/>
                        </a:lnSpc>
                        <a:spcAft>
                          <a:spcPts val="0"/>
                        </a:spcAft>
                        <a:tabLst>
                          <a:tab pos="4835525" algn="l"/>
                        </a:tabLst>
                      </a:pPr>
                      <a:r>
                        <a:rPr lang="ru-RU" sz="1600" dirty="0" smtClean="0">
                          <a:solidFill>
                            <a:schemeClr val="tx1"/>
                          </a:solidFill>
                          <a:effectLst/>
                          <a:latin typeface="Century Schoolbook" pitchFamily="18" charset="0"/>
                          <a:ea typeface="Calibri"/>
                          <a:cs typeface="Times New Roman"/>
                        </a:rPr>
                        <a:t>Не ответили – 0%</a:t>
                      </a:r>
                    </a:p>
                    <a:p>
                      <a:pPr algn="just">
                        <a:lnSpc>
                          <a:spcPct val="115000"/>
                        </a:lnSpc>
                        <a:spcAft>
                          <a:spcPts val="0"/>
                        </a:spcAft>
                        <a:tabLst>
                          <a:tab pos="4835525" algn="l"/>
                        </a:tabLst>
                      </a:pPr>
                      <a:r>
                        <a:rPr lang="ru-RU" sz="1600" dirty="0" smtClean="0">
                          <a:solidFill>
                            <a:schemeClr val="tx1"/>
                          </a:solidFill>
                          <a:effectLst/>
                          <a:latin typeface="Century Schoolbook" pitchFamily="18" charset="0"/>
                          <a:ea typeface="Calibri"/>
                          <a:cs typeface="Times New Roman"/>
                        </a:rPr>
                        <a:t>Большинство вариантов:</a:t>
                      </a:r>
                    </a:p>
                    <a:p>
                      <a:pPr algn="just">
                        <a:lnSpc>
                          <a:spcPct val="115000"/>
                        </a:lnSpc>
                        <a:spcAft>
                          <a:spcPts val="0"/>
                        </a:spcAft>
                        <a:tabLst>
                          <a:tab pos="4835525" algn="l"/>
                        </a:tabLst>
                      </a:pPr>
                      <a:r>
                        <a:rPr lang="ru-RU" sz="1600" dirty="0" smtClean="0">
                          <a:solidFill>
                            <a:schemeClr val="tx1"/>
                          </a:solidFill>
                          <a:effectLst/>
                          <a:latin typeface="Century Schoolbook" pitchFamily="18" charset="0"/>
                          <a:ea typeface="Calibri"/>
                          <a:cs typeface="Times New Roman"/>
                        </a:rPr>
                        <a:t>С одной стороны, заимствования обогащают язык, но, с другой стороны, эти слова могут разрушить язык.</a:t>
                      </a:r>
                    </a:p>
                  </a:txBody>
                  <a:tcPr marL="68580" marR="68580" marT="0" marB="0"/>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374647240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6904"/>
            <a:ext cx="8229600" cy="685792"/>
          </a:xfrm>
        </p:spPr>
        <p:txBody>
          <a:bodyPr>
            <a:normAutofit/>
          </a:bodyPr>
          <a:lstStyle/>
          <a:p>
            <a:r>
              <a:rPr lang="ru-RU" sz="2700" b="1" dirty="0" smtClean="0">
                <a:solidFill>
                  <a:srgbClr val="FF0000"/>
                </a:solidFill>
                <a:latin typeface="Century Schoolbook" pitchFamily="18" charset="0"/>
              </a:rPr>
              <a:t>Результаты анкетирования</a:t>
            </a:r>
            <a:endParaRPr lang="ru-RU" sz="2700" b="1" dirty="0">
              <a:solidFill>
                <a:srgbClr val="FF0000"/>
              </a:solidFill>
              <a:latin typeface="Century Schoolbook" pitchFamily="18" charset="0"/>
            </a:endParaRPr>
          </a:p>
        </p:txBody>
      </p:sp>
      <p:sp>
        <p:nvSpPr>
          <p:cNvPr id="3" name="Объект 2"/>
          <p:cNvSpPr>
            <a:spLocks noGrp="1"/>
          </p:cNvSpPr>
          <p:nvPr>
            <p:ph idx="1"/>
          </p:nvPr>
        </p:nvSpPr>
        <p:spPr>
          <a:xfrm>
            <a:off x="251520" y="476672"/>
            <a:ext cx="8712968" cy="6264696"/>
          </a:xfrm>
        </p:spPr>
        <p:txBody>
          <a:bodyPr>
            <a:noAutofit/>
          </a:bodyPr>
          <a:lstStyle/>
          <a:p>
            <a:pPr marL="0" indent="0" algn="just">
              <a:spcBef>
                <a:spcPts val="0"/>
              </a:spcBef>
              <a:buNone/>
            </a:pPr>
            <a:r>
              <a:rPr lang="ru-RU" sz="2100" b="1" dirty="0">
                <a:solidFill>
                  <a:srgbClr val="FF0000"/>
                </a:solidFill>
                <a:latin typeface="Century Schoolbook" pitchFamily="18" charset="0"/>
              </a:rPr>
              <a:t>1</a:t>
            </a:r>
            <a:r>
              <a:rPr lang="ru-RU" sz="2100" b="1" dirty="0" smtClean="0">
                <a:solidFill>
                  <a:srgbClr val="FF0000"/>
                </a:solidFill>
                <a:latin typeface="Century Schoolbook" pitchFamily="18" charset="0"/>
              </a:rPr>
              <a:t>. </a:t>
            </a:r>
            <a:r>
              <a:rPr lang="ru-RU" sz="2100" b="1" dirty="0" smtClean="0">
                <a:solidFill>
                  <a:schemeClr val="tx1"/>
                </a:solidFill>
                <a:latin typeface="Century Schoolbook" pitchFamily="18" charset="0"/>
              </a:rPr>
              <a:t>большинство </a:t>
            </a:r>
            <a:r>
              <a:rPr lang="ru-RU" sz="2100" b="1" dirty="0">
                <a:solidFill>
                  <a:schemeClr val="tx1"/>
                </a:solidFill>
                <a:latin typeface="Century Schoolbook" pitchFamily="18" charset="0"/>
              </a:rPr>
              <a:t>учащихся 8 - 10 классов гимназии (79%) знакомы с понятием «заимствованные слова»;</a:t>
            </a:r>
          </a:p>
          <a:p>
            <a:pPr marL="0" indent="0" algn="just">
              <a:spcBef>
                <a:spcPts val="0"/>
              </a:spcBef>
              <a:buNone/>
            </a:pPr>
            <a:r>
              <a:rPr lang="ru-RU" sz="2100" b="1" dirty="0">
                <a:solidFill>
                  <a:srgbClr val="FF0000"/>
                </a:solidFill>
                <a:latin typeface="Century Schoolbook" pitchFamily="18" charset="0"/>
              </a:rPr>
              <a:t>2</a:t>
            </a:r>
            <a:r>
              <a:rPr lang="ru-RU" sz="2100" b="1" dirty="0" smtClean="0">
                <a:solidFill>
                  <a:srgbClr val="FF0000"/>
                </a:solidFill>
                <a:latin typeface="Century Schoolbook" pitchFamily="18" charset="0"/>
              </a:rPr>
              <a:t>. </a:t>
            </a:r>
            <a:r>
              <a:rPr lang="ru-RU" sz="2100" b="1" dirty="0" smtClean="0">
                <a:solidFill>
                  <a:schemeClr val="tx1"/>
                </a:solidFill>
                <a:latin typeface="Century Schoolbook" pitchFamily="18" charset="0"/>
              </a:rPr>
              <a:t>лучше </a:t>
            </a:r>
            <a:r>
              <a:rPr lang="ru-RU" sz="2100" b="1" dirty="0">
                <a:solidFill>
                  <a:schemeClr val="tx1"/>
                </a:solidFill>
                <a:latin typeface="Century Schoolbook" pitchFamily="18" charset="0"/>
              </a:rPr>
              <a:t>всех англицизмы от других иностранных заимствований отличают ученики 10-го класса (70%), ученики 8-ых классов справились на 50%, а ученики 9-го класса </a:t>
            </a:r>
            <a:r>
              <a:rPr lang="ru-RU" sz="2100" b="1" dirty="0" smtClean="0">
                <a:solidFill>
                  <a:schemeClr val="tx1"/>
                </a:solidFill>
                <a:latin typeface="Century Schoolbook" pitchFamily="18" charset="0"/>
              </a:rPr>
              <a:t>- </a:t>
            </a:r>
            <a:r>
              <a:rPr lang="ru-RU" sz="2100" b="1" dirty="0">
                <a:solidFill>
                  <a:schemeClr val="tx1"/>
                </a:solidFill>
                <a:latin typeface="Century Schoolbook" pitchFamily="18" charset="0"/>
              </a:rPr>
              <a:t>всего на 40%;</a:t>
            </a:r>
          </a:p>
          <a:p>
            <a:pPr marL="0" indent="0" algn="just">
              <a:spcBef>
                <a:spcPts val="0"/>
              </a:spcBef>
              <a:buNone/>
            </a:pPr>
            <a:r>
              <a:rPr lang="ru-RU" sz="2100" b="1" dirty="0">
                <a:solidFill>
                  <a:srgbClr val="FF0000"/>
                </a:solidFill>
                <a:latin typeface="Century Schoolbook" pitchFamily="18" charset="0"/>
              </a:rPr>
              <a:t>3</a:t>
            </a:r>
            <a:r>
              <a:rPr lang="ru-RU" sz="2100" b="1" dirty="0" smtClean="0">
                <a:solidFill>
                  <a:srgbClr val="FF0000"/>
                </a:solidFill>
                <a:latin typeface="Century Schoolbook" pitchFamily="18" charset="0"/>
              </a:rPr>
              <a:t>. </a:t>
            </a:r>
            <a:r>
              <a:rPr lang="ru-RU" sz="2100" b="1" dirty="0" smtClean="0">
                <a:solidFill>
                  <a:schemeClr val="tx1"/>
                </a:solidFill>
                <a:latin typeface="Century Schoolbook" pitchFamily="18" charset="0"/>
              </a:rPr>
              <a:t>отличить </a:t>
            </a:r>
            <a:r>
              <a:rPr lang="ru-RU" sz="2100" b="1" dirty="0">
                <a:solidFill>
                  <a:schemeClr val="tx1"/>
                </a:solidFill>
                <a:latin typeface="Century Schoolbook" pitchFamily="18" charset="0"/>
              </a:rPr>
              <a:t>признаки англицизмов от других иностранных заимствований лучше всех смогли учащиеся 10-го класса (-</a:t>
            </a:r>
            <a:r>
              <a:rPr lang="ru-RU" sz="2100" b="1" dirty="0" err="1">
                <a:solidFill>
                  <a:schemeClr val="tx1"/>
                </a:solidFill>
                <a:latin typeface="Century Schoolbook" pitchFamily="18" charset="0"/>
              </a:rPr>
              <a:t>инг</a:t>
            </a:r>
            <a:r>
              <a:rPr lang="ru-RU" sz="2100" b="1" dirty="0">
                <a:solidFill>
                  <a:schemeClr val="tx1"/>
                </a:solidFill>
                <a:latin typeface="Century Schoolbook" pitchFamily="18" charset="0"/>
              </a:rPr>
              <a:t>- - 83%, -мен- - 61%, -</a:t>
            </a:r>
            <a:r>
              <a:rPr lang="ru-RU" sz="2100" b="1" dirty="0" err="1">
                <a:solidFill>
                  <a:schemeClr val="tx1"/>
                </a:solidFill>
                <a:latin typeface="Century Schoolbook" pitchFamily="18" charset="0"/>
              </a:rPr>
              <a:t>ент</a:t>
            </a:r>
            <a:r>
              <a:rPr lang="ru-RU" sz="2100" b="1" dirty="0">
                <a:solidFill>
                  <a:schemeClr val="tx1"/>
                </a:solidFill>
                <a:latin typeface="Century Schoolbook" pitchFamily="18" charset="0"/>
              </a:rPr>
              <a:t>- - 74%), ученики 9-го класса (-</a:t>
            </a:r>
            <a:r>
              <a:rPr lang="ru-RU" sz="2100" b="1" dirty="0" err="1">
                <a:solidFill>
                  <a:schemeClr val="tx1"/>
                </a:solidFill>
                <a:latin typeface="Century Schoolbook" pitchFamily="18" charset="0"/>
              </a:rPr>
              <a:t>инг</a:t>
            </a:r>
            <a:r>
              <a:rPr lang="ru-RU" sz="2100" b="1" dirty="0">
                <a:solidFill>
                  <a:schemeClr val="tx1"/>
                </a:solidFill>
                <a:latin typeface="Century Schoolbook" pitchFamily="18" charset="0"/>
              </a:rPr>
              <a:t>- - 67%, -мен- - 47%, -</a:t>
            </a:r>
            <a:r>
              <a:rPr lang="ru-RU" sz="2100" b="1" dirty="0" err="1">
                <a:solidFill>
                  <a:schemeClr val="tx1"/>
                </a:solidFill>
                <a:latin typeface="Century Schoolbook" pitchFamily="18" charset="0"/>
              </a:rPr>
              <a:t>ент</a:t>
            </a:r>
            <a:r>
              <a:rPr lang="ru-RU" sz="2100" b="1" dirty="0">
                <a:solidFill>
                  <a:schemeClr val="tx1"/>
                </a:solidFill>
                <a:latin typeface="Century Schoolbook" pitchFamily="18" charset="0"/>
              </a:rPr>
              <a:t>- - 47%), а учащиеся 8-го класса (-</a:t>
            </a:r>
            <a:r>
              <a:rPr lang="ru-RU" sz="2100" b="1" dirty="0" err="1">
                <a:solidFill>
                  <a:schemeClr val="tx1"/>
                </a:solidFill>
                <a:latin typeface="Century Schoolbook" pitchFamily="18" charset="0"/>
              </a:rPr>
              <a:t>инг</a:t>
            </a:r>
            <a:r>
              <a:rPr lang="ru-RU" sz="2100" b="1" dirty="0">
                <a:solidFill>
                  <a:schemeClr val="tx1"/>
                </a:solidFill>
                <a:latin typeface="Century Schoolbook" pitchFamily="18" charset="0"/>
              </a:rPr>
              <a:t>- - 79%, -мен- - 33%.-</a:t>
            </a:r>
            <a:r>
              <a:rPr lang="ru-RU" sz="2100" b="1" dirty="0" err="1">
                <a:solidFill>
                  <a:schemeClr val="tx1"/>
                </a:solidFill>
                <a:latin typeface="Century Schoolbook" pitchFamily="18" charset="0"/>
              </a:rPr>
              <a:t>ент</a:t>
            </a:r>
            <a:r>
              <a:rPr lang="ru-RU" sz="2100" b="1" dirty="0">
                <a:solidFill>
                  <a:schemeClr val="tx1"/>
                </a:solidFill>
                <a:latin typeface="Century Schoolbook" pitchFamily="18" charset="0"/>
              </a:rPr>
              <a:t>- - 45%);</a:t>
            </a:r>
          </a:p>
          <a:p>
            <a:pPr marL="0" indent="0" algn="just">
              <a:spcBef>
                <a:spcPts val="0"/>
              </a:spcBef>
              <a:buNone/>
            </a:pPr>
            <a:r>
              <a:rPr lang="ru-RU" sz="2100" b="1" dirty="0">
                <a:solidFill>
                  <a:srgbClr val="FF0000"/>
                </a:solidFill>
                <a:latin typeface="Century Schoolbook" pitchFamily="18" charset="0"/>
              </a:rPr>
              <a:t>4</a:t>
            </a:r>
            <a:r>
              <a:rPr lang="ru-RU" sz="2100" b="1" dirty="0" smtClean="0">
                <a:solidFill>
                  <a:srgbClr val="FF0000"/>
                </a:solidFill>
                <a:latin typeface="Century Schoolbook" pitchFamily="18" charset="0"/>
              </a:rPr>
              <a:t>. </a:t>
            </a:r>
            <a:r>
              <a:rPr lang="ru-RU" sz="2100" b="1" dirty="0" smtClean="0">
                <a:solidFill>
                  <a:schemeClr val="tx1"/>
                </a:solidFill>
                <a:latin typeface="Century Schoolbook" pitchFamily="18" charset="0"/>
              </a:rPr>
              <a:t>установить </a:t>
            </a:r>
            <a:r>
              <a:rPr lang="ru-RU" sz="2100" b="1" dirty="0">
                <a:solidFill>
                  <a:schemeClr val="tx1"/>
                </a:solidFill>
                <a:latin typeface="Century Schoolbook" pitchFamily="18" charset="0"/>
              </a:rPr>
              <a:t>соответствия англицизмов и их значений 10-ый класс смог на 65%, 9-ый класс на 47%, а 8-ые классы на 52%;</a:t>
            </a:r>
          </a:p>
          <a:p>
            <a:pPr marL="0" indent="0" algn="just">
              <a:spcBef>
                <a:spcPts val="0"/>
              </a:spcBef>
              <a:buNone/>
            </a:pPr>
            <a:r>
              <a:rPr lang="ru-RU" sz="2100" b="1" dirty="0">
                <a:solidFill>
                  <a:srgbClr val="FF0000"/>
                </a:solidFill>
                <a:latin typeface="Century Schoolbook" pitchFamily="18" charset="0"/>
              </a:rPr>
              <a:t>5. </a:t>
            </a:r>
            <a:r>
              <a:rPr lang="ru-RU" sz="2100" b="1" dirty="0">
                <a:solidFill>
                  <a:schemeClr val="tx1"/>
                </a:solidFill>
                <a:latin typeface="Century Schoolbook" pitchFamily="18" charset="0"/>
              </a:rPr>
              <a:t>36% учеников 8-ых классов считают, что в современном языке многие англицизмы употребляются в IT-сфере сфере, ученики 9-го класса (33%) считают, что большинство англицизмов употребляется в сфере одежды и моды, а учащиеся 10-го класса (35%) считают, что большинство слов из английского языка употребляется в </a:t>
            </a:r>
            <a:r>
              <a:rPr lang="ru-RU" sz="2100" b="1" dirty="0" smtClean="0">
                <a:solidFill>
                  <a:schemeClr val="tx1"/>
                </a:solidFill>
                <a:latin typeface="Century Schoolbook" pitchFamily="18" charset="0"/>
              </a:rPr>
              <a:t>IT-сфере;</a:t>
            </a:r>
            <a:endParaRPr lang="ru-RU" sz="2100" b="1" dirty="0">
              <a:solidFill>
                <a:schemeClr val="tx1"/>
              </a:solidFill>
              <a:latin typeface="Century Schoolbook" pitchFamily="18" charset="0"/>
            </a:endParaRPr>
          </a:p>
        </p:txBody>
      </p:sp>
    </p:spTree>
    <p:extLst>
      <p:ext uri="{BB962C8B-B14F-4D97-AF65-F5344CB8AC3E}">
        <p14:creationId xmlns:p14="http://schemas.microsoft.com/office/powerpoint/2010/main" val="67871005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16048"/>
            <a:ext cx="8229600" cy="604640"/>
          </a:xfrm>
        </p:spPr>
        <p:txBody>
          <a:bodyPr>
            <a:normAutofit/>
          </a:bodyPr>
          <a:lstStyle/>
          <a:p>
            <a:r>
              <a:rPr lang="ru-RU" sz="2700" b="1" dirty="0" smtClean="0">
                <a:solidFill>
                  <a:srgbClr val="FF0000"/>
                </a:solidFill>
                <a:latin typeface="Century Schoolbook" pitchFamily="18" charset="0"/>
              </a:rPr>
              <a:t>Результаты анкетирования</a:t>
            </a:r>
            <a:endParaRPr lang="ru-RU" sz="2700" b="1" dirty="0">
              <a:solidFill>
                <a:srgbClr val="FF0000"/>
              </a:solidFill>
              <a:latin typeface="Century Schoolbook" pitchFamily="18" charset="0"/>
            </a:endParaRPr>
          </a:p>
        </p:txBody>
      </p:sp>
      <p:sp>
        <p:nvSpPr>
          <p:cNvPr id="3" name="Объект 2"/>
          <p:cNvSpPr>
            <a:spLocks noGrp="1"/>
          </p:cNvSpPr>
          <p:nvPr>
            <p:ph idx="1"/>
          </p:nvPr>
        </p:nvSpPr>
        <p:spPr>
          <a:xfrm>
            <a:off x="179512" y="476672"/>
            <a:ext cx="8964488" cy="6192688"/>
          </a:xfrm>
        </p:spPr>
        <p:txBody>
          <a:bodyPr>
            <a:noAutofit/>
          </a:bodyPr>
          <a:lstStyle/>
          <a:p>
            <a:pPr marL="0" indent="0" algn="just">
              <a:spcBef>
                <a:spcPts val="0"/>
              </a:spcBef>
              <a:buNone/>
            </a:pPr>
            <a:r>
              <a:rPr lang="ru-RU" sz="2000" b="1" dirty="0" smtClean="0">
                <a:solidFill>
                  <a:srgbClr val="FF0000"/>
                </a:solidFill>
                <a:latin typeface="Century Schoolbook" panose="02040604050505020304" pitchFamily="18" charset="0"/>
              </a:rPr>
              <a:t>6</a:t>
            </a:r>
            <a:r>
              <a:rPr lang="ru-RU" sz="2000" b="1" dirty="0">
                <a:solidFill>
                  <a:srgbClr val="FF0000"/>
                </a:solidFill>
                <a:latin typeface="Century Schoolbook" panose="02040604050505020304" pitchFamily="18" charset="0"/>
              </a:rPr>
              <a:t>. </a:t>
            </a:r>
            <a:r>
              <a:rPr lang="ru-RU" sz="2000" b="1" dirty="0">
                <a:latin typeface="Century Schoolbook" panose="02040604050505020304" pitchFamily="18" charset="0"/>
              </a:rPr>
              <a:t>большинство учеников (1. – 78%, 2. – 85%, 3. – 60%, 4. – 82%) каждой возрастной категории смогли найти «лишнее» слово из каждой группы;</a:t>
            </a:r>
          </a:p>
          <a:p>
            <a:pPr marL="0" indent="0" algn="just">
              <a:spcBef>
                <a:spcPts val="0"/>
              </a:spcBef>
              <a:buNone/>
            </a:pPr>
            <a:r>
              <a:rPr lang="ru-RU" sz="2000" b="1" dirty="0">
                <a:solidFill>
                  <a:srgbClr val="FF0000"/>
                </a:solidFill>
                <a:latin typeface="Century Schoolbook" panose="02040604050505020304" pitchFamily="18" charset="0"/>
              </a:rPr>
              <a:t>7. </a:t>
            </a:r>
            <a:r>
              <a:rPr lang="ru-RU" sz="2000" b="1" dirty="0">
                <a:latin typeface="Century Schoolbook" panose="02040604050505020304" pitchFamily="18" charset="0"/>
              </a:rPr>
              <a:t>большинство анкетируемых знают и понимают значения предложенных </a:t>
            </a:r>
            <a:r>
              <a:rPr lang="ru-RU" sz="2000" b="1" dirty="0" smtClean="0">
                <a:latin typeface="Century Schoolbook" panose="02040604050505020304" pitchFamily="18" charset="0"/>
              </a:rPr>
              <a:t>англицизмов;</a:t>
            </a:r>
            <a:endParaRPr lang="ru-RU" sz="2000" b="1" dirty="0">
              <a:latin typeface="Century Schoolbook" panose="02040604050505020304" pitchFamily="18" charset="0"/>
            </a:endParaRPr>
          </a:p>
          <a:p>
            <a:pPr marL="0" indent="0" algn="just">
              <a:spcBef>
                <a:spcPts val="0"/>
              </a:spcBef>
              <a:buNone/>
            </a:pPr>
            <a:r>
              <a:rPr lang="ru-RU" sz="2000" b="1" dirty="0">
                <a:solidFill>
                  <a:srgbClr val="FF0000"/>
                </a:solidFill>
                <a:latin typeface="Century Schoolbook" panose="02040604050505020304" pitchFamily="18" charset="0"/>
              </a:rPr>
              <a:t>8. </a:t>
            </a:r>
            <a:r>
              <a:rPr lang="ru-RU" sz="2000" b="1" dirty="0">
                <a:latin typeface="Century Schoolbook" panose="02040604050505020304" pitchFamily="18" charset="0"/>
              </a:rPr>
              <a:t>большинство учащихся 8-го класса относятся к заимствованию англицизмов нейтрально (57%), комментируя «Без разницы, откуда слова, главное говорить». 73% учеников 9-го класса относятся к заимствованию англицизмов нейтрально, комментируя «Мне всё равно». 52% десятиклассников также относятся к заимствованию слов </a:t>
            </a:r>
            <a:r>
              <a:rPr lang="ru-RU" sz="2000" b="1" dirty="0" smtClean="0">
                <a:latin typeface="Century Schoolbook" panose="02040604050505020304" pitchFamily="18" charset="0"/>
              </a:rPr>
              <a:t>нейтрально </a:t>
            </a:r>
            <a:r>
              <a:rPr lang="ru-RU" sz="2000" b="1" dirty="0">
                <a:latin typeface="Century Schoolbook" panose="02040604050505020304" pitchFamily="18" charset="0"/>
              </a:rPr>
              <a:t>с комментарием «С одной стороны, заимствования обогащают язык, но, с другой стороны, эти слова могут разрушить язык»;</a:t>
            </a:r>
          </a:p>
          <a:p>
            <a:pPr marL="0" indent="0" algn="just">
              <a:spcBef>
                <a:spcPts val="0"/>
              </a:spcBef>
              <a:buNone/>
            </a:pPr>
            <a:r>
              <a:rPr lang="ru-RU" sz="2000" b="1" dirty="0" smtClean="0">
                <a:solidFill>
                  <a:srgbClr val="FF0000"/>
                </a:solidFill>
                <a:latin typeface="Century Schoolbook" panose="02040604050505020304" pitchFamily="18" charset="0"/>
              </a:rPr>
              <a:t>9. </a:t>
            </a:r>
            <a:r>
              <a:rPr lang="ru-RU" sz="2000" b="1" dirty="0">
                <a:latin typeface="Century Schoolbook" panose="02040604050505020304" pitchFamily="18" charset="0"/>
              </a:rPr>
              <a:t>на основании результатов анкеты можно сделать соответствующий вывод, что 8-ые и 9-ый класс не вдумываются, какие слова они употребляют (исконно русские или заимствованные), учащиеся 10-го класса, напротив, видят в заимствовании англицизмов отрицательные стороны. </a:t>
            </a:r>
            <a:r>
              <a:rPr lang="ru-RU" sz="2000" b="1" dirty="0" smtClean="0">
                <a:latin typeface="Century Schoolbook" panose="02040604050505020304" pitchFamily="18" charset="0"/>
              </a:rPr>
              <a:t>Ученики </a:t>
            </a:r>
            <a:r>
              <a:rPr lang="ru-RU" sz="2000" b="1" dirty="0">
                <a:latin typeface="Century Schoolbook" panose="02040604050505020304" pitchFamily="18" charset="0"/>
              </a:rPr>
              <a:t>10-го класса более аккуратно и вдумчиво относятся к заимствованию англицизмов, чем учащиеся 8-ых и 9-го классов.</a:t>
            </a:r>
          </a:p>
        </p:txBody>
      </p:sp>
    </p:spTree>
    <p:extLst>
      <p:ext uri="{BB962C8B-B14F-4D97-AF65-F5344CB8AC3E}">
        <p14:creationId xmlns:p14="http://schemas.microsoft.com/office/powerpoint/2010/main" val="15540750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412420" y="1124744"/>
            <a:ext cx="8552068" cy="4929411"/>
          </a:xfrm>
        </p:spPr>
        <p:txBody>
          <a:bodyPr>
            <a:normAutofit fontScale="77500" lnSpcReduction="20000"/>
          </a:bodyPr>
          <a:lstStyle/>
          <a:p>
            <a:pPr marL="0" indent="0" algn="just">
              <a:lnSpc>
                <a:spcPct val="110000"/>
              </a:lnSpc>
              <a:spcBef>
                <a:spcPts val="0"/>
              </a:spcBef>
              <a:buNone/>
            </a:pPr>
            <a:r>
              <a:rPr lang="ru-RU" b="1" dirty="0">
                <a:latin typeface="Century Schoolbook" panose="02040604050505020304" pitchFamily="18" charset="0"/>
              </a:rPr>
              <a:t>Выдвинутая гипотеза в ходе работы над темой исследования нашла своё </a:t>
            </a:r>
            <a:r>
              <a:rPr lang="ru-RU" b="1" dirty="0" smtClean="0">
                <a:latin typeface="Century Schoolbook" panose="02040604050505020304" pitchFamily="18" charset="0"/>
              </a:rPr>
              <a:t>частичное подтверждение</a:t>
            </a:r>
            <a:r>
              <a:rPr lang="ru-RU" b="1" dirty="0">
                <a:latin typeface="Century Schoolbook" panose="02040604050505020304" pitchFamily="18" charset="0"/>
              </a:rPr>
              <a:t>: в современном мире подросткам невозможно обойтись без употребления англицизмов. Англицизмы стали неотъемлемой частью русского языка и вошли в речь нынешних подростков. </a:t>
            </a:r>
            <a:endParaRPr lang="ru-RU" b="1" dirty="0" smtClean="0">
              <a:latin typeface="Century Schoolbook" panose="02040604050505020304" pitchFamily="18" charset="0"/>
            </a:endParaRPr>
          </a:p>
          <a:p>
            <a:pPr marL="0" indent="0" algn="just">
              <a:lnSpc>
                <a:spcPct val="110000"/>
              </a:lnSpc>
              <a:spcBef>
                <a:spcPts val="0"/>
              </a:spcBef>
              <a:buNone/>
            </a:pPr>
            <a:r>
              <a:rPr lang="ru-RU" b="1" dirty="0" smtClean="0">
                <a:latin typeface="Century Schoolbook" panose="02040604050505020304" pitchFamily="18" charset="0"/>
              </a:rPr>
              <a:t>Несмотря </a:t>
            </a:r>
            <a:r>
              <a:rPr lang="ru-RU" b="1" dirty="0">
                <a:latin typeface="Century Schoolbook" panose="02040604050505020304" pitchFamily="18" charset="0"/>
              </a:rPr>
              <a:t>на нейтральное отношение анкетируемых к использованию англицизмов, большинство учащихся осознают, что английские слова могут употребляться как оправданно и с пользой, так и не всегда оправданно, и ясно видят причины такого неуместного или ошибочного использования. </a:t>
            </a:r>
          </a:p>
          <a:p>
            <a:pPr marL="0" indent="0" algn="just">
              <a:lnSpc>
                <a:spcPct val="110000"/>
              </a:lnSpc>
              <a:spcBef>
                <a:spcPts val="0"/>
              </a:spcBef>
            </a:pPr>
            <a:endParaRPr lang="ru-RU" b="1" dirty="0">
              <a:latin typeface="Century Schoolbook" panose="02040604050505020304" pitchFamily="18" charset="0"/>
            </a:endParaRPr>
          </a:p>
        </p:txBody>
      </p:sp>
      <p:sp>
        <p:nvSpPr>
          <p:cNvPr id="2" name="Прямоугольник 1"/>
          <p:cNvSpPr/>
          <p:nvPr/>
        </p:nvSpPr>
        <p:spPr>
          <a:xfrm>
            <a:off x="3491880" y="332656"/>
            <a:ext cx="2821763" cy="523220"/>
          </a:xfrm>
          <a:prstGeom prst="rect">
            <a:avLst/>
          </a:prstGeom>
        </p:spPr>
        <p:txBody>
          <a:bodyPr wrap="square">
            <a:spAutoFit/>
          </a:bodyPr>
          <a:lstStyle/>
          <a:p>
            <a:r>
              <a:rPr lang="ru-RU" sz="2800" b="1" dirty="0" smtClean="0">
                <a:solidFill>
                  <a:srgbClr val="FF0000"/>
                </a:solidFill>
                <a:latin typeface="Century Schoolbook" panose="02040604050505020304" pitchFamily="18" charset="0"/>
                <a:ea typeface="Calibri" panose="020F0502020204030204" pitchFamily="34" charset="0"/>
              </a:rPr>
              <a:t>Заключение</a:t>
            </a:r>
            <a:endParaRPr lang="ru-RU" dirty="0">
              <a:solidFill>
                <a:srgbClr val="FF0000"/>
              </a:solidFill>
              <a:latin typeface="Century Schoolbook" panose="02040604050505020304" pitchFamily="18" charset="0"/>
            </a:endParaRPr>
          </a:p>
        </p:txBody>
      </p:sp>
    </p:spTree>
    <p:extLst>
      <p:ext uri="{BB962C8B-B14F-4D97-AF65-F5344CB8AC3E}">
        <p14:creationId xmlns:p14="http://schemas.microsoft.com/office/powerpoint/2010/main" val="241910126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sz="3100" b="1" dirty="0">
                <a:solidFill>
                  <a:srgbClr val="FF0000"/>
                </a:solidFill>
                <a:latin typeface="Century Schoolbook" panose="02040604050505020304" pitchFamily="18" charset="0"/>
              </a:rPr>
              <a:t>Рекомендации для учащихся по употреблению/использованию заимствованных слов в собственной </a:t>
            </a:r>
            <a:r>
              <a:rPr lang="ru-RU" sz="3100" b="1" dirty="0" smtClean="0">
                <a:solidFill>
                  <a:srgbClr val="FF0000"/>
                </a:solidFill>
                <a:latin typeface="Century Schoolbook" panose="02040604050505020304" pitchFamily="18" charset="0"/>
              </a:rPr>
              <a:t>речи</a:t>
            </a:r>
            <a:endParaRPr lang="ru-RU" b="1" dirty="0">
              <a:solidFill>
                <a:srgbClr val="FF0000"/>
              </a:solidFill>
              <a:latin typeface="Century Schoolbook" panose="02040604050505020304" pitchFamily="18" charset="0"/>
            </a:endParaRPr>
          </a:p>
        </p:txBody>
      </p:sp>
      <p:sp>
        <p:nvSpPr>
          <p:cNvPr id="3" name="Объект 2"/>
          <p:cNvSpPr>
            <a:spLocks noGrp="1"/>
          </p:cNvSpPr>
          <p:nvPr>
            <p:ph idx="1"/>
          </p:nvPr>
        </p:nvSpPr>
        <p:spPr>
          <a:xfrm>
            <a:off x="457200" y="1772816"/>
            <a:ext cx="8229600" cy="4608512"/>
          </a:xfrm>
        </p:spPr>
        <p:txBody>
          <a:bodyPr>
            <a:noAutofit/>
          </a:bodyPr>
          <a:lstStyle/>
          <a:p>
            <a:pPr marL="0" indent="0" algn="just">
              <a:spcBef>
                <a:spcPts val="0"/>
              </a:spcBef>
              <a:buNone/>
            </a:pPr>
            <a:r>
              <a:rPr lang="ru-RU" sz="2400" b="1" dirty="0">
                <a:latin typeface="Century Schoolbook" panose="02040604050505020304" pitchFamily="18" charset="0"/>
              </a:rPr>
              <a:t>В</a:t>
            </a:r>
            <a:r>
              <a:rPr lang="ru-RU" sz="2400" b="1" dirty="0" smtClean="0">
                <a:latin typeface="Century Schoolbook" panose="02040604050505020304" pitchFamily="18" charset="0"/>
              </a:rPr>
              <a:t> </a:t>
            </a:r>
            <a:r>
              <a:rPr lang="ru-RU" sz="2400" b="1" dirty="0">
                <a:latin typeface="Century Schoolbook" panose="02040604050505020304" pitchFamily="18" charset="0"/>
              </a:rPr>
              <a:t>настоящее время в русский язык приходит все больше и больше заимствованных слов, сейчас уже сложно сказать, остались ли сферы, где нет ни одного иностранного слова. Однако перед употреблением нового не исконно русского слова необходимо узнать его точное лексическое значение для устранения возможного появления в речи нелепых фраз и тавтологических сочетаний. Излишества и неуместность употребления заимствованных слов могут сделать речь непонятной и сложно воспринимаемой.</a:t>
            </a:r>
          </a:p>
          <a:p>
            <a:pPr marL="0" indent="0" algn="just">
              <a:spcBef>
                <a:spcPts val="0"/>
              </a:spcBef>
              <a:buNone/>
            </a:pPr>
            <a:endParaRPr lang="ru-RU" sz="2400" b="1" dirty="0">
              <a:latin typeface="Century Schoolbook" panose="02040604050505020304" pitchFamily="18" charset="0"/>
            </a:endParaRPr>
          </a:p>
        </p:txBody>
      </p:sp>
    </p:spTree>
    <p:extLst>
      <p:ext uri="{BB962C8B-B14F-4D97-AF65-F5344CB8AC3E}">
        <p14:creationId xmlns:p14="http://schemas.microsoft.com/office/powerpoint/2010/main" val="320258436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1844824"/>
            <a:ext cx="8964488" cy="1800200"/>
          </a:xfrm>
        </p:spPr>
        <p:txBody>
          <a:bodyPr>
            <a:normAutofit/>
          </a:bodyPr>
          <a:lstStyle/>
          <a:p>
            <a:r>
              <a:rPr lang="ru-RU" b="1" dirty="0" smtClean="0">
                <a:solidFill>
                  <a:srgbClr val="FF0000"/>
                </a:solidFill>
                <a:latin typeface="Century Schoolbook" pitchFamily="18" charset="0"/>
              </a:rPr>
              <a:t>Спасибо </a:t>
            </a:r>
            <a:br>
              <a:rPr lang="ru-RU" b="1" dirty="0" smtClean="0">
                <a:solidFill>
                  <a:srgbClr val="FF0000"/>
                </a:solidFill>
                <a:latin typeface="Century Schoolbook" pitchFamily="18" charset="0"/>
              </a:rPr>
            </a:br>
            <a:r>
              <a:rPr lang="ru-RU" b="1" dirty="0" smtClean="0">
                <a:solidFill>
                  <a:srgbClr val="FF0000"/>
                </a:solidFill>
                <a:latin typeface="Century Schoolbook" pitchFamily="18" charset="0"/>
              </a:rPr>
              <a:t>за внимание!</a:t>
            </a:r>
            <a:endParaRPr lang="ru-RU" b="1" dirty="0">
              <a:solidFill>
                <a:srgbClr val="FF0000"/>
              </a:solidFill>
              <a:latin typeface="Century Schoolbook" pitchFamily="18" charset="0"/>
            </a:endParaRPr>
          </a:p>
        </p:txBody>
      </p:sp>
    </p:spTree>
    <p:extLst>
      <p:ext uri="{BB962C8B-B14F-4D97-AF65-F5344CB8AC3E}">
        <p14:creationId xmlns:p14="http://schemas.microsoft.com/office/powerpoint/2010/main" val="275552437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332656"/>
            <a:ext cx="9144000" cy="504056"/>
          </a:xfrm>
        </p:spPr>
        <p:txBody>
          <a:bodyPr>
            <a:noAutofit/>
          </a:bodyPr>
          <a:lstStyle/>
          <a:p>
            <a:pPr lvl="0"/>
            <a:r>
              <a:rPr lang="ru-RU" sz="2800" b="1" dirty="0" smtClean="0">
                <a:solidFill>
                  <a:srgbClr val="FF0000"/>
                </a:solidFill>
                <a:latin typeface="Century Schoolbook" panose="02040604050505020304" pitchFamily="18" charset="0"/>
                <a:ea typeface="Calibri" panose="020F0502020204030204" pitchFamily="34" charset="0"/>
                <a:cs typeface="Times New Roman" panose="02020603050405020304" pitchFamily="18" charset="0"/>
              </a:rPr>
              <a:t>Список использованных источников</a:t>
            </a:r>
            <a:r>
              <a:rPr lang="ru-RU" sz="3200" dirty="0">
                <a:solidFill>
                  <a:srgbClr val="FF0000"/>
                </a:solidFill>
                <a:latin typeface="Century Schoolbook" panose="02040604050505020304" pitchFamily="18" charset="0"/>
                <a:ea typeface="Calibri" panose="020F0502020204030204" pitchFamily="34" charset="0"/>
                <a:cs typeface="Times New Roman" panose="02020603050405020304" pitchFamily="18" charset="0"/>
              </a:rPr>
              <a:t/>
            </a:r>
            <a:br>
              <a:rPr lang="ru-RU" sz="3200" dirty="0">
                <a:solidFill>
                  <a:srgbClr val="FF0000"/>
                </a:solidFill>
                <a:latin typeface="Century Schoolbook" panose="02040604050505020304" pitchFamily="18" charset="0"/>
                <a:ea typeface="Calibri" panose="020F0502020204030204" pitchFamily="34" charset="0"/>
                <a:cs typeface="Times New Roman" panose="02020603050405020304" pitchFamily="18" charset="0"/>
              </a:rPr>
            </a:br>
            <a:endParaRPr lang="ru-RU" sz="3600" dirty="0">
              <a:solidFill>
                <a:srgbClr val="FF0000"/>
              </a:solidFill>
              <a:latin typeface="Century Schoolbook" panose="02040604050505020304" pitchFamily="18" charset="0"/>
            </a:endParaRPr>
          </a:p>
        </p:txBody>
      </p:sp>
      <p:sp>
        <p:nvSpPr>
          <p:cNvPr id="5" name="Прямоугольник 4"/>
          <p:cNvSpPr/>
          <p:nvPr/>
        </p:nvSpPr>
        <p:spPr>
          <a:xfrm>
            <a:off x="-252536" y="548680"/>
            <a:ext cx="9396536" cy="6038576"/>
          </a:xfrm>
          <a:prstGeom prst="rect">
            <a:avLst/>
          </a:prstGeom>
        </p:spPr>
        <p:txBody>
          <a:bodyPr wrap="square">
            <a:spAutoFit/>
          </a:bodyPr>
          <a:lstStyle/>
          <a:p>
            <a:pPr marL="914400" indent="-457200" algn="just">
              <a:lnSpc>
                <a:spcPct val="115000"/>
              </a:lnSpc>
              <a:spcAft>
                <a:spcPts val="0"/>
              </a:spcAft>
              <a:buAutoNum type="arabicPeriod"/>
              <a:tabLst>
                <a:tab pos="4835525" algn="l"/>
              </a:tabLst>
            </a:pPr>
            <a:r>
              <a:rPr lang="ru-RU" sz="2400" dirty="0" smtClean="0">
                <a:solidFill>
                  <a:srgbClr val="000000"/>
                </a:solidFill>
                <a:latin typeface="Century Schoolbook" panose="02040604050505020304" pitchFamily="18" charset="0"/>
                <a:ea typeface="Calibri" panose="020F0502020204030204" pitchFamily="34" charset="0"/>
                <a:cs typeface="Times New Roman" panose="02020603050405020304" pitchFamily="18" charset="0"/>
              </a:rPr>
              <a:t>Горбатенко </a:t>
            </a:r>
            <a:r>
              <a:rPr lang="ru-RU" sz="2400" dirty="0">
                <a:solidFill>
                  <a:srgbClr val="000000"/>
                </a:solidFill>
                <a:latin typeface="Century Schoolbook" panose="02040604050505020304" pitchFamily="18" charset="0"/>
                <a:ea typeface="Calibri" panose="020F0502020204030204" pitchFamily="34" charset="0"/>
                <a:cs typeface="Times New Roman" panose="02020603050405020304" pitchFamily="18" charset="0"/>
              </a:rPr>
              <a:t>Ольга 120 русских слов, заимствованных из английского [Электронный документ] [https://englex.ru/english-borrowings-in-russian/?</a:t>
            </a:r>
            <a:r>
              <a:rPr lang="ru-RU" sz="2400" dirty="0" smtClean="0">
                <a:solidFill>
                  <a:srgbClr val="000000"/>
                </a:solidFill>
                <a:latin typeface="Century Schoolbook" panose="02040604050505020304" pitchFamily="18" charset="0"/>
                <a:ea typeface="Calibri" panose="020F0502020204030204" pitchFamily="34" charset="0"/>
                <a:cs typeface="Times New Roman" panose="02020603050405020304" pitchFamily="18" charset="0"/>
              </a:rPr>
              <a:t>ysclid=lawd0terdm271014683]</a:t>
            </a:r>
          </a:p>
          <a:p>
            <a:pPr marL="914400" indent="-457200" algn="just">
              <a:lnSpc>
                <a:spcPct val="115000"/>
              </a:lnSpc>
              <a:spcAft>
                <a:spcPts val="0"/>
              </a:spcAft>
              <a:buAutoNum type="arabicPeriod"/>
              <a:tabLst>
                <a:tab pos="4835525" algn="l"/>
              </a:tabLst>
            </a:pPr>
            <a:r>
              <a:rPr lang="ru-RU" sz="2400" dirty="0" smtClean="0">
                <a:latin typeface="Century Schoolbook" panose="02040604050505020304" pitchFamily="18" charset="0"/>
                <a:ea typeface="Calibri" panose="020F0502020204030204" pitchFamily="34" charset="0"/>
                <a:cs typeface="Times New Roman" panose="02020603050405020304" pitchFamily="18" charset="0"/>
              </a:rPr>
              <a:t>Иноязычные </a:t>
            </a:r>
            <a:r>
              <a:rPr lang="ru-RU" sz="2400" dirty="0">
                <a:latin typeface="Century Schoolbook" panose="02040604050505020304" pitchFamily="18" charset="0"/>
                <a:ea typeface="Calibri" panose="020F0502020204030204" pitchFamily="34" charset="0"/>
                <a:cs typeface="Times New Roman" panose="02020603050405020304" pitchFamily="18" charset="0"/>
              </a:rPr>
              <a:t>слова в русской разговорной речи [Электронный документ] [https://</a:t>
            </a:r>
            <a:r>
              <a:rPr lang="ru-RU" sz="2400" dirty="0" smtClean="0">
                <a:latin typeface="Century Schoolbook" panose="02040604050505020304" pitchFamily="18" charset="0"/>
                <a:ea typeface="Calibri" panose="020F0502020204030204" pitchFamily="34" charset="0"/>
                <a:cs typeface="Times New Roman" panose="02020603050405020304" pitchFamily="18" charset="0"/>
              </a:rPr>
              <a:t>правописание.онлайн-словарь.рф/writing-words/inoyazychnye-slova-v-russkoy-razgovornoy-rechi.html?ysclid=lchiwqynhf919313190]</a:t>
            </a:r>
          </a:p>
          <a:p>
            <a:pPr marL="914400" indent="-457200" algn="just">
              <a:lnSpc>
                <a:spcPct val="115000"/>
              </a:lnSpc>
              <a:spcAft>
                <a:spcPts val="0"/>
              </a:spcAft>
              <a:buAutoNum type="arabicPeriod"/>
              <a:tabLst>
                <a:tab pos="4835525" algn="l"/>
              </a:tabLst>
            </a:pPr>
            <a:r>
              <a:rPr lang="ru-RU" sz="2400" dirty="0" smtClean="0">
                <a:latin typeface="Century Schoolbook" panose="02040604050505020304" pitchFamily="18" charset="0"/>
                <a:ea typeface="Calibri" panose="020F0502020204030204" pitchFamily="34" charset="0"/>
                <a:cs typeface="Times New Roman" panose="02020603050405020304" pitchFamily="18" charset="0"/>
              </a:rPr>
              <a:t> </a:t>
            </a:r>
            <a:r>
              <a:rPr lang="ru-RU" sz="2400" dirty="0">
                <a:latin typeface="Century Schoolbook" panose="02040604050505020304" pitchFamily="18" charset="0"/>
                <a:ea typeface="Calibri" panose="020F0502020204030204" pitchFamily="34" charset="0"/>
                <a:cs typeface="Times New Roman" panose="02020603050405020304" pitchFamily="18" charset="0"/>
              </a:rPr>
              <a:t>Капитонов Вячеслав Юрьевич Заимствованные слова в русском языке [Электронный документ] [https://</a:t>
            </a:r>
            <a:r>
              <a:rPr lang="ru-RU" sz="2400" dirty="0" smtClean="0">
                <a:latin typeface="Century Schoolbook" panose="02040604050505020304" pitchFamily="18" charset="0"/>
                <a:ea typeface="Calibri" panose="020F0502020204030204" pitchFamily="34" charset="0"/>
                <a:cs typeface="Times New Roman" panose="02020603050405020304" pitchFamily="18" charset="0"/>
              </a:rPr>
              <a:t>mail.tvorcheskie-proekty.ru/node/4085?ysclid=lchhpu7sf2142497092]</a:t>
            </a:r>
          </a:p>
          <a:p>
            <a:pPr marL="914400" indent="-457200" algn="just">
              <a:lnSpc>
                <a:spcPct val="115000"/>
              </a:lnSpc>
              <a:spcAft>
                <a:spcPts val="0"/>
              </a:spcAft>
              <a:buAutoNum type="arabicPeriod"/>
              <a:tabLst>
                <a:tab pos="4835525" algn="l"/>
              </a:tabLst>
            </a:pPr>
            <a:r>
              <a:rPr lang="ru-RU" sz="2400" dirty="0" smtClean="0">
                <a:latin typeface="Century Schoolbook" panose="02040604050505020304" pitchFamily="18" charset="0"/>
                <a:ea typeface="Calibri" panose="020F0502020204030204" pitchFamily="34" charset="0"/>
                <a:cs typeface="Times New Roman" panose="02020603050405020304" pitchFamily="18" charset="0"/>
              </a:rPr>
              <a:t> </a:t>
            </a:r>
            <a:r>
              <a:rPr lang="ru-RU" sz="2400" dirty="0" err="1">
                <a:latin typeface="Century Schoolbook" panose="02040604050505020304" pitchFamily="18" charset="0"/>
                <a:ea typeface="Calibri" panose="020F0502020204030204" pitchFamily="34" charset="0"/>
                <a:cs typeface="Times New Roman" panose="02020603050405020304" pitchFamily="18" charset="0"/>
              </a:rPr>
              <a:t>Линник</a:t>
            </a:r>
            <a:r>
              <a:rPr lang="ru-RU" sz="2400" dirty="0">
                <a:latin typeface="Century Schoolbook" panose="02040604050505020304" pitchFamily="18" charset="0"/>
                <a:ea typeface="Calibri" panose="020F0502020204030204" pitchFamily="34" charset="0"/>
                <a:cs typeface="Times New Roman" panose="02020603050405020304" pitchFamily="18" charset="0"/>
              </a:rPr>
              <a:t> Ульяна Проект «Англицизмы в русском языке» [Документ </a:t>
            </a:r>
            <a:r>
              <a:rPr lang="en-US" sz="2400" dirty="0">
                <a:latin typeface="Century Schoolbook" panose="02040604050505020304" pitchFamily="18" charset="0"/>
                <a:ea typeface="Calibri" panose="020F0502020204030204" pitchFamily="34" charset="0"/>
                <a:cs typeface="Times New Roman" panose="02020603050405020304" pitchFamily="18" charset="0"/>
              </a:rPr>
              <a:t>Word</a:t>
            </a:r>
            <a:r>
              <a:rPr lang="ru-RU" sz="2400" dirty="0">
                <a:latin typeface="Century Schoolbook" panose="02040604050505020304" pitchFamily="18" charset="0"/>
                <a:ea typeface="Calibri" panose="020F0502020204030204" pitchFamily="34" charset="0"/>
                <a:cs typeface="Times New Roman" panose="02020603050405020304" pitchFamily="18" charset="0"/>
              </a:rPr>
              <a:t>]</a:t>
            </a:r>
            <a:endParaRPr lang="ru-RU" sz="2400" dirty="0">
              <a:latin typeface="Century Schoolbook" panose="020406040505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37284841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251520" y="188640"/>
            <a:ext cx="8757398" cy="6592574"/>
          </a:xfrm>
          <a:prstGeom prst="rect">
            <a:avLst/>
          </a:prstGeom>
        </p:spPr>
        <p:txBody>
          <a:bodyPr wrap="square">
            <a:spAutoFit/>
          </a:bodyPr>
          <a:lstStyle/>
          <a:p>
            <a:pPr algn="just">
              <a:spcAft>
                <a:spcPts val="0"/>
              </a:spcAft>
              <a:tabLst>
                <a:tab pos="4835525" algn="l"/>
              </a:tabLst>
            </a:pPr>
            <a:r>
              <a:rPr lang="ru-RU" sz="2400" dirty="0" smtClean="0">
                <a:latin typeface="Century Schoolbook" panose="02040604050505020304" pitchFamily="18" charset="0"/>
              </a:rPr>
              <a:t>5. Причины </a:t>
            </a:r>
            <a:r>
              <a:rPr lang="ru-RU" sz="2400" dirty="0" err="1">
                <a:latin typeface="Century Schoolbook" panose="02040604050505020304" pitchFamily="18" charset="0"/>
              </a:rPr>
              <a:t>лексикозаимствования</a:t>
            </a:r>
            <a:r>
              <a:rPr lang="ru-RU" sz="2400" dirty="0">
                <a:latin typeface="Century Schoolbook" panose="02040604050505020304" pitchFamily="18" charset="0"/>
              </a:rPr>
              <a:t> [Электронный документ] [https://studopedia.ru/1_129628_prichini-leksicheskogo-zaimstvovaniya.html?ysclid=ladpa64azj972656396]</a:t>
            </a:r>
          </a:p>
          <a:p>
            <a:pPr algn="just">
              <a:spcAft>
                <a:spcPts val="0"/>
              </a:spcAft>
              <a:tabLst>
                <a:tab pos="4835525" algn="l"/>
              </a:tabLst>
            </a:pPr>
            <a:r>
              <a:rPr lang="ru-RU" sz="2400" dirty="0">
                <a:latin typeface="Century Schoolbook" panose="02040604050505020304" pitchFamily="18" charset="0"/>
              </a:rPr>
              <a:t>6. Светличная Мария Сергеевна Итоговый проект на тему: «Англицизмы в современном русском языке. Эволюция или угроза» [Электронный документ] [https://infourok.ru/itogoviy-proekt-na-temu-anglicizmi-v-sovremennom-russkom-yazike-evolyuciya-ili-ugroza-3631079.html?ysclid=lcx84wz269699777387]</a:t>
            </a:r>
          </a:p>
          <a:p>
            <a:pPr algn="just">
              <a:spcAft>
                <a:spcPts val="0"/>
              </a:spcAft>
              <a:tabLst>
                <a:tab pos="4835525" algn="l"/>
              </a:tabLst>
            </a:pPr>
            <a:r>
              <a:rPr lang="ru-RU" sz="2400" dirty="0">
                <a:latin typeface="Century Schoolbook" panose="02040604050505020304" pitchFamily="18" charset="0"/>
              </a:rPr>
              <a:t>7. Тарасенко Д.И. Англицизмы в современном русском языке [Электронный документ] [https://school-science.ru/4/10/1228?ysclid=lcx6yt5ip2379980732]</a:t>
            </a:r>
          </a:p>
          <a:p>
            <a:pPr algn="just">
              <a:lnSpc>
                <a:spcPct val="115000"/>
              </a:lnSpc>
              <a:spcAft>
                <a:spcPts val="0"/>
              </a:spcAft>
              <a:tabLst>
                <a:tab pos="4835525" algn="l"/>
              </a:tabLst>
            </a:pPr>
            <a:r>
              <a:rPr lang="ru-RU" sz="2400" dirty="0">
                <a:latin typeface="Century Schoolbook" panose="02040604050505020304" pitchFamily="18" charset="0"/>
                <a:ea typeface="Calibri" panose="020F0502020204030204" pitchFamily="34" charset="0"/>
                <a:cs typeface="Times New Roman" panose="02020603050405020304" pitchFamily="18" charset="0"/>
              </a:rPr>
              <a:t>8. </a:t>
            </a:r>
            <a:r>
              <a:rPr lang="ru-RU" sz="2400" dirty="0" err="1">
                <a:latin typeface="Century Schoolbook" panose="02040604050505020304" pitchFamily="18" charset="0"/>
                <a:ea typeface="Calibri" panose="020F0502020204030204" pitchFamily="34" charset="0"/>
                <a:cs typeface="Times New Roman" panose="02020603050405020304" pitchFamily="18" charset="0"/>
              </a:rPr>
              <a:t>Туленкова</a:t>
            </a:r>
            <a:r>
              <a:rPr lang="ru-RU" sz="2400" dirty="0">
                <a:latin typeface="Century Schoolbook" panose="02040604050505020304" pitchFamily="18" charset="0"/>
                <a:ea typeface="Calibri" panose="020F0502020204030204" pitchFamily="34" charset="0"/>
                <a:cs typeface="Times New Roman" panose="02020603050405020304" pitchFamily="18" charset="0"/>
              </a:rPr>
              <a:t> П.П. Англицизмы в русском языке [Электронный документ] [</a:t>
            </a:r>
            <a:r>
              <a:rPr lang="en-US" sz="2400" dirty="0">
                <a:latin typeface="Century Schoolbook" panose="02040604050505020304" pitchFamily="18" charset="0"/>
                <a:ea typeface="Calibri" panose="020F0502020204030204" pitchFamily="34" charset="0"/>
                <a:cs typeface="Times New Roman" panose="02020603050405020304" pitchFamily="18" charset="0"/>
              </a:rPr>
              <a:t>https</a:t>
            </a:r>
            <a:r>
              <a:rPr lang="ru-RU" sz="2400" dirty="0">
                <a:latin typeface="Century Schoolbook" panose="02040604050505020304" pitchFamily="18" charset="0"/>
                <a:ea typeface="Calibri" panose="020F0502020204030204" pitchFamily="34" charset="0"/>
                <a:cs typeface="Times New Roman" panose="02020603050405020304" pitchFamily="18" charset="0"/>
              </a:rPr>
              <a:t>://</a:t>
            </a:r>
            <a:r>
              <a:rPr lang="en-US" sz="2400" dirty="0" err="1">
                <a:latin typeface="Century Schoolbook" panose="02040604050505020304" pitchFamily="18" charset="0"/>
                <a:ea typeface="Calibri" panose="020F0502020204030204" pitchFamily="34" charset="0"/>
                <a:cs typeface="Times New Roman" panose="02020603050405020304" pitchFamily="18" charset="0"/>
              </a:rPr>
              <a:t>moluch</a:t>
            </a:r>
            <a:r>
              <a:rPr lang="ru-RU" sz="2400" dirty="0">
                <a:latin typeface="Century Schoolbook" panose="02040604050505020304" pitchFamily="18" charset="0"/>
                <a:ea typeface="Calibri" panose="020F0502020204030204" pitchFamily="34" charset="0"/>
                <a:cs typeface="Times New Roman" panose="02020603050405020304" pitchFamily="18" charset="0"/>
              </a:rPr>
              <a:t>.</a:t>
            </a:r>
            <a:r>
              <a:rPr lang="en-US" sz="2400" dirty="0" err="1">
                <a:latin typeface="Century Schoolbook" panose="02040604050505020304" pitchFamily="18" charset="0"/>
                <a:ea typeface="Calibri" panose="020F0502020204030204" pitchFamily="34" charset="0"/>
                <a:cs typeface="Times New Roman" panose="02020603050405020304" pitchFamily="18" charset="0"/>
              </a:rPr>
              <a:t>ru</a:t>
            </a:r>
            <a:r>
              <a:rPr lang="ru-RU" sz="2400" dirty="0">
                <a:latin typeface="Century Schoolbook" panose="02040604050505020304" pitchFamily="18" charset="0"/>
                <a:ea typeface="Calibri" panose="020F0502020204030204" pitchFamily="34" charset="0"/>
                <a:cs typeface="Times New Roman" panose="02020603050405020304" pitchFamily="18" charset="0"/>
              </a:rPr>
              <a:t>/</a:t>
            </a:r>
            <a:r>
              <a:rPr lang="en-US" sz="2400" dirty="0">
                <a:latin typeface="Century Schoolbook" panose="02040604050505020304" pitchFamily="18" charset="0"/>
                <a:ea typeface="Calibri" panose="020F0502020204030204" pitchFamily="34" charset="0"/>
                <a:cs typeface="Times New Roman" panose="02020603050405020304" pitchFamily="18" charset="0"/>
              </a:rPr>
              <a:t>archive</a:t>
            </a:r>
            <a:r>
              <a:rPr lang="ru-RU" sz="2400" dirty="0">
                <a:latin typeface="Century Schoolbook" panose="02040604050505020304" pitchFamily="18" charset="0"/>
                <a:ea typeface="Calibri" panose="020F0502020204030204" pitchFamily="34" charset="0"/>
                <a:cs typeface="Times New Roman" panose="02020603050405020304" pitchFamily="18" charset="0"/>
              </a:rPr>
              <a:t>/411/90569/] (дата обращения: 15.01.2023</a:t>
            </a:r>
            <a:r>
              <a:rPr lang="ru-RU" sz="2400" dirty="0" smtClean="0">
                <a:latin typeface="Century Schoolbook" panose="02040604050505020304" pitchFamily="18" charset="0"/>
                <a:ea typeface="Calibri" panose="020F0502020204030204" pitchFamily="34" charset="0"/>
                <a:cs typeface="Times New Roman" panose="02020603050405020304" pitchFamily="18" charset="0"/>
              </a:rPr>
              <a:t>).</a:t>
            </a:r>
            <a:endParaRPr lang="ru-RU" sz="2000" dirty="0">
              <a:effectLst/>
              <a:latin typeface="Century Schoolbook" panose="020406040505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61831028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6565"/>
            <a:ext cx="8229600" cy="902155"/>
          </a:xfrm>
        </p:spPr>
        <p:txBody>
          <a:bodyPr>
            <a:noAutofit/>
          </a:bodyPr>
          <a:lstStyle/>
          <a:p>
            <a:r>
              <a:rPr lang="ru-RU" sz="3000" b="1" dirty="0" smtClean="0">
                <a:solidFill>
                  <a:srgbClr val="FF0000"/>
                </a:solidFill>
                <a:latin typeface="Century Schoolbook" pitchFamily="18" charset="0"/>
              </a:rPr>
              <a:t>Гипотеза, цель, задачи работы</a:t>
            </a:r>
            <a:endParaRPr lang="ru-RU" sz="3000" b="1" dirty="0">
              <a:solidFill>
                <a:srgbClr val="FF0000"/>
              </a:solidFill>
              <a:latin typeface="Century Schoolbook" pitchFamily="18" charset="0"/>
            </a:endParaRPr>
          </a:p>
        </p:txBody>
      </p:sp>
      <p:sp>
        <p:nvSpPr>
          <p:cNvPr id="3" name="Объект 2"/>
          <p:cNvSpPr>
            <a:spLocks noGrp="1"/>
          </p:cNvSpPr>
          <p:nvPr>
            <p:ph idx="1"/>
          </p:nvPr>
        </p:nvSpPr>
        <p:spPr>
          <a:xfrm>
            <a:off x="323528" y="836712"/>
            <a:ext cx="8640960" cy="4525963"/>
          </a:xfrm>
        </p:spPr>
        <p:txBody>
          <a:bodyPr>
            <a:noAutofit/>
          </a:bodyPr>
          <a:lstStyle/>
          <a:p>
            <a:pPr marL="0" indent="0" algn="just">
              <a:buNone/>
            </a:pPr>
            <a:r>
              <a:rPr lang="ru-RU" sz="2400" b="1" dirty="0" smtClean="0">
                <a:solidFill>
                  <a:schemeClr val="tx1"/>
                </a:solidFill>
                <a:latin typeface="Century Schoolbook" pitchFamily="18" charset="0"/>
              </a:rPr>
              <a:t>Гипотеза</a:t>
            </a:r>
            <a:r>
              <a:rPr lang="ru-RU" sz="2400" b="1" dirty="0">
                <a:solidFill>
                  <a:schemeClr val="tx1"/>
                </a:solidFill>
                <a:latin typeface="Century Schoolbook" pitchFamily="18" charset="0"/>
              </a:rPr>
              <a:t>: </a:t>
            </a:r>
            <a:r>
              <a:rPr lang="ru-RU" sz="2400" dirty="0">
                <a:solidFill>
                  <a:schemeClr val="tx1"/>
                </a:solidFill>
                <a:latin typeface="Century Schoolbook" pitchFamily="18" charset="0"/>
              </a:rPr>
              <a:t>современные подростки осознанно употребляют иностранные слова английского происхождения в своей речи.</a:t>
            </a:r>
            <a:endParaRPr lang="ru-RU" sz="2400" dirty="0" smtClean="0">
              <a:solidFill>
                <a:schemeClr val="tx1"/>
              </a:solidFill>
              <a:latin typeface="Century Schoolbook" pitchFamily="18" charset="0"/>
            </a:endParaRPr>
          </a:p>
          <a:p>
            <a:pPr marL="0" indent="0" algn="just">
              <a:buNone/>
            </a:pPr>
            <a:r>
              <a:rPr lang="ru-RU" sz="2400" b="1" dirty="0" smtClean="0">
                <a:solidFill>
                  <a:schemeClr val="tx1"/>
                </a:solidFill>
                <a:latin typeface="Century Schoolbook" pitchFamily="18" charset="0"/>
              </a:rPr>
              <a:t>Цель работы: </a:t>
            </a:r>
            <a:r>
              <a:rPr lang="ru-RU" sz="2400" dirty="0">
                <a:solidFill>
                  <a:schemeClr val="tx1"/>
                </a:solidFill>
                <a:latin typeface="Century Schoolbook" pitchFamily="18" charset="0"/>
              </a:rPr>
              <a:t>выяснить, каково отношение к заимствованию слов из английского языка в настоящее время (</a:t>
            </a:r>
            <a:r>
              <a:rPr lang="ru-RU" sz="2400" i="1" dirty="0">
                <a:solidFill>
                  <a:schemeClr val="tx1"/>
                </a:solidFill>
                <a:latin typeface="Century Schoolbook" pitchFamily="18" charset="0"/>
              </a:rPr>
              <a:t>на примере учащихся 8 - 10 классов гимназии</a:t>
            </a:r>
            <a:r>
              <a:rPr lang="ru-RU" sz="2400" dirty="0">
                <a:solidFill>
                  <a:schemeClr val="tx1"/>
                </a:solidFill>
                <a:latin typeface="Century Schoolbook" pitchFamily="18" charset="0"/>
              </a:rPr>
              <a:t>).</a:t>
            </a:r>
            <a:endParaRPr lang="ru-RU" sz="2400" dirty="0" smtClean="0">
              <a:solidFill>
                <a:schemeClr val="tx1"/>
              </a:solidFill>
              <a:latin typeface="Century Schoolbook" pitchFamily="18" charset="0"/>
            </a:endParaRPr>
          </a:p>
          <a:p>
            <a:pPr marL="0" indent="0" algn="just">
              <a:buNone/>
            </a:pPr>
            <a:r>
              <a:rPr lang="ru-RU" sz="2400" b="1" dirty="0" smtClean="0">
                <a:solidFill>
                  <a:schemeClr val="tx1"/>
                </a:solidFill>
                <a:latin typeface="Century Schoolbook" pitchFamily="18" charset="0"/>
              </a:rPr>
              <a:t>Задачи работы: </a:t>
            </a:r>
            <a:endParaRPr lang="ru-RU" sz="2400" dirty="0">
              <a:solidFill>
                <a:schemeClr val="tx1"/>
              </a:solidFill>
              <a:latin typeface="Century Schoolbook" pitchFamily="18" charset="0"/>
            </a:endParaRPr>
          </a:p>
          <a:p>
            <a:pPr marL="0" indent="0" algn="just">
              <a:spcBef>
                <a:spcPts val="0"/>
              </a:spcBef>
              <a:buNone/>
            </a:pPr>
            <a:r>
              <a:rPr lang="ru-RU" sz="2400" dirty="0">
                <a:solidFill>
                  <a:schemeClr val="tx1"/>
                </a:solidFill>
                <a:latin typeface="Century Schoolbook" pitchFamily="18" charset="0"/>
              </a:rPr>
              <a:t>1.	изучить теоретический материал о заимствовании слов, причинах, особенностях и сферах заимствования англицизмов в современном русском языке;</a:t>
            </a:r>
          </a:p>
          <a:p>
            <a:pPr marL="0" indent="0" algn="just">
              <a:spcBef>
                <a:spcPts val="0"/>
              </a:spcBef>
              <a:buNone/>
            </a:pPr>
            <a:r>
              <a:rPr lang="ru-RU" sz="2400" dirty="0">
                <a:solidFill>
                  <a:schemeClr val="tx1"/>
                </a:solidFill>
                <a:latin typeface="Century Schoolbook" pitchFamily="18" charset="0"/>
              </a:rPr>
              <a:t>2.	провести анкетирование по теме исследования среди учащихся гимназии 8 - 10 классов;</a:t>
            </a:r>
          </a:p>
          <a:p>
            <a:pPr marL="0" indent="0" algn="just">
              <a:spcBef>
                <a:spcPts val="0"/>
              </a:spcBef>
              <a:buNone/>
            </a:pPr>
            <a:r>
              <a:rPr lang="ru-RU" sz="2400" dirty="0">
                <a:solidFill>
                  <a:schemeClr val="tx1"/>
                </a:solidFill>
                <a:latin typeface="Century Schoolbook" pitchFamily="18" charset="0"/>
              </a:rPr>
              <a:t>3.	проанализировать результаты анкетирования и сделать выводы, подтвердив и опровергнув выдвинутую гипотезу.</a:t>
            </a:r>
          </a:p>
        </p:txBody>
      </p:sp>
    </p:spTree>
    <p:extLst>
      <p:ext uri="{BB962C8B-B14F-4D97-AF65-F5344CB8AC3E}">
        <p14:creationId xmlns:p14="http://schemas.microsoft.com/office/powerpoint/2010/main" val="78708677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a:spLocks noGrp="1"/>
          </p:cNvSpPr>
          <p:nvPr>
            <p:ph idx="1"/>
          </p:nvPr>
        </p:nvSpPr>
        <p:spPr>
          <a:xfrm>
            <a:off x="179512" y="116632"/>
            <a:ext cx="8784976" cy="6009531"/>
          </a:xfrm>
        </p:spPr>
        <p:txBody>
          <a:bodyPr>
            <a:noAutofit/>
          </a:bodyPr>
          <a:lstStyle/>
          <a:p>
            <a:pPr marL="0" indent="0" algn="just">
              <a:spcBef>
                <a:spcPts val="0"/>
              </a:spcBef>
              <a:buNone/>
            </a:pPr>
            <a:r>
              <a:rPr lang="ru-RU" sz="2300" b="1" dirty="0">
                <a:solidFill>
                  <a:schemeClr val="tx1"/>
                </a:solidFill>
                <a:latin typeface="Century Schoolbook" pitchFamily="18" charset="0"/>
              </a:rPr>
              <a:t>Объект исследования: </a:t>
            </a:r>
            <a:r>
              <a:rPr lang="ru-RU" sz="2300" dirty="0">
                <a:solidFill>
                  <a:schemeClr val="tx1"/>
                </a:solidFill>
                <a:latin typeface="Century Schoolbook" pitchFamily="18" charset="0"/>
              </a:rPr>
              <a:t>англицизмы в речи подростков гимназии.</a:t>
            </a:r>
          </a:p>
          <a:p>
            <a:pPr marL="0" indent="0" algn="just">
              <a:spcBef>
                <a:spcPts val="0"/>
              </a:spcBef>
              <a:buNone/>
            </a:pPr>
            <a:r>
              <a:rPr lang="ru-RU" sz="2300" b="1" dirty="0">
                <a:solidFill>
                  <a:schemeClr val="tx1"/>
                </a:solidFill>
                <a:latin typeface="Century Schoolbook" pitchFamily="18" charset="0"/>
              </a:rPr>
              <a:t>Предмет исследования: </a:t>
            </a:r>
            <a:r>
              <a:rPr lang="ru-RU" sz="2300" dirty="0">
                <a:solidFill>
                  <a:schemeClr val="tx1"/>
                </a:solidFill>
                <a:latin typeface="Century Schoolbook" pitchFamily="18" charset="0"/>
              </a:rPr>
              <a:t>отношение к заимствованию англицизмов в русском языке в настоящее время.</a:t>
            </a:r>
          </a:p>
          <a:p>
            <a:pPr marL="0" indent="0" algn="just">
              <a:spcBef>
                <a:spcPts val="0"/>
              </a:spcBef>
              <a:buNone/>
            </a:pPr>
            <a:r>
              <a:rPr lang="ru-RU" sz="2300" b="1" dirty="0">
                <a:solidFill>
                  <a:schemeClr val="tx1"/>
                </a:solidFill>
                <a:latin typeface="Century Schoolbook" pitchFamily="18" charset="0"/>
              </a:rPr>
              <a:t>Метод исследования: </a:t>
            </a:r>
            <a:r>
              <a:rPr lang="ru-RU" sz="2300" dirty="0">
                <a:solidFill>
                  <a:schemeClr val="tx1"/>
                </a:solidFill>
                <a:latin typeface="Century Schoolbook" pitchFamily="18" charset="0"/>
              </a:rPr>
              <a:t>обзор и изучение теоретических источников по теме исследования, анкетирование, сравнение и анализ, использование ИКТ.</a:t>
            </a:r>
          </a:p>
          <a:p>
            <a:pPr marL="0" indent="0" algn="just">
              <a:spcBef>
                <a:spcPts val="0"/>
              </a:spcBef>
              <a:buNone/>
            </a:pPr>
            <a:r>
              <a:rPr lang="ru-RU" sz="2300" b="1" dirty="0">
                <a:solidFill>
                  <a:schemeClr val="tx1"/>
                </a:solidFill>
                <a:latin typeface="Century Schoolbook" pitchFamily="18" charset="0"/>
              </a:rPr>
              <a:t>Рекомендации по использованию материала исследования: </a:t>
            </a:r>
            <a:r>
              <a:rPr lang="ru-RU" sz="2300" dirty="0">
                <a:solidFill>
                  <a:schemeClr val="tx1"/>
                </a:solidFill>
                <a:latin typeface="Century Schoolbook" pitchFamily="18" charset="0"/>
              </a:rPr>
              <a:t>материал о современных англицизмах можно</a:t>
            </a:r>
          </a:p>
          <a:p>
            <a:pPr algn="just">
              <a:spcBef>
                <a:spcPts val="0"/>
              </a:spcBef>
            </a:pPr>
            <a:r>
              <a:rPr lang="ru-RU" sz="2300" dirty="0">
                <a:solidFill>
                  <a:schemeClr val="tx1"/>
                </a:solidFill>
                <a:latin typeface="Century Schoolbook" pitchFamily="18" charset="0"/>
              </a:rPr>
              <a:t>предложить педагогам-филологам при изучении учебного материала о заимствованиях из английского языка и/или для организации проектной работы при изучении современных заимствований как в родном, так и английском языке, </a:t>
            </a:r>
          </a:p>
          <a:p>
            <a:pPr algn="just">
              <a:spcBef>
                <a:spcPts val="0"/>
              </a:spcBef>
            </a:pPr>
            <a:r>
              <a:rPr lang="ru-RU" sz="2300" dirty="0">
                <a:solidFill>
                  <a:schemeClr val="tx1"/>
                </a:solidFill>
                <a:latin typeface="Century Schoolbook" pitchFamily="18" charset="0"/>
              </a:rPr>
              <a:t>предложить материал тем, кто увлечен изучением родного языка и заботится о его экологии,</a:t>
            </a:r>
          </a:p>
          <a:p>
            <a:pPr algn="just">
              <a:spcBef>
                <a:spcPts val="0"/>
              </a:spcBef>
            </a:pPr>
            <a:r>
              <a:rPr lang="ru-RU" sz="2300" dirty="0">
                <a:solidFill>
                  <a:schemeClr val="tx1"/>
                </a:solidFill>
                <a:latin typeface="Century Schoolbook" pitchFamily="18" charset="0"/>
              </a:rPr>
              <a:t>использовать для расширения личного кругозора и обогащения </a:t>
            </a:r>
            <a:r>
              <a:rPr lang="ru-RU" sz="2300" dirty="0" smtClean="0">
                <a:solidFill>
                  <a:schemeClr val="tx1"/>
                </a:solidFill>
                <a:latin typeface="Century Schoolbook" pitchFamily="18" charset="0"/>
              </a:rPr>
              <a:t>словаря.</a:t>
            </a:r>
            <a:endParaRPr lang="ru-RU" sz="2300" dirty="0">
              <a:solidFill>
                <a:schemeClr val="tx1"/>
              </a:solidFill>
              <a:latin typeface="Century Schoolbook" pitchFamily="18" charset="0"/>
            </a:endParaRPr>
          </a:p>
          <a:p>
            <a:pPr>
              <a:spcBef>
                <a:spcPts val="0"/>
              </a:spcBef>
            </a:pPr>
            <a:endParaRPr lang="ru-RU" sz="2300" dirty="0"/>
          </a:p>
          <a:p>
            <a:pPr>
              <a:spcBef>
                <a:spcPts val="0"/>
              </a:spcBef>
            </a:pPr>
            <a:endParaRPr lang="ru-RU" sz="2300" dirty="0"/>
          </a:p>
          <a:p>
            <a:pPr>
              <a:spcBef>
                <a:spcPts val="0"/>
              </a:spcBef>
            </a:pPr>
            <a:endParaRPr lang="ru-RU" sz="2300" dirty="0"/>
          </a:p>
        </p:txBody>
      </p:sp>
    </p:spTree>
    <p:extLst>
      <p:ext uri="{BB962C8B-B14F-4D97-AF65-F5344CB8AC3E}">
        <p14:creationId xmlns:p14="http://schemas.microsoft.com/office/powerpoint/2010/main" val="4931378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107504" y="116632"/>
            <a:ext cx="8856984" cy="5932040"/>
          </a:xfrm>
          <a:noFill/>
        </p:spPr>
        <p:txBody>
          <a:bodyPr>
            <a:noAutofit/>
          </a:bodyPr>
          <a:lstStyle/>
          <a:p>
            <a:pPr marL="0" indent="0" algn="just">
              <a:buNone/>
            </a:pPr>
            <a:r>
              <a:rPr lang="en-US" sz="2300" b="1" dirty="0" smtClean="0">
                <a:solidFill>
                  <a:srgbClr val="FF0000"/>
                </a:solidFill>
                <a:latin typeface="Century Schoolbook" pitchFamily="18" charset="0"/>
              </a:rPr>
              <a:t>   </a:t>
            </a:r>
            <a:r>
              <a:rPr lang="ru-RU" sz="2300" b="1" dirty="0" smtClean="0">
                <a:solidFill>
                  <a:srgbClr val="FF0000"/>
                </a:solidFill>
                <a:latin typeface="Century Schoolbook" pitchFamily="18" charset="0"/>
              </a:rPr>
              <a:t>Теоретическая часть работы</a:t>
            </a:r>
            <a:r>
              <a:rPr lang="ru-RU" sz="2300" b="1" dirty="0" smtClean="0">
                <a:solidFill>
                  <a:schemeClr val="tx1"/>
                </a:solidFill>
                <a:latin typeface="Century Schoolbook" pitchFamily="18" charset="0"/>
              </a:rPr>
              <a:t> была посвящена была посвящена изучению понятия «заимствованные слова», причинах заимствований иностранных слов.</a:t>
            </a:r>
          </a:p>
          <a:p>
            <a:pPr marL="0" indent="0" algn="just">
              <a:buNone/>
            </a:pPr>
            <a:r>
              <a:rPr lang="ru-RU" sz="2300" b="1" dirty="0">
                <a:latin typeface="Century Schoolbook" pitchFamily="18" charset="0"/>
              </a:rPr>
              <a:t> </a:t>
            </a:r>
            <a:r>
              <a:rPr lang="ru-RU" sz="2300" b="1" dirty="0" smtClean="0">
                <a:latin typeface="Century Schoolbook" pitchFamily="18" charset="0"/>
              </a:rPr>
              <a:t>   </a:t>
            </a:r>
            <a:r>
              <a:rPr lang="ru-RU" sz="2300" b="1" dirty="0" smtClean="0">
                <a:solidFill>
                  <a:schemeClr val="tx1"/>
                </a:solidFill>
                <a:latin typeface="Century Schoolbook" pitchFamily="18" charset="0"/>
              </a:rPr>
              <a:t>Была изучена информация о положительных и отрицательных сторонах заимствования иностранных слов. К положительным сторонам заимствования слов можно отнести обогащение речи, используя иностранные заимствования, употребление иностранных слов, не имеющих русских наименований, а также укрепление связей с народами и носителями языков. К отрицательным сторонам можно отнести непонятность речи при излишнем употреблении иностранных заимствований, появление в речи тавтологических сочетаний и нелепых псевдонаучных фраз.</a:t>
            </a:r>
          </a:p>
          <a:p>
            <a:pPr marL="0" indent="0" algn="just">
              <a:buNone/>
            </a:pPr>
            <a:r>
              <a:rPr lang="ru-RU" sz="2300" b="1" dirty="0" smtClean="0">
                <a:solidFill>
                  <a:schemeClr val="tx1"/>
                </a:solidFill>
                <a:latin typeface="Century Schoolbook" pitchFamily="18" charset="0"/>
              </a:rPr>
              <a:t>Также были рассмотрены 5 сфер употребления англицизмов в русском языке: одежда и мода, еда и блюда, бизнес и деловые отношения, спорт, </a:t>
            </a:r>
            <a:r>
              <a:rPr lang="en-US" sz="2300" b="1" dirty="0" smtClean="0">
                <a:solidFill>
                  <a:schemeClr val="tx1"/>
                </a:solidFill>
                <a:latin typeface="Century Schoolbook" pitchFamily="18" charset="0"/>
              </a:rPr>
              <a:t>IT-</a:t>
            </a:r>
            <a:r>
              <a:rPr lang="ru-RU" sz="2300" b="1" dirty="0" smtClean="0">
                <a:solidFill>
                  <a:schemeClr val="tx1"/>
                </a:solidFill>
                <a:latin typeface="Century Schoolbook" pitchFamily="18" charset="0"/>
              </a:rPr>
              <a:t>сфера.</a:t>
            </a:r>
          </a:p>
          <a:p>
            <a:pPr marL="0" indent="0" algn="just">
              <a:buNone/>
            </a:pPr>
            <a:endParaRPr lang="ru-RU" sz="2300" dirty="0" smtClean="0">
              <a:solidFill>
                <a:schemeClr val="tx1"/>
              </a:solidFill>
              <a:latin typeface="Century Schoolbook" pitchFamily="18" charset="0"/>
            </a:endParaRPr>
          </a:p>
          <a:p>
            <a:pPr marL="0" indent="0" algn="just">
              <a:buNone/>
            </a:pPr>
            <a:endParaRPr lang="ru-RU" sz="2300" dirty="0" smtClean="0">
              <a:solidFill>
                <a:schemeClr val="tx1"/>
              </a:solidFill>
              <a:latin typeface="Century Schoolbook" pitchFamily="18" charset="0"/>
            </a:endParaRPr>
          </a:p>
        </p:txBody>
      </p:sp>
    </p:spTree>
    <p:extLst>
      <p:ext uri="{BB962C8B-B14F-4D97-AF65-F5344CB8AC3E}">
        <p14:creationId xmlns:p14="http://schemas.microsoft.com/office/powerpoint/2010/main" val="41475367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0"/>
            <a:ext cx="8229600" cy="836712"/>
          </a:xfrm>
        </p:spPr>
        <p:txBody>
          <a:bodyPr>
            <a:normAutofit fontScale="90000"/>
          </a:bodyPr>
          <a:lstStyle/>
          <a:p>
            <a:r>
              <a:rPr lang="ru-RU" sz="2800" b="1" dirty="0" smtClean="0">
                <a:solidFill>
                  <a:schemeClr val="tx1"/>
                </a:solidFill>
                <a:latin typeface="Century Schoolbook" pitchFamily="18" charset="0"/>
              </a:rPr>
              <a:t>Сферы </a:t>
            </a:r>
            <a:r>
              <a:rPr lang="ru-RU" sz="2800" b="1" dirty="0">
                <a:solidFill>
                  <a:schemeClr val="tx1"/>
                </a:solidFill>
                <a:latin typeface="Century Schoolbook" pitchFamily="18" charset="0"/>
              </a:rPr>
              <a:t>употребления </a:t>
            </a:r>
            <a:r>
              <a:rPr lang="ru-RU" sz="2800" b="1" dirty="0" smtClean="0">
                <a:solidFill>
                  <a:schemeClr val="tx1"/>
                </a:solidFill>
                <a:latin typeface="Century Schoolbook" pitchFamily="18" charset="0"/>
              </a:rPr>
              <a:t>англицизмов </a:t>
            </a:r>
            <a:r>
              <a:rPr lang="ru-RU" sz="2800" b="1" dirty="0" smtClean="0">
                <a:latin typeface="Century Schoolbook" pitchFamily="18" charset="0"/>
              </a:rPr>
              <a:t/>
            </a:r>
            <a:br>
              <a:rPr lang="ru-RU" sz="2800" b="1" dirty="0" smtClean="0">
                <a:latin typeface="Century Schoolbook" pitchFamily="18" charset="0"/>
              </a:rPr>
            </a:br>
            <a:r>
              <a:rPr lang="ru-RU" sz="3200" b="1" dirty="0" smtClean="0">
                <a:solidFill>
                  <a:srgbClr val="FF0000"/>
                </a:solidFill>
                <a:latin typeface="Century Schoolbook" pitchFamily="18" charset="0"/>
              </a:rPr>
              <a:t>Одежда и мода</a:t>
            </a:r>
            <a:endParaRPr lang="ru-RU" sz="2800" b="1" dirty="0">
              <a:solidFill>
                <a:srgbClr val="FF0000"/>
              </a:solidFill>
              <a:latin typeface="Century Schoolbook" pitchFamily="18" charset="0"/>
            </a:endParaRPr>
          </a:p>
        </p:txBody>
      </p:sp>
      <p:graphicFrame>
        <p:nvGraphicFramePr>
          <p:cNvPr id="4" name="Объект 3"/>
          <p:cNvGraphicFramePr>
            <a:graphicFrameLocks noGrp="1"/>
          </p:cNvGraphicFramePr>
          <p:nvPr>
            <p:ph idx="1"/>
            <p:extLst>
              <p:ext uri="{D42A27DB-BD31-4B8C-83A1-F6EECF244321}">
                <p14:modId xmlns:p14="http://schemas.microsoft.com/office/powerpoint/2010/main" val="1845195344"/>
              </p:ext>
            </p:extLst>
          </p:nvPr>
        </p:nvGraphicFramePr>
        <p:xfrm>
          <a:off x="107504" y="836712"/>
          <a:ext cx="8928992" cy="5760720"/>
        </p:xfrm>
        <a:graphic>
          <a:graphicData uri="http://schemas.openxmlformats.org/drawingml/2006/table">
            <a:tbl>
              <a:tblPr firstRow="1" bandRow="1">
                <a:tableStyleId>{5940675A-B579-460E-94D1-54222C63F5DA}</a:tableStyleId>
              </a:tblPr>
              <a:tblGrid>
                <a:gridCol w="2031318">
                  <a:extLst>
                    <a:ext uri="{9D8B030D-6E8A-4147-A177-3AD203B41FA5}">
                      <a16:colId xmlns:a16="http://schemas.microsoft.com/office/drawing/2014/main" val="20000"/>
                    </a:ext>
                  </a:extLst>
                </a:gridCol>
                <a:gridCol w="3046976">
                  <a:extLst>
                    <a:ext uri="{9D8B030D-6E8A-4147-A177-3AD203B41FA5}">
                      <a16:colId xmlns:a16="http://schemas.microsoft.com/office/drawing/2014/main" val="20001"/>
                    </a:ext>
                  </a:extLst>
                </a:gridCol>
                <a:gridCol w="3850698">
                  <a:extLst>
                    <a:ext uri="{9D8B030D-6E8A-4147-A177-3AD203B41FA5}">
                      <a16:colId xmlns:a16="http://schemas.microsoft.com/office/drawing/2014/main" val="20002"/>
                    </a:ext>
                  </a:extLst>
                </a:gridCol>
              </a:tblGrid>
              <a:tr h="767716">
                <a:tc>
                  <a:txBody>
                    <a:bodyPr/>
                    <a:lstStyle/>
                    <a:p>
                      <a:pPr algn="ctr"/>
                      <a:r>
                        <a:rPr lang="ru-RU" sz="2400" b="1" dirty="0" smtClean="0">
                          <a:solidFill>
                            <a:srgbClr val="FF0000"/>
                          </a:solidFill>
                          <a:latin typeface="Century Schoolbook" pitchFamily="18" charset="0"/>
                        </a:rPr>
                        <a:t>Русское слово</a:t>
                      </a:r>
                      <a:endParaRPr lang="ru-RU" sz="2400" b="1" dirty="0">
                        <a:solidFill>
                          <a:srgbClr val="FF0000"/>
                        </a:solidFill>
                        <a:latin typeface="Century Schoolbook" pitchFamily="18" charset="0"/>
                      </a:endParaRPr>
                    </a:p>
                  </a:txBody>
                  <a:tcPr anchor="ctr"/>
                </a:tc>
                <a:tc>
                  <a:txBody>
                    <a:bodyPr/>
                    <a:lstStyle/>
                    <a:p>
                      <a:pPr algn="ctr"/>
                      <a:r>
                        <a:rPr lang="ru-RU" sz="2400" b="1" dirty="0" smtClean="0">
                          <a:solidFill>
                            <a:srgbClr val="FF0000"/>
                          </a:solidFill>
                          <a:latin typeface="Century Schoolbook" pitchFamily="18" charset="0"/>
                        </a:rPr>
                        <a:t>Английское слово</a:t>
                      </a:r>
                      <a:endParaRPr lang="ru-RU" sz="2400" b="1" dirty="0">
                        <a:solidFill>
                          <a:srgbClr val="FF0000"/>
                        </a:solidFill>
                        <a:latin typeface="Century Schoolbook" pitchFamily="18" charset="0"/>
                      </a:endParaRPr>
                    </a:p>
                  </a:txBody>
                  <a:tcPr anchor="ctr"/>
                </a:tc>
                <a:tc>
                  <a:txBody>
                    <a:bodyPr/>
                    <a:lstStyle/>
                    <a:p>
                      <a:pPr algn="ctr"/>
                      <a:r>
                        <a:rPr lang="ru-RU" sz="2400" b="1" dirty="0" smtClean="0">
                          <a:solidFill>
                            <a:srgbClr val="FF0000"/>
                          </a:solidFill>
                          <a:latin typeface="Century Schoolbook" pitchFamily="18" charset="0"/>
                        </a:rPr>
                        <a:t>Значение</a:t>
                      </a:r>
                    </a:p>
                  </a:txBody>
                  <a:tcPr anchor="ctr"/>
                </a:tc>
                <a:extLst>
                  <a:ext uri="{0D108BD9-81ED-4DB2-BD59-A6C34878D82A}">
                    <a16:rowId xmlns:a16="http://schemas.microsoft.com/office/drawing/2014/main" val="10000"/>
                  </a:ext>
                </a:extLst>
              </a:tr>
              <a:tr h="767716">
                <a:tc>
                  <a:txBody>
                    <a:bodyPr/>
                    <a:lstStyle/>
                    <a:p>
                      <a:pPr algn="ctr"/>
                      <a:r>
                        <a:rPr lang="ru-RU" sz="2400" b="1" dirty="0" err="1" smtClean="0">
                          <a:latin typeface="Century Schoolbook" pitchFamily="18" charset="0"/>
                        </a:rPr>
                        <a:t>айвори</a:t>
                      </a:r>
                      <a:endParaRPr lang="ru-RU" sz="2400" b="1" dirty="0">
                        <a:latin typeface="Century Schoolbook" pitchFamily="18" charset="0"/>
                      </a:endParaRPr>
                    </a:p>
                  </a:txBody>
                  <a:tcPr anchor="ctr"/>
                </a:tc>
                <a:tc>
                  <a:txBody>
                    <a:bodyPr/>
                    <a:lstStyle/>
                    <a:p>
                      <a:pPr algn="ctr"/>
                      <a:r>
                        <a:rPr lang="en-US" sz="2300" b="1" dirty="0" smtClean="0">
                          <a:latin typeface="Century Schoolbook" pitchFamily="18" charset="0"/>
                        </a:rPr>
                        <a:t>ivory — </a:t>
                      </a:r>
                      <a:r>
                        <a:rPr lang="ru-RU" sz="2300" b="1" dirty="0" smtClean="0">
                          <a:latin typeface="Century Schoolbook" pitchFamily="18" charset="0"/>
                        </a:rPr>
                        <a:t>слоновая кость</a:t>
                      </a:r>
                      <a:endParaRPr lang="ru-RU" sz="2300" b="1" dirty="0">
                        <a:latin typeface="Century Schoolbook" pitchFamily="18" charset="0"/>
                      </a:endParaRPr>
                    </a:p>
                  </a:txBody>
                  <a:tcPr anchor="ctr"/>
                </a:tc>
                <a:tc>
                  <a:txBody>
                    <a:bodyPr/>
                    <a:lstStyle/>
                    <a:p>
                      <a:pPr algn="ctr"/>
                      <a:r>
                        <a:rPr lang="ru-RU" sz="2300" b="1" dirty="0" smtClean="0">
                          <a:latin typeface="Century Schoolbook" pitchFamily="18" charset="0"/>
                        </a:rPr>
                        <a:t>Цвет слоновой кости.</a:t>
                      </a:r>
                      <a:endParaRPr lang="ru-RU" sz="2300" b="1" dirty="0">
                        <a:latin typeface="Century Schoolbook" pitchFamily="18" charset="0"/>
                      </a:endParaRPr>
                    </a:p>
                  </a:txBody>
                  <a:tcPr anchor="ctr"/>
                </a:tc>
                <a:extLst>
                  <a:ext uri="{0D108BD9-81ED-4DB2-BD59-A6C34878D82A}">
                    <a16:rowId xmlns:a16="http://schemas.microsoft.com/office/drawing/2014/main" val="10001"/>
                  </a:ext>
                </a:extLst>
              </a:tr>
              <a:tr h="426509">
                <a:tc>
                  <a:txBody>
                    <a:bodyPr/>
                    <a:lstStyle/>
                    <a:p>
                      <a:pPr algn="ctr"/>
                      <a:r>
                        <a:rPr lang="ru-RU" sz="2400" b="1" dirty="0" err="1" smtClean="0">
                          <a:latin typeface="Century Schoolbook" pitchFamily="18" charset="0"/>
                        </a:rPr>
                        <a:t>боди</a:t>
                      </a:r>
                      <a:endParaRPr lang="ru-RU" sz="2400" b="1" dirty="0">
                        <a:latin typeface="Century Schoolbook" pitchFamily="18" charset="0"/>
                      </a:endParaRPr>
                    </a:p>
                  </a:txBody>
                  <a:tcPr anchor="ctr"/>
                </a:tc>
                <a:tc>
                  <a:txBody>
                    <a:bodyPr/>
                    <a:lstStyle/>
                    <a:p>
                      <a:pPr algn="ctr"/>
                      <a:r>
                        <a:rPr lang="en-US" sz="2300" b="1" dirty="0" smtClean="0">
                          <a:latin typeface="Century Schoolbook" pitchFamily="18" charset="0"/>
                        </a:rPr>
                        <a:t>a body — </a:t>
                      </a:r>
                      <a:r>
                        <a:rPr lang="ru-RU" sz="2300" b="1" dirty="0" smtClean="0">
                          <a:latin typeface="Century Schoolbook" pitchFamily="18" charset="0"/>
                        </a:rPr>
                        <a:t>тело</a:t>
                      </a:r>
                      <a:endParaRPr lang="ru-RU" sz="2300" b="1" dirty="0">
                        <a:latin typeface="Century Schoolbook" pitchFamily="18" charset="0"/>
                      </a:endParaRPr>
                    </a:p>
                  </a:txBody>
                  <a:tcPr anchor="ctr"/>
                </a:tc>
                <a:tc>
                  <a:txBody>
                    <a:bodyPr/>
                    <a:lstStyle/>
                    <a:p>
                      <a:pPr algn="ctr"/>
                      <a:r>
                        <a:rPr lang="ru-RU" sz="2300" b="1" dirty="0" smtClean="0">
                          <a:latin typeface="Century Schoolbook" pitchFamily="18" charset="0"/>
                        </a:rPr>
                        <a:t>Облегающая одежда.</a:t>
                      </a:r>
                      <a:endParaRPr lang="ru-RU" sz="2300" b="1" dirty="0">
                        <a:latin typeface="Century Schoolbook" pitchFamily="18" charset="0"/>
                      </a:endParaRPr>
                    </a:p>
                  </a:txBody>
                  <a:tcPr anchor="ctr"/>
                </a:tc>
                <a:extLst>
                  <a:ext uri="{0D108BD9-81ED-4DB2-BD59-A6C34878D82A}">
                    <a16:rowId xmlns:a16="http://schemas.microsoft.com/office/drawing/2014/main" val="10002"/>
                  </a:ext>
                </a:extLst>
              </a:tr>
              <a:tr h="1108924">
                <a:tc>
                  <a:txBody>
                    <a:bodyPr/>
                    <a:lstStyle/>
                    <a:p>
                      <a:pPr algn="ctr"/>
                      <a:r>
                        <a:rPr lang="ru-RU" sz="2400" b="1" dirty="0" err="1" smtClean="0">
                          <a:latin typeface="Century Schoolbook" pitchFamily="18" charset="0"/>
                        </a:rPr>
                        <a:t>виндпруф</a:t>
                      </a:r>
                      <a:endParaRPr lang="ru-RU" sz="2400" b="1" dirty="0">
                        <a:latin typeface="Century Schoolbook" pitchFamily="18" charset="0"/>
                      </a:endParaRPr>
                    </a:p>
                  </a:txBody>
                  <a:tcPr anchor="ctr"/>
                </a:tc>
                <a:tc>
                  <a:txBody>
                    <a:bodyPr/>
                    <a:lstStyle/>
                    <a:p>
                      <a:pPr algn="ctr"/>
                      <a:r>
                        <a:rPr lang="en-US" sz="2300" b="1" dirty="0" smtClean="0">
                          <a:latin typeface="Century Schoolbook" pitchFamily="18" charset="0"/>
                        </a:rPr>
                        <a:t>a wind — </a:t>
                      </a:r>
                      <a:r>
                        <a:rPr lang="ru-RU" sz="2300" b="1" dirty="0" smtClean="0">
                          <a:latin typeface="Century Schoolbook" pitchFamily="18" charset="0"/>
                        </a:rPr>
                        <a:t>ветер</a:t>
                      </a:r>
                    </a:p>
                    <a:p>
                      <a:pPr algn="ctr"/>
                      <a:r>
                        <a:rPr lang="en-US" sz="2300" b="1" dirty="0" smtClean="0">
                          <a:latin typeface="Century Schoolbook" pitchFamily="18" charset="0"/>
                        </a:rPr>
                        <a:t>proof — </a:t>
                      </a:r>
                      <a:r>
                        <a:rPr lang="ru-RU" sz="2300" b="1" dirty="0" smtClean="0">
                          <a:latin typeface="Century Schoolbook" pitchFamily="18" charset="0"/>
                        </a:rPr>
                        <a:t>непроницаемый</a:t>
                      </a:r>
                      <a:endParaRPr lang="ru-RU" sz="2300" b="1" dirty="0">
                        <a:latin typeface="Century Schoolbook" pitchFamily="18" charset="0"/>
                      </a:endParaRPr>
                    </a:p>
                  </a:txBody>
                  <a:tcPr anchor="ctr"/>
                </a:tc>
                <a:tc>
                  <a:txBody>
                    <a:bodyPr/>
                    <a:lstStyle/>
                    <a:p>
                      <a:pPr algn="ctr"/>
                      <a:r>
                        <a:rPr lang="ru-RU" sz="2300" b="1" dirty="0" err="1" smtClean="0">
                          <a:latin typeface="Century Schoolbook" pitchFamily="18" charset="0"/>
                        </a:rPr>
                        <a:t>Ветронепродуваемая</a:t>
                      </a:r>
                      <a:r>
                        <a:rPr lang="ru-RU" sz="2300" b="1" dirty="0" smtClean="0">
                          <a:latin typeface="Century Schoolbook" pitchFamily="18" charset="0"/>
                        </a:rPr>
                        <a:t> одежда, обычно куртка.</a:t>
                      </a:r>
                      <a:endParaRPr lang="ru-RU" sz="2300" b="1" dirty="0">
                        <a:latin typeface="Century Schoolbook" pitchFamily="18" charset="0"/>
                      </a:endParaRPr>
                    </a:p>
                  </a:txBody>
                  <a:tcPr anchor="ctr"/>
                </a:tc>
                <a:extLst>
                  <a:ext uri="{0D108BD9-81ED-4DB2-BD59-A6C34878D82A}">
                    <a16:rowId xmlns:a16="http://schemas.microsoft.com/office/drawing/2014/main" val="10003"/>
                  </a:ext>
                </a:extLst>
              </a:tr>
              <a:tr h="2473751">
                <a:tc>
                  <a:txBody>
                    <a:bodyPr/>
                    <a:lstStyle/>
                    <a:p>
                      <a:pPr algn="ctr"/>
                      <a:r>
                        <a:rPr lang="ru-RU" sz="2400" b="1" dirty="0" smtClean="0">
                          <a:latin typeface="Century Schoolbook" pitchFamily="18" charset="0"/>
                        </a:rPr>
                        <a:t>джинсы</a:t>
                      </a:r>
                      <a:endParaRPr lang="ru-RU" sz="2400" b="1" dirty="0">
                        <a:latin typeface="Century Schoolbook" pitchFamily="18" charset="0"/>
                      </a:endParaRPr>
                    </a:p>
                  </a:txBody>
                  <a:tcPr anchor="ctr"/>
                </a:tc>
                <a:tc>
                  <a:txBody>
                    <a:bodyPr/>
                    <a:lstStyle/>
                    <a:p>
                      <a:pPr algn="ctr"/>
                      <a:r>
                        <a:rPr lang="ru-RU" sz="2300" b="1" dirty="0" err="1" smtClean="0">
                          <a:latin typeface="Century Schoolbook" pitchFamily="18" charset="0"/>
                        </a:rPr>
                        <a:t>jeans</a:t>
                      </a:r>
                      <a:r>
                        <a:rPr lang="ru-RU" sz="2300" b="1" dirty="0" smtClean="0">
                          <a:latin typeface="Century Schoolbook" pitchFamily="18" charset="0"/>
                        </a:rPr>
                        <a:t> — брюки, сшитые из плотной хлопковой ткани (</a:t>
                      </a:r>
                      <a:r>
                        <a:rPr lang="ru-RU" sz="2300" b="1" dirty="0" err="1" smtClean="0">
                          <a:latin typeface="Century Schoolbook" pitchFamily="18" charset="0"/>
                        </a:rPr>
                        <a:t>деним</a:t>
                      </a:r>
                      <a:r>
                        <a:rPr lang="ru-RU" sz="2300" b="1" dirty="0" smtClean="0">
                          <a:latin typeface="Century Schoolbook" pitchFamily="18" charset="0"/>
                        </a:rPr>
                        <a:t>)</a:t>
                      </a:r>
                      <a:endParaRPr lang="ru-RU" sz="2300" b="1" dirty="0">
                        <a:latin typeface="Century Schoolbook" pitchFamily="18" charset="0"/>
                      </a:endParaRPr>
                    </a:p>
                  </a:txBody>
                  <a:tcPr anchor="ctr"/>
                </a:tc>
                <a:tc>
                  <a:txBody>
                    <a:bodyPr/>
                    <a:lstStyle/>
                    <a:p>
                      <a:pPr algn="ctr"/>
                      <a:r>
                        <a:rPr lang="ru-RU" sz="2300" b="1" dirty="0" smtClean="0">
                          <a:latin typeface="Century Schoolbook" pitchFamily="18" charset="0"/>
                        </a:rPr>
                        <a:t>Брюки, которые когда-то носили лишь золотоискатели, а сегодня они есть в гардеробе практически каждого человека</a:t>
                      </a:r>
                      <a:endParaRPr lang="ru-RU" sz="2300" b="1" dirty="0">
                        <a:latin typeface="Century Schoolbook" pitchFamily="18" charset="0"/>
                      </a:endParaRPr>
                    </a:p>
                  </a:txBody>
                  <a:tcPr anchor="ct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47110031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0"/>
            <a:ext cx="8208912" cy="692696"/>
          </a:xfrm>
        </p:spPr>
        <p:txBody>
          <a:bodyPr>
            <a:normAutofit/>
          </a:bodyPr>
          <a:lstStyle/>
          <a:p>
            <a:r>
              <a:rPr lang="ru-RU" sz="3200" b="1" dirty="0" smtClean="0">
                <a:solidFill>
                  <a:srgbClr val="FF0000"/>
                </a:solidFill>
                <a:latin typeface="Century Schoolbook" pitchFamily="18" charset="0"/>
              </a:rPr>
              <a:t>Еда и блюда</a:t>
            </a:r>
            <a:endParaRPr lang="ru-RU" sz="3200" b="1" dirty="0">
              <a:solidFill>
                <a:srgbClr val="FF0000"/>
              </a:solidFill>
              <a:latin typeface="Century Schoolbook" pitchFamily="18" charset="0"/>
            </a:endParaRPr>
          </a:p>
        </p:txBody>
      </p:sp>
      <p:graphicFrame>
        <p:nvGraphicFramePr>
          <p:cNvPr id="4" name="Объект 3"/>
          <p:cNvGraphicFramePr>
            <a:graphicFrameLocks noGrp="1"/>
          </p:cNvGraphicFramePr>
          <p:nvPr>
            <p:ph idx="1"/>
            <p:extLst>
              <p:ext uri="{D42A27DB-BD31-4B8C-83A1-F6EECF244321}">
                <p14:modId xmlns:p14="http://schemas.microsoft.com/office/powerpoint/2010/main" val="1612740748"/>
              </p:ext>
            </p:extLst>
          </p:nvPr>
        </p:nvGraphicFramePr>
        <p:xfrm>
          <a:off x="107504" y="548681"/>
          <a:ext cx="8856983" cy="5922894"/>
        </p:xfrm>
        <a:graphic>
          <a:graphicData uri="http://schemas.openxmlformats.org/drawingml/2006/table">
            <a:tbl>
              <a:tblPr firstRow="1" bandRow="1">
                <a:tableStyleId>{5940675A-B579-460E-94D1-54222C63F5DA}</a:tableStyleId>
              </a:tblPr>
              <a:tblGrid>
                <a:gridCol w="1800200">
                  <a:extLst>
                    <a:ext uri="{9D8B030D-6E8A-4147-A177-3AD203B41FA5}">
                      <a16:colId xmlns:a16="http://schemas.microsoft.com/office/drawing/2014/main" val="20000"/>
                    </a:ext>
                  </a:extLst>
                </a:gridCol>
                <a:gridCol w="3096344">
                  <a:extLst>
                    <a:ext uri="{9D8B030D-6E8A-4147-A177-3AD203B41FA5}">
                      <a16:colId xmlns:a16="http://schemas.microsoft.com/office/drawing/2014/main" val="20001"/>
                    </a:ext>
                  </a:extLst>
                </a:gridCol>
                <a:gridCol w="3960439">
                  <a:extLst>
                    <a:ext uri="{9D8B030D-6E8A-4147-A177-3AD203B41FA5}">
                      <a16:colId xmlns:a16="http://schemas.microsoft.com/office/drawing/2014/main" val="20002"/>
                    </a:ext>
                  </a:extLst>
                </a:gridCol>
              </a:tblGrid>
              <a:tr h="576063">
                <a:tc>
                  <a:txBody>
                    <a:bodyPr/>
                    <a:lstStyle/>
                    <a:p>
                      <a:pPr algn="ctr"/>
                      <a:r>
                        <a:rPr lang="ru-RU" sz="2400" b="1" dirty="0" smtClean="0">
                          <a:solidFill>
                            <a:srgbClr val="FF0000"/>
                          </a:solidFill>
                          <a:latin typeface="Century Schoolbook" pitchFamily="18" charset="0"/>
                        </a:rPr>
                        <a:t>Русское слово</a:t>
                      </a:r>
                    </a:p>
                  </a:txBody>
                  <a:tcPr anchor="ctr"/>
                </a:tc>
                <a:tc>
                  <a:txBody>
                    <a:bodyPr/>
                    <a:lstStyle/>
                    <a:p>
                      <a:pPr algn="ctr"/>
                      <a:r>
                        <a:rPr lang="ru-RU" sz="2400" b="1" dirty="0" smtClean="0">
                          <a:solidFill>
                            <a:srgbClr val="FF0000"/>
                          </a:solidFill>
                          <a:latin typeface="Century Schoolbook" pitchFamily="18" charset="0"/>
                        </a:rPr>
                        <a:t>Английское слово</a:t>
                      </a:r>
                      <a:endParaRPr lang="ru-RU" sz="2400" b="1" dirty="0">
                        <a:solidFill>
                          <a:srgbClr val="FF0000"/>
                        </a:solidFill>
                        <a:latin typeface="Century Schoolbook" pitchFamily="18" charset="0"/>
                      </a:endParaRPr>
                    </a:p>
                  </a:txBody>
                  <a:tcPr anchor="ctr"/>
                </a:tc>
                <a:tc>
                  <a:txBody>
                    <a:bodyPr/>
                    <a:lstStyle/>
                    <a:p>
                      <a:pPr algn="ctr"/>
                      <a:r>
                        <a:rPr lang="ru-RU" sz="2400" b="1" dirty="0" smtClean="0">
                          <a:solidFill>
                            <a:srgbClr val="FF0000"/>
                          </a:solidFill>
                          <a:latin typeface="Century Schoolbook" pitchFamily="18" charset="0"/>
                        </a:rPr>
                        <a:t>Значение</a:t>
                      </a:r>
                    </a:p>
                  </a:txBody>
                  <a:tcPr anchor="ctr"/>
                </a:tc>
                <a:extLst>
                  <a:ext uri="{0D108BD9-81ED-4DB2-BD59-A6C34878D82A}">
                    <a16:rowId xmlns:a16="http://schemas.microsoft.com/office/drawing/2014/main" val="10000"/>
                  </a:ext>
                </a:extLst>
              </a:tr>
              <a:tr h="1841335">
                <a:tc>
                  <a:txBody>
                    <a:bodyPr/>
                    <a:lstStyle/>
                    <a:p>
                      <a:pPr algn="ctr"/>
                      <a:r>
                        <a:rPr lang="ru-RU" sz="2400" b="1" dirty="0" smtClean="0">
                          <a:latin typeface="Century Schoolbook" pitchFamily="18" charset="0"/>
                        </a:rPr>
                        <a:t>джем</a:t>
                      </a:r>
                      <a:endParaRPr lang="ru-RU" sz="2400" b="1" dirty="0">
                        <a:latin typeface="Century Schoolbook" pitchFamily="18" charset="0"/>
                      </a:endParaRPr>
                    </a:p>
                  </a:txBody>
                  <a:tcPr anchor="ctr"/>
                </a:tc>
                <a:tc>
                  <a:txBody>
                    <a:bodyPr/>
                    <a:lstStyle/>
                    <a:p>
                      <a:pPr algn="ctr"/>
                      <a:r>
                        <a:rPr lang="en-US" sz="2300" b="1" dirty="0" smtClean="0">
                          <a:latin typeface="Century Schoolbook" pitchFamily="18" charset="0"/>
                        </a:rPr>
                        <a:t>to jam — </a:t>
                      </a:r>
                      <a:r>
                        <a:rPr lang="ru-RU" sz="2300" b="1" dirty="0" smtClean="0">
                          <a:latin typeface="Century Schoolbook" pitchFamily="18" charset="0"/>
                        </a:rPr>
                        <a:t>сжимать, давить</a:t>
                      </a:r>
                      <a:endParaRPr lang="ru-RU" sz="2300" b="1" dirty="0">
                        <a:latin typeface="Century Schoolbook" pitchFamily="18" charset="0"/>
                      </a:endParaRPr>
                    </a:p>
                  </a:txBody>
                  <a:tcPr anchor="ctr"/>
                </a:tc>
                <a:tc>
                  <a:txBody>
                    <a:bodyPr/>
                    <a:lstStyle/>
                    <a:p>
                      <a:pPr algn="ctr"/>
                      <a:r>
                        <a:rPr lang="ru-RU" sz="2300" b="1" dirty="0" smtClean="0">
                          <a:latin typeface="Century Schoolbook" pitchFamily="18" charset="0"/>
                        </a:rPr>
                        <a:t>Аналог нашего варенья, только фрукты давят и смешивают, чтобы добиться желеобразной консистенции.</a:t>
                      </a:r>
                    </a:p>
                  </a:txBody>
                  <a:tcPr anchor="ctr"/>
                </a:tc>
                <a:extLst>
                  <a:ext uri="{0D108BD9-81ED-4DB2-BD59-A6C34878D82A}">
                    <a16:rowId xmlns:a16="http://schemas.microsoft.com/office/drawing/2014/main" val="10001"/>
                  </a:ext>
                </a:extLst>
              </a:tr>
              <a:tr h="1182549">
                <a:tc>
                  <a:txBody>
                    <a:bodyPr/>
                    <a:lstStyle/>
                    <a:p>
                      <a:pPr algn="ctr"/>
                      <a:r>
                        <a:rPr lang="ru-RU" sz="2400" b="1" dirty="0" err="1" smtClean="0">
                          <a:latin typeface="Century Schoolbook" pitchFamily="18" charset="0"/>
                        </a:rPr>
                        <a:t>крамбл</a:t>
                      </a:r>
                      <a:endParaRPr lang="ru-RU" sz="2400" b="1" dirty="0">
                        <a:latin typeface="Century Schoolbook" pitchFamily="18" charset="0"/>
                      </a:endParaRPr>
                    </a:p>
                  </a:txBody>
                  <a:tcPr anchor="ctr"/>
                </a:tc>
                <a:tc>
                  <a:txBody>
                    <a:bodyPr/>
                    <a:lstStyle/>
                    <a:p>
                      <a:pPr algn="ctr"/>
                      <a:r>
                        <a:rPr lang="en-US" sz="2300" b="1" dirty="0" smtClean="0">
                          <a:latin typeface="Century Schoolbook" pitchFamily="18" charset="0"/>
                        </a:rPr>
                        <a:t>to crumble — </a:t>
                      </a:r>
                      <a:r>
                        <a:rPr lang="ru-RU" sz="2300" b="1" dirty="0" smtClean="0">
                          <a:latin typeface="Century Schoolbook" pitchFamily="18" charset="0"/>
                        </a:rPr>
                        <a:t>крошить</a:t>
                      </a:r>
                      <a:endParaRPr lang="ru-RU" sz="2300" b="1" dirty="0">
                        <a:latin typeface="Century Schoolbook" pitchFamily="18" charset="0"/>
                      </a:endParaRPr>
                    </a:p>
                  </a:txBody>
                  <a:tcPr anchor="ctr"/>
                </a:tc>
                <a:tc>
                  <a:txBody>
                    <a:bodyPr/>
                    <a:lstStyle/>
                    <a:p>
                      <a:pPr algn="ctr"/>
                      <a:r>
                        <a:rPr lang="ru-RU" sz="2300" b="1" dirty="0" smtClean="0">
                          <a:latin typeface="Century Schoolbook" pitchFamily="18" charset="0"/>
                        </a:rPr>
                        <a:t>Пирог, основа которого состоит из </a:t>
                      </a:r>
                      <a:r>
                        <a:rPr lang="ru-RU" sz="2300" b="1" dirty="0" err="1" smtClean="0">
                          <a:latin typeface="Century Schoolbook" pitchFamily="18" charset="0"/>
                        </a:rPr>
                        <a:t>масляно</a:t>
                      </a:r>
                      <a:r>
                        <a:rPr lang="ru-RU" sz="2300" b="1" dirty="0" smtClean="0">
                          <a:latin typeface="Century Schoolbook" pitchFamily="18" charset="0"/>
                        </a:rPr>
                        <a:t>-мучной крошки.</a:t>
                      </a:r>
                    </a:p>
                  </a:txBody>
                  <a:tcPr anchor="ctr"/>
                </a:tc>
                <a:extLst>
                  <a:ext uri="{0D108BD9-81ED-4DB2-BD59-A6C34878D82A}">
                    <a16:rowId xmlns:a16="http://schemas.microsoft.com/office/drawing/2014/main" val="10002"/>
                  </a:ext>
                </a:extLst>
              </a:tr>
              <a:tr h="819900">
                <a:tc>
                  <a:txBody>
                    <a:bodyPr/>
                    <a:lstStyle/>
                    <a:p>
                      <a:pPr algn="ctr"/>
                      <a:r>
                        <a:rPr lang="ru-RU" sz="2400" b="1" dirty="0" smtClean="0">
                          <a:latin typeface="Century Schoolbook" pitchFamily="18" charset="0"/>
                        </a:rPr>
                        <a:t>крекер</a:t>
                      </a:r>
                      <a:endParaRPr lang="ru-RU" sz="2400" b="1" dirty="0">
                        <a:latin typeface="Century Schoolbook" pitchFamily="18" charset="0"/>
                      </a:endParaRPr>
                    </a:p>
                  </a:txBody>
                  <a:tcPr anchor="ctr"/>
                </a:tc>
                <a:tc>
                  <a:txBody>
                    <a:bodyPr/>
                    <a:lstStyle/>
                    <a:p>
                      <a:pPr algn="ctr"/>
                      <a:r>
                        <a:rPr lang="en-US" sz="2300" b="1" dirty="0" smtClean="0">
                          <a:latin typeface="Century Schoolbook" pitchFamily="18" charset="0"/>
                        </a:rPr>
                        <a:t>to crack — </a:t>
                      </a:r>
                      <a:r>
                        <a:rPr lang="ru-RU" sz="2300" b="1" dirty="0" smtClean="0">
                          <a:latin typeface="Century Schoolbook" pitchFamily="18" charset="0"/>
                        </a:rPr>
                        <a:t>ломать</a:t>
                      </a:r>
                      <a:endParaRPr lang="ru-RU" sz="2300" b="1" dirty="0">
                        <a:latin typeface="Century Schoolbook" pitchFamily="18" charset="0"/>
                      </a:endParaRPr>
                    </a:p>
                  </a:txBody>
                  <a:tcPr anchor="ctr"/>
                </a:tc>
                <a:tc>
                  <a:txBody>
                    <a:bodyPr/>
                    <a:lstStyle/>
                    <a:p>
                      <a:pPr algn="ctr"/>
                      <a:r>
                        <a:rPr lang="ru-RU" sz="2300" b="1" dirty="0" smtClean="0">
                          <a:latin typeface="Century Schoolbook" pitchFamily="18" charset="0"/>
                        </a:rPr>
                        <a:t>Хрустящее и ломкое печенье.</a:t>
                      </a:r>
                      <a:endParaRPr lang="ru-RU" sz="2300" b="1" dirty="0">
                        <a:latin typeface="Century Schoolbook" pitchFamily="18" charset="0"/>
                      </a:endParaRPr>
                    </a:p>
                  </a:txBody>
                  <a:tcPr anchor="ctr"/>
                </a:tc>
                <a:extLst>
                  <a:ext uri="{0D108BD9-81ED-4DB2-BD59-A6C34878D82A}">
                    <a16:rowId xmlns:a16="http://schemas.microsoft.com/office/drawing/2014/main" val="10003"/>
                  </a:ext>
                </a:extLst>
              </a:tr>
              <a:tr h="1253445">
                <a:tc>
                  <a:txBody>
                    <a:bodyPr/>
                    <a:lstStyle/>
                    <a:p>
                      <a:pPr algn="ctr"/>
                      <a:r>
                        <a:rPr lang="ru-RU" sz="2400" b="1" dirty="0" err="1" smtClean="0">
                          <a:latin typeface="Century Schoolbook" pitchFamily="18" charset="0"/>
                        </a:rPr>
                        <a:t>панкейк</a:t>
                      </a:r>
                      <a:endParaRPr lang="ru-RU" sz="2400" b="1" dirty="0">
                        <a:latin typeface="Century Schoolbook" pitchFamily="18" charset="0"/>
                      </a:endParaRPr>
                    </a:p>
                  </a:txBody>
                  <a:tcPr anchor="ctr"/>
                </a:tc>
                <a:tc>
                  <a:txBody>
                    <a:bodyPr/>
                    <a:lstStyle/>
                    <a:p>
                      <a:pPr algn="ctr"/>
                      <a:r>
                        <a:rPr lang="ru-RU" sz="2300" b="1" dirty="0" smtClean="0">
                          <a:latin typeface="Century Schoolbook" pitchFamily="18" charset="0"/>
                        </a:rPr>
                        <a:t>a </a:t>
                      </a:r>
                      <a:r>
                        <a:rPr lang="ru-RU" sz="2300" b="1" dirty="0" err="1" smtClean="0">
                          <a:latin typeface="Century Schoolbook" pitchFamily="18" charset="0"/>
                        </a:rPr>
                        <a:t>pan</a:t>
                      </a:r>
                      <a:r>
                        <a:rPr lang="ru-RU" sz="2300" b="1" dirty="0" smtClean="0">
                          <a:latin typeface="Century Schoolbook" pitchFamily="18" charset="0"/>
                        </a:rPr>
                        <a:t> — сковорода a </a:t>
                      </a:r>
                      <a:r>
                        <a:rPr lang="ru-RU" sz="2300" b="1" dirty="0" err="1" smtClean="0">
                          <a:latin typeface="Century Schoolbook" pitchFamily="18" charset="0"/>
                        </a:rPr>
                        <a:t>cake</a:t>
                      </a:r>
                      <a:r>
                        <a:rPr lang="ru-RU" sz="2300" b="1" dirty="0" smtClean="0">
                          <a:latin typeface="Century Schoolbook" pitchFamily="18" charset="0"/>
                        </a:rPr>
                        <a:t> — торт, лепешка, блинчик</a:t>
                      </a:r>
                      <a:endParaRPr lang="ru-RU" sz="2300" b="1" dirty="0">
                        <a:latin typeface="Century Schoolbook" pitchFamily="18" charset="0"/>
                      </a:endParaRPr>
                    </a:p>
                  </a:txBody>
                  <a:tcPr anchor="ctr"/>
                </a:tc>
                <a:tc>
                  <a:txBody>
                    <a:bodyPr/>
                    <a:lstStyle/>
                    <a:p>
                      <a:pPr algn="ctr"/>
                      <a:r>
                        <a:rPr lang="ru-RU" sz="2300" b="1" dirty="0" smtClean="0">
                          <a:latin typeface="Century Schoolbook" pitchFamily="18" charset="0"/>
                        </a:rPr>
                        <a:t>Американский вариант русских блинчиков.</a:t>
                      </a:r>
                      <a:endParaRPr lang="ru-RU" sz="2300" b="1" dirty="0">
                        <a:latin typeface="Century Schoolbook" pitchFamily="18" charset="0"/>
                      </a:endParaRPr>
                    </a:p>
                  </a:txBody>
                  <a:tcPr anchor="ct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243426342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34336"/>
            <a:ext cx="8229600" cy="514344"/>
          </a:xfrm>
        </p:spPr>
        <p:txBody>
          <a:bodyPr>
            <a:normAutofit fontScale="90000"/>
          </a:bodyPr>
          <a:lstStyle/>
          <a:p>
            <a:r>
              <a:rPr lang="ru-RU" sz="3200" b="1" dirty="0" smtClean="0">
                <a:solidFill>
                  <a:srgbClr val="FF0000"/>
                </a:solidFill>
                <a:latin typeface="Century Schoolbook" pitchFamily="18" charset="0"/>
              </a:rPr>
              <a:t>Бизнес и деловые отношения</a:t>
            </a:r>
            <a:endParaRPr lang="ru-RU" sz="3200" b="1" dirty="0">
              <a:solidFill>
                <a:srgbClr val="FF0000"/>
              </a:solidFill>
              <a:latin typeface="Century Schoolbook" pitchFamily="18" charset="0"/>
            </a:endParaRPr>
          </a:p>
        </p:txBody>
      </p:sp>
      <p:graphicFrame>
        <p:nvGraphicFramePr>
          <p:cNvPr id="4" name="Объект 3"/>
          <p:cNvGraphicFramePr>
            <a:graphicFrameLocks noGrp="1"/>
          </p:cNvGraphicFramePr>
          <p:nvPr>
            <p:ph idx="1"/>
            <p:extLst>
              <p:ext uri="{D42A27DB-BD31-4B8C-83A1-F6EECF244321}">
                <p14:modId xmlns:p14="http://schemas.microsoft.com/office/powerpoint/2010/main" val="4177913438"/>
              </p:ext>
            </p:extLst>
          </p:nvPr>
        </p:nvGraphicFramePr>
        <p:xfrm>
          <a:off x="0" y="548680"/>
          <a:ext cx="9144000" cy="6407670"/>
        </p:xfrm>
        <a:graphic>
          <a:graphicData uri="http://schemas.openxmlformats.org/drawingml/2006/table">
            <a:tbl>
              <a:tblPr firstRow="1" bandRow="1">
                <a:tableStyleId>{5940675A-B579-460E-94D1-54222C63F5DA}</a:tableStyleId>
              </a:tblPr>
              <a:tblGrid>
                <a:gridCol w="2040210">
                  <a:extLst>
                    <a:ext uri="{9D8B030D-6E8A-4147-A177-3AD203B41FA5}">
                      <a16:colId xmlns:a16="http://schemas.microsoft.com/office/drawing/2014/main" val="20000"/>
                    </a:ext>
                  </a:extLst>
                </a:gridCol>
                <a:gridCol w="2603798">
                  <a:extLst>
                    <a:ext uri="{9D8B030D-6E8A-4147-A177-3AD203B41FA5}">
                      <a16:colId xmlns:a16="http://schemas.microsoft.com/office/drawing/2014/main" val="20001"/>
                    </a:ext>
                  </a:extLst>
                </a:gridCol>
                <a:gridCol w="4499992">
                  <a:extLst>
                    <a:ext uri="{9D8B030D-6E8A-4147-A177-3AD203B41FA5}">
                      <a16:colId xmlns:a16="http://schemas.microsoft.com/office/drawing/2014/main" val="20002"/>
                    </a:ext>
                  </a:extLst>
                </a:gridCol>
              </a:tblGrid>
              <a:tr h="822960">
                <a:tc>
                  <a:txBody>
                    <a:bodyPr/>
                    <a:lstStyle/>
                    <a:p>
                      <a:pPr algn="ctr"/>
                      <a:r>
                        <a:rPr lang="ru-RU" sz="2400" b="1" dirty="0" smtClean="0">
                          <a:solidFill>
                            <a:srgbClr val="FF0000"/>
                          </a:solidFill>
                          <a:latin typeface="Century Schoolbook" pitchFamily="18" charset="0"/>
                        </a:rPr>
                        <a:t>Русское слово</a:t>
                      </a:r>
                      <a:endParaRPr lang="ru-RU" sz="2400" b="1" dirty="0">
                        <a:solidFill>
                          <a:srgbClr val="FF0000"/>
                        </a:solidFill>
                        <a:latin typeface="Century Schoolbook" pitchFamily="18" charset="0"/>
                      </a:endParaRPr>
                    </a:p>
                  </a:txBody>
                  <a:tcPr anchor="ctr"/>
                </a:tc>
                <a:tc>
                  <a:txBody>
                    <a:bodyPr/>
                    <a:lstStyle/>
                    <a:p>
                      <a:pPr algn="ctr"/>
                      <a:r>
                        <a:rPr lang="ru-RU" sz="2400" b="1" dirty="0" smtClean="0">
                          <a:solidFill>
                            <a:srgbClr val="FF0000"/>
                          </a:solidFill>
                          <a:latin typeface="Century Schoolbook" pitchFamily="18" charset="0"/>
                        </a:rPr>
                        <a:t>Английское слово</a:t>
                      </a:r>
                      <a:endParaRPr lang="ru-RU" sz="2400" b="1" dirty="0">
                        <a:solidFill>
                          <a:srgbClr val="FF0000"/>
                        </a:solidFill>
                        <a:latin typeface="Century Schoolbook" pitchFamily="18" charset="0"/>
                      </a:endParaRPr>
                    </a:p>
                  </a:txBody>
                  <a:tcPr anchor="ctr"/>
                </a:tc>
                <a:tc>
                  <a:txBody>
                    <a:bodyPr/>
                    <a:lstStyle/>
                    <a:p>
                      <a:pPr algn="ctr"/>
                      <a:r>
                        <a:rPr lang="ru-RU" sz="2400" b="1" dirty="0" smtClean="0">
                          <a:solidFill>
                            <a:srgbClr val="FF0000"/>
                          </a:solidFill>
                          <a:latin typeface="Century Schoolbook" pitchFamily="18" charset="0"/>
                        </a:rPr>
                        <a:t>Значение</a:t>
                      </a:r>
                    </a:p>
                  </a:txBody>
                  <a:tcPr anchor="ctr"/>
                </a:tc>
                <a:extLst>
                  <a:ext uri="{0D108BD9-81ED-4DB2-BD59-A6C34878D82A}">
                    <a16:rowId xmlns:a16="http://schemas.microsoft.com/office/drawing/2014/main" val="10000"/>
                  </a:ext>
                </a:extLst>
              </a:tr>
              <a:tr h="1615440">
                <a:tc>
                  <a:txBody>
                    <a:bodyPr/>
                    <a:lstStyle/>
                    <a:p>
                      <a:pPr algn="ctr"/>
                      <a:r>
                        <a:rPr lang="ru-RU" sz="2400" b="1" dirty="0" smtClean="0">
                          <a:latin typeface="Century Schoolbook" pitchFamily="18" charset="0"/>
                        </a:rPr>
                        <a:t>аутсорсинг</a:t>
                      </a:r>
                      <a:endParaRPr lang="ru-RU" sz="2400" b="1" dirty="0">
                        <a:latin typeface="Century Schoolbook" pitchFamily="18" charset="0"/>
                      </a:endParaRPr>
                    </a:p>
                  </a:txBody>
                  <a:tcPr anchor="ctr"/>
                </a:tc>
                <a:tc>
                  <a:txBody>
                    <a:bodyPr/>
                    <a:lstStyle/>
                    <a:p>
                      <a:pPr algn="ctr"/>
                      <a:r>
                        <a:rPr lang="ru-RU" sz="2000" b="1" dirty="0" err="1" smtClean="0">
                          <a:latin typeface="Century Schoolbook" pitchFamily="18" charset="0"/>
                        </a:rPr>
                        <a:t>outsourcing</a:t>
                      </a:r>
                      <a:r>
                        <a:rPr lang="ru-RU" sz="2000" b="1" dirty="0" smtClean="0">
                          <a:latin typeface="Century Schoolbook" pitchFamily="18" charset="0"/>
                        </a:rPr>
                        <a:t> — привлечение ресурсов из внешних источников</a:t>
                      </a:r>
                      <a:endParaRPr lang="ru-RU" sz="2000" b="1" dirty="0">
                        <a:latin typeface="Century Schoolbook" pitchFamily="18" charset="0"/>
                      </a:endParaRPr>
                    </a:p>
                  </a:txBody>
                  <a:tcPr anchor="ctr"/>
                </a:tc>
                <a:tc>
                  <a:txBody>
                    <a:bodyPr/>
                    <a:lstStyle/>
                    <a:p>
                      <a:pPr algn="ctr"/>
                      <a:r>
                        <a:rPr lang="ru-RU" sz="2000" b="1" dirty="0" smtClean="0">
                          <a:latin typeface="Century Schoolbook" pitchFamily="18" charset="0"/>
                        </a:rPr>
                        <a:t>Делегирование определенных видов работ сторонним специалистам на договорной основе.</a:t>
                      </a:r>
                    </a:p>
                  </a:txBody>
                  <a:tcPr anchor="ctr"/>
                </a:tc>
                <a:extLst>
                  <a:ext uri="{0D108BD9-81ED-4DB2-BD59-A6C34878D82A}">
                    <a16:rowId xmlns:a16="http://schemas.microsoft.com/office/drawing/2014/main" val="10001"/>
                  </a:ext>
                </a:extLst>
              </a:tr>
              <a:tr h="1005840">
                <a:tc>
                  <a:txBody>
                    <a:bodyPr/>
                    <a:lstStyle/>
                    <a:p>
                      <a:pPr algn="ctr"/>
                      <a:r>
                        <a:rPr lang="ru-RU" sz="2400" b="1" dirty="0" smtClean="0">
                          <a:latin typeface="Century Schoolbook" pitchFamily="18" charset="0"/>
                        </a:rPr>
                        <a:t>бренд</a:t>
                      </a:r>
                      <a:endParaRPr lang="ru-RU" sz="2400" b="1" dirty="0">
                        <a:latin typeface="Century Schoolbook" pitchFamily="18" charset="0"/>
                      </a:endParaRPr>
                    </a:p>
                  </a:txBody>
                  <a:tcPr anchor="ctr"/>
                </a:tc>
                <a:tc>
                  <a:txBody>
                    <a:bodyPr/>
                    <a:lstStyle/>
                    <a:p>
                      <a:pPr algn="ctr"/>
                      <a:r>
                        <a:rPr lang="en-US" sz="2000" b="1" dirty="0" smtClean="0">
                          <a:latin typeface="Century Schoolbook" pitchFamily="18" charset="0"/>
                        </a:rPr>
                        <a:t>a brand — </a:t>
                      </a:r>
                      <a:r>
                        <a:rPr lang="ru-RU" sz="2000" b="1" dirty="0" smtClean="0">
                          <a:latin typeface="Century Schoolbook" pitchFamily="18" charset="0"/>
                        </a:rPr>
                        <a:t>марка, название	</a:t>
                      </a:r>
                      <a:endParaRPr lang="ru-RU" sz="2000" b="1" dirty="0">
                        <a:latin typeface="Century Schoolbook" pitchFamily="18" charset="0"/>
                      </a:endParaRPr>
                    </a:p>
                  </a:txBody>
                  <a:tcPr anchor="ctr"/>
                </a:tc>
                <a:tc>
                  <a:txBody>
                    <a:bodyPr/>
                    <a:lstStyle/>
                    <a:p>
                      <a:pPr algn="ctr"/>
                      <a:r>
                        <a:rPr lang="ru-RU" sz="2000" b="1" dirty="0" smtClean="0">
                          <a:latin typeface="Century Schoolbook" pitchFamily="18" charset="0"/>
                        </a:rPr>
                        <a:t>Марка товара, пользующегося популярностью у покупателей.</a:t>
                      </a:r>
                    </a:p>
                  </a:txBody>
                  <a:tcPr anchor="ctr"/>
                </a:tc>
                <a:extLst>
                  <a:ext uri="{0D108BD9-81ED-4DB2-BD59-A6C34878D82A}">
                    <a16:rowId xmlns:a16="http://schemas.microsoft.com/office/drawing/2014/main" val="10002"/>
                  </a:ext>
                </a:extLst>
              </a:tr>
              <a:tr h="1920240">
                <a:tc>
                  <a:txBody>
                    <a:bodyPr/>
                    <a:lstStyle/>
                    <a:p>
                      <a:pPr algn="ctr"/>
                      <a:r>
                        <a:rPr lang="ru-RU" sz="2400" b="1" dirty="0" smtClean="0">
                          <a:latin typeface="Century Schoolbook" pitchFamily="18" charset="0"/>
                        </a:rPr>
                        <a:t>брокер</a:t>
                      </a:r>
                      <a:endParaRPr lang="ru-RU" sz="2400" b="1" dirty="0">
                        <a:latin typeface="Century Schoolbook" pitchFamily="18" charset="0"/>
                      </a:endParaRPr>
                    </a:p>
                  </a:txBody>
                  <a:tcPr anchor="ctr"/>
                </a:tc>
                <a:tc>
                  <a:txBody>
                    <a:bodyPr/>
                    <a:lstStyle/>
                    <a:p>
                      <a:pPr algn="ctr"/>
                      <a:r>
                        <a:rPr lang="en-US" sz="2000" b="1" dirty="0" smtClean="0">
                          <a:latin typeface="Century Schoolbook" pitchFamily="18" charset="0"/>
                        </a:rPr>
                        <a:t>a broker — </a:t>
                      </a:r>
                      <a:r>
                        <a:rPr lang="ru-RU" sz="2000" b="1" dirty="0" smtClean="0">
                          <a:latin typeface="Century Schoolbook" pitchFamily="18" charset="0"/>
                        </a:rPr>
                        <a:t>посредник, агент</a:t>
                      </a:r>
                      <a:endParaRPr lang="ru-RU" sz="2000" b="1" dirty="0">
                        <a:latin typeface="Century Schoolbook" pitchFamily="18" charset="0"/>
                      </a:endParaRPr>
                    </a:p>
                  </a:txBody>
                  <a:tcPr anchor="ctr"/>
                </a:tc>
                <a:tc>
                  <a:txBody>
                    <a:bodyPr/>
                    <a:lstStyle/>
                    <a:p>
                      <a:pPr algn="ctr"/>
                      <a:r>
                        <a:rPr lang="ru-RU" sz="2000" b="1" dirty="0" smtClean="0">
                          <a:latin typeface="Century Schoolbook" pitchFamily="18" charset="0"/>
                        </a:rPr>
                        <a:t>Физическое или юридическое лицо, которое выступает посредником при заключении сделок на бирже, а также действует по поручению своих клиентов.</a:t>
                      </a:r>
                    </a:p>
                  </a:txBody>
                  <a:tcPr anchor="ctr"/>
                </a:tc>
                <a:extLst>
                  <a:ext uri="{0D108BD9-81ED-4DB2-BD59-A6C34878D82A}">
                    <a16:rowId xmlns:a16="http://schemas.microsoft.com/office/drawing/2014/main" val="10003"/>
                  </a:ext>
                </a:extLst>
              </a:tr>
              <a:tr h="1043190">
                <a:tc>
                  <a:txBody>
                    <a:bodyPr/>
                    <a:lstStyle/>
                    <a:p>
                      <a:pPr algn="ctr"/>
                      <a:r>
                        <a:rPr lang="ru-RU" sz="2400" b="1" dirty="0" err="1" smtClean="0">
                          <a:latin typeface="Century Schoolbook" pitchFamily="18" charset="0"/>
                        </a:rPr>
                        <a:t>дедлайн</a:t>
                      </a:r>
                      <a:endParaRPr lang="ru-RU" sz="2400" b="1" dirty="0">
                        <a:latin typeface="Century Schoolbook" pitchFamily="18" charset="0"/>
                      </a:endParaRPr>
                    </a:p>
                  </a:txBody>
                  <a:tcPr anchor="ctr"/>
                </a:tc>
                <a:tc>
                  <a:txBody>
                    <a:bodyPr/>
                    <a:lstStyle/>
                    <a:p>
                      <a:pPr algn="ctr"/>
                      <a:r>
                        <a:rPr lang="ru-RU" sz="2000" b="1" dirty="0" smtClean="0">
                          <a:latin typeface="Century Schoolbook" pitchFamily="18" charset="0"/>
                        </a:rPr>
                        <a:t>a </a:t>
                      </a:r>
                      <a:r>
                        <a:rPr lang="ru-RU" sz="2000" b="1" dirty="0" err="1" smtClean="0">
                          <a:latin typeface="Century Schoolbook" pitchFamily="18" charset="0"/>
                        </a:rPr>
                        <a:t>deadline</a:t>
                      </a:r>
                      <a:r>
                        <a:rPr lang="ru-RU" sz="2000" b="1" dirty="0" smtClean="0">
                          <a:latin typeface="Century Schoolbook" pitchFamily="18" charset="0"/>
                        </a:rPr>
                        <a:t> — крайний срок, конечный срок</a:t>
                      </a:r>
                      <a:endParaRPr lang="ru-RU" sz="2000" b="1" dirty="0">
                        <a:latin typeface="Century Schoolbook" pitchFamily="18" charset="0"/>
                      </a:endParaRPr>
                    </a:p>
                  </a:txBody>
                  <a:tcPr anchor="ctr"/>
                </a:tc>
                <a:tc>
                  <a:txBody>
                    <a:bodyPr/>
                    <a:lstStyle/>
                    <a:p>
                      <a:pPr algn="ctr"/>
                      <a:r>
                        <a:rPr lang="ru-RU" sz="2000" b="1" dirty="0" smtClean="0">
                          <a:latin typeface="Century Schoolbook" pitchFamily="18" charset="0"/>
                        </a:rPr>
                        <a:t>Крайний срок выполнения работы или договоренностей.</a:t>
                      </a:r>
                    </a:p>
                  </a:txBody>
                  <a:tcPr anchor="ct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368028866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13760"/>
            <a:ext cx="8229600" cy="606928"/>
          </a:xfrm>
        </p:spPr>
        <p:txBody>
          <a:bodyPr>
            <a:normAutofit/>
          </a:bodyPr>
          <a:lstStyle/>
          <a:p>
            <a:r>
              <a:rPr lang="ru-RU" sz="3200" b="1" dirty="0" smtClean="0">
                <a:solidFill>
                  <a:srgbClr val="FF0000"/>
                </a:solidFill>
                <a:latin typeface="Century Schoolbook" pitchFamily="18" charset="0"/>
              </a:rPr>
              <a:t>Спорт</a:t>
            </a:r>
            <a:endParaRPr lang="ru-RU" sz="3200" b="1" dirty="0">
              <a:solidFill>
                <a:srgbClr val="FF0000"/>
              </a:solidFill>
              <a:latin typeface="Century Schoolbook" pitchFamily="18" charset="0"/>
            </a:endParaRPr>
          </a:p>
        </p:txBody>
      </p:sp>
      <p:graphicFrame>
        <p:nvGraphicFramePr>
          <p:cNvPr id="4" name="Объект 3"/>
          <p:cNvGraphicFramePr>
            <a:graphicFrameLocks noGrp="1"/>
          </p:cNvGraphicFramePr>
          <p:nvPr>
            <p:ph idx="1"/>
            <p:extLst>
              <p:ext uri="{D42A27DB-BD31-4B8C-83A1-F6EECF244321}">
                <p14:modId xmlns:p14="http://schemas.microsoft.com/office/powerpoint/2010/main" val="4029790270"/>
              </p:ext>
            </p:extLst>
          </p:nvPr>
        </p:nvGraphicFramePr>
        <p:xfrm>
          <a:off x="179512" y="620688"/>
          <a:ext cx="8712968" cy="5974080"/>
        </p:xfrm>
        <a:graphic>
          <a:graphicData uri="http://schemas.openxmlformats.org/drawingml/2006/table">
            <a:tbl>
              <a:tblPr firstRow="1" bandRow="1">
                <a:tableStyleId>{5940675A-B579-460E-94D1-54222C63F5DA}</a:tableStyleId>
              </a:tblPr>
              <a:tblGrid>
                <a:gridCol w="2376264">
                  <a:extLst>
                    <a:ext uri="{9D8B030D-6E8A-4147-A177-3AD203B41FA5}">
                      <a16:colId xmlns:a16="http://schemas.microsoft.com/office/drawing/2014/main" val="20000"/>
                    </a:ext>
                  </a:extLst>
                </a:gridCol>
                <a:gridCol w="3456384">
                  <a:extLst>
                    <a:ext uri="{9D8B030D-6E8A-4147-A177-3AD203B41FA5}">
                      <a16:colId xmlns:a16="http://schemas.microsoft.com/office/drawing/2014/main" val="20001"/>
                    </a:ext>
                  </a:extLst>
                </a:gridCol>
                <a:gridCol w="2880320">
                  <a:extLst>
                    <a:ext uri="{9D8B030D-6E8A-4147-A177-3AD203B41FA5}">
                      <a16:colId xmlns:a16="http://schemas.microsoft.com/office/drawing/2014/main" val="20002"/>
                    </a:ext>
                  </a:extLst>
                </a:gridCol>
              </a:tblGrid>
              <a:tr h="372585">
                <a:tc>
                  <a:txBody>
                    <a:bodyPr/>
                    <a:lstStyle/>
                    <a:p>
                      <a:pPr algn="ctr"/>
                      <a:r>
                        <a:rPr lang="ru-RU" sz="2400" b="1" dirty="0" smtClean="0">
                          <a:solidFill>
                            <a:srgbClr val="FF0000"/>
                          </a:solidFill>
                          <a:latin typeface="Century Schoolbook" pitchFamily="18" charset="0"/>
                        </a:rPr>
                        <a:t>Русское слово</a:t>
                      </a:r>
                    </a:p>
                  </a:txBody>
                  <a:tcPr anchor="ctr"/>
                </a:tc>
                <a:tc>
                  <a:txBody>
                    <a:bodyPr/>
                    <a:lstStyle/>
                    <a:p>
                      <a:pPr algn="ctr"/>
                      <a:r>
                        <a:rPr lang="ru-RU" sz="2400" b="1" dirty="0" smtClean="0">
                          <a:solidFill>
                            <a:srgbClr val="FF0000"/>
                          </a:solidFill>
                          <a:latin typeface="Century Schoolbook" pitchFamily="18" charset="0"/>
                        </a:rPr>
                        <a:t>Английское слово</a:t>
                      </a:r>
                      <a:endParaRPr lang="ru-RU" sz="2400" b="1" dirty="0">
                        <a:solidFill>
                          <a:srgbClr val="FF0000"/>
                        </a:solidFill>
                        <a:latin typeface="Century Schoolbook" pitchFamily="18" charset="0"/>
                      </a:endParaRPr>
                    </a:p>
                  </a:txBody>
                  <a:tcPr anchor="ctr"/>
                </a:tc>
                <a:tc>
                  <a:txBody>
                    <a:bodyPr/>
                    <a:lstStyle/>
                    <a:p>
                      <a:pPr algn="ctr"/>
                      <a:r>
                        <a:rPr lang="ru-RU" sz="2400" b="1" dirty="0" smtClean="0">
                          <a:solidFill>
                            <a:srgbClr val="FF0000"/>
                          </a:solidFill>
                          <a:latin typeface="Century Schoolbook" pitchFamily="18" charset="0"/>
                        </a:rPr>
                        <a:t>Значение</a:t>
                      </a:r>
                    </a:p>
                  </a:txBody>
                  <a:tcPr anchor="ctr"/>
                </a:tc>
                <a:extLst>
                  <a:ext uri="{0D108BD9-81ED-4DB2-BD59-A6C34878D82A}">
                    <a16:rowId xmlns:a16="http://schemas.microsoft.com/office/drawing/2014/main" val="10000"/>
                  </a:ext>
                </a:extLst>
              </a:tr>
              <a:tr h="643091">
                <a:tc>
                  <a:txBody>
                    <a:bodyPr/>
                    <a:lstStyle/>
                    <a:p>
                      <a:pPr algn="ctr"/>
                      <a:r>
                        <a:rPr lang="ru-RU" sz="2400" b="1" dirty="0" smtClean="0">
                          <a:latin typeface="Century Schoolbook" pitchFamily="18" charset="0"/>
                        </a:rPr>
                        <a:t>армрестлинг</a:t>
                      </a:r>
                      <a:endParaRPr lang="ru-RU" sz="2400" b="1" dirty="0">
                        <a:latin typeface="Century Schoolbook" pitchFamily="18" charset="0"/>
                      </a:endParaRPr>
                    </a:p>
                  </a:txBody>
                  <a:tcPr anchor="ctr"/>
                </a:tc>
                <a:tc>
                  <a:txBody>
                    <a:bodyPr/>
                    <a:lstStyle/>
                    <a:p>
                      <a:pPr algn="ctr"/>
                      <a:r>
                        <a:rPr lang="en-US" sz="2000" b="1" dirty="0" smtClean="0">
                          <a:latin typeface="Century Schoolbook" pitchFamily="18" charset="0"/>
                        </a:rPr>
                        <a:t>an arm — </a:t>
                      </a:r>
                      <a:r>
                        <a:rPr lang="en-US" sz="2000" b="1" dirty="0" err="1" smtClean="0">
                          <a:latin typeface="Century Schoolbook" pitchFamily="18" charset="0"/>
                        </a:rPr>
                        <a:t>рука</a:t>
                      </a:r>
                      <a:endParaRPr lang="en-US" sz="2000" b="1" dirty="0" smtClean="0">
                        <a:latin typeface="Century Schoolbook" pitchFamily="18" charset="0"/>
                      </a:endParaRPr>
                    </a:p>
                    <a:p>
                      <a:pPr algn="ctr"/>
                      <a:r>
                        <a:rPr lang="en-US" sz="2000" b="1" dirty="0" smtClean="0">
                          <a:latin typeface="Century Schoolbook" pitchFamily="18" charset="0"/>
                        </a:rPr>
                        <a:t>wrestling — </a:t>
                      </a:r>
                      <a:r>
                        <a:rPr lang="en-US" sz="2000" b="1" dirty="0" err="1" smtClean="0">
                          <a:latin typeface="Century Schoolbook" pitchFamily="18" charset="0"/>
                        </a:rPr>
                        <a:t>борьба</a:t>
                      </a:r>
                      <a:endParaRPr lang="ru-RU" sz="2000" b="1" dirty="0">
                        <a:latin typeface="Century Schoolbook" pitchFamily="18" charset="0"/>
                      </a:endParaRPr>
                    </a:p>
                  </a:txBody>
                  <a:tcPr anchor="ctr"/>
                </a:tc>
                <a:tc>
                  <a:txBody>
                    <a:bodyPr/>
                    <a:lstStyle/>
                    <a:p>
                      <a:pPr algn="ctr"/>
                      <a:r>
                        <a:rPr lang="ru-RU" sz="2000" b="1" dirty="0" smtClean="0">
                          <a:latin typeface="Century Schoolbook" pitchFamily="18" charset="0"/>
                        </a:rPr>
                        <a:t>Борьба на руках.</a:t>
                      </a:r>
                    </a:p>
                    <a:p>
                      <a:pPr algn="ctr"/>
                      <a:endParaRPr lang="ru-RU" sz="2000" b="1" dirty="0">
                        <a:latin typeface="Century Schoolbook" pitchFamily="18" charset="0"/>
                      </a:endParaRPr>
                    </a:p>
                  </a:txBody>
                  <a:tcPr anchor="ctr"/>
                </a:tc>
                <a:extLst>
                  <a:ext uri="{0D108BD9-81ED-4DB2-BD59-A6C34878D82A}">
                    <a16:rowId xmlns:a16="http://schemas.microsoft.com/office/drawing/2014/main" val="10001"/>
                  </a:ext>
                </a:extLst>
              </a:tr>
              <a:tr h="2021144">
                <a:tc>
                  <a:txBody>
                    <a:bodyPr/>
                    <a:lstStyle/>
                    <a:p>
                      <a:pPr algn="ctr"/>
                      <a:r>
                        <a:rPr lang="ru-RU" sz="2400" b="1" dirty="0" smtClean="0">
                          <a:latin typeface="Century Schoolbook" pitchFamily="18" charset="0"/>
                        </a:rPr>
                        <a:t>баскетбол, волейбол, футбол, бейсбол, гандбол</a:t>
                      </a:r>
                      <a:endParaRPr lang="ru-RU" sz="2400" b="1" dirty="0">
                        <a:latin typeface="Century Schoolbook" pitchFamily="18" charset="0"/>
                      </a:endParaRPr>
                    </a:p>
                  </a:txBody>
                  <a:tcPr anchor="ctr"/>
                </a:tc>
                <a:tc>
                  <a:txBody>
                    <a:bodyPr/>
                    <a:lstStyle/>
                    <a:p>
                      <a:pPr algn="ctr"/>
                      <a:r>
                        <a:rPr lang="en-US" sz="2000" b="1" dirty="0" smtClean="0">
                          <a:latin typeface="Century Schoolbook" pitchFamily="18" charset="0"/>
                        </a:rPr>
                        <a:t>a ball — </a:t>
                      </a:r>
                      <a:r>
                        <a:rPr lang="ru-RU" sz="2000" b="1" dirty="0" smtClean="0">
                          <a:latin typeface="Century Schoolbook" pitchFamily="18" charset="0"/>
                        </a:rPr>
                        <a:t>мяч</a:t>
                      </a:r>
                    </a:p>
                    <a:p>
                      <a:pPr algn="ctr"/>
                      <a:r>
                        <a:rPr lang="en-US" sz="2000" b="1" dirty="0" smtClean="0">
                          <a:latin typeface="Century Schoolbook" pitchFamily="18" charset="0"/>
                        </a:rPr>
                        <a:t>a basket — </a:t>
                      </a:r>
                      <a:r>
                        <a:rPr lang="ru-RU" sz="2000" b="1" dirty="0" smtClean="0">
                          <a:latin typeface="Century Schoolbook" pitchFamily="18" charset="0"/>
                        </a:rPr>
                        <a:t>корзина;</a:t>
                      </a:r>
                    </a:p>
                    <a:p>
                      <a:pPr algn="ctr"/>
                      <a:r>
                        <a:rPr lang="en-US" sz="2000" b="1" dirty="0" smtClean="0">
                          <a:latin typeface="Century Schoolbook" pitchFamily="18" charset="0"/>
                        </a:rPr>
                        <a:t>a volley — </a:t>
                      </a:r>
                      <a:r>
                        <a:rPr lang="ru-RU" sz="2000" b="1" dirty="0" smtClean="0">
                          <a:latin typeface="Century Schoolbook" pitchFamily="18" charset="0"/>
                        </a:rPr>
                        <a:t>удар с лета, прием мяча на лету;</a:t>
                      </a:r>
                    </a:p>
                    <a:p>
                      <a:pPr algn="ctr"/>
                      <a:r>
                        <a:rPr lang="en-US" sz="2000" b="1" dirty="0" smtClean="0">
                          <a:latin typeface="Century Schoolbook" pitchFamily="18" charset="0"/>
                        </a:rPr>
                        <a:t>a foot — </a:t>
                      </a:r>
                      <a:r>
                        <a:rPr lang="ru-RU" sz="2000" b="1" dirty="0" smtClean="0">
                          <a:latin typeface="Century Schoolbook" pitchFamily="18" charset="0"/>
                        </a:rPr>
                        <a:t>нога;</a:t>
                      </a:r>
                    </a:p>
                    <a:p>
                      <a:pPr algn="ctr"/>
                      <a:r>
                        <a:rPr lang="en-US" sz="2000" b="1" dirty="0" smtClean="0">
                          <a:latin typeface="Century Schoolbook" pitchFamily="18" charset="0"/>
                        </a:rPr>
                        <a:t>a base — </a:t>
                      </a:r>
                      <a:r>
                        <a:rPr lang="ru-RU" sz="2000" b="1" dirty="0" smtClean="0">
                          <a:latin typeface="Century Schoolbook" pitchFamily="18" charset="0"/>
                        </a:rPr>
                        <a:t>база;</a:t>
                      </a:r>
                    </a:p>
                    <a:p>
                      <a:pPr algn="ctr"/>
                      <a:r>
                        <a:rPr lang="en-US" sz="2000" b="1" dirty="0" smtClean="0">
                          <a:latin typeface="Century Schoolbook" pitchFamily="18" charset="0"/>
                        </a:rPr>
                        <a:t>a hand — </a:t>
                      </a:r>
                      <a:r>
                        <a:rPr lang="ru-RU" sz="2000" b="1" dirty="0" smtClean="0">
                          <a:latin typeface="Century Schoolbook" pitchFamily="18" charset="0"/>
                        </a:rPr>
                        <a:t>рука	</a:t>
                      </a:r>
                      <a:endParaRPr lang="ru-RU" sz="2000" b="1" dirty="0">
                        <a:latin typeface="Century Schoolbook" pitchFamily="18" charset="0"/>
                      </a:endParaRPr>
                    </a:p>
                  </a:txBody>
                  <a:tcPr anchor="ctr"/>
                </a:tc>
                <a:tc>
                  <a:txBody>
                    <a:bodyPr/>
                    <a:lstStyle/>
                    <a:p>
                      <a:pPr algn="ctr"/>
                      <a:r>
                        <a:rPr lang="ru-RU" sz="2000" b="1" dirty="0" smtClean="0">
                          <a:latin typeface="Century Schoolbook" pitchFamily="18" charset="0"/>
                        </a:rPr>
                        <a:t>Виды спорта с мячом.</a:t>
                      </a:r>
                      <a:endParaRPr lang="ru-RU" sz="2000" b="1" dirty="0">
                        <a:latin typeface="Century Schoolbook" pitchFamily="18" charset="0"/>
                      </a:endParaRPr>
                    </a:p>
                  </a:txBody>
                  <a:tcPr anchor="ctr"/>
                </a:tc>
                <a:extLst>
                  <a:ext uri="{0D108BD9-81ED-4DB2-BD59-A6C34878D82A}">
                    <a16:rowId xmlns:a16="http://schemas.microsoft.com/office/drawing/2014/main" val="10002"/>
                  </a:ext>
                </a:extLst>
              </a:tr>
              <a:tr h="1745533">
                <a:tc>
                  <a:txBody>
                    <a:bodyPr/>
                    <a:lstStyle/>
                    <a:p>
                      <a:pPr algn="ctr"/>
                      <a:r>
                        <a:rPr lang="ru-RU" sz="2400" b="1" dirty="0" smtClean="0">
                          <a:latin typeface="Century Schoolbook" pitchFamily="18" charset="0"/>
                        </a:rPr>
                        <a:t>бодибилдинг</a:t>
                      </a:r>
                      <a:endParaRPr lang="ru-RU" sz="2400" b="1" dirty="0">
                        <a:latin typeface="Century Schoolbook" pitchFamily="18" charset="0"/>
                      </a:endParaRPr>
                    </a:p>
                  </a:txBody>
                  <a:tcPr anchor="ctr"/>
                </a:tc>
                <a:tc>
                  <a:txBody>
                    <a:bodyPr/>
                    <a:lstStyle/>
                    <a:p>
                      <a:pPr algn="ctr"/>
                      <a:r>
                        <a:rPr lang="en-US" sz="2000" b="1" dirty="0" smtClean="0">
                          <a:latin typeface="Century Schoolbook" pitchFamily="18" charset="0"/>
                        </a:rPr>
                        <a:t>a body — </a:t>
                      </a:r>
                      <a:r>
                        <a:rPr lang="en-US" sz="2000" b="1" dirty="0" err="1" smtClean="0">
                          <a:latin typeface="Century Schoolbook" pitchFamily="18" charset="0"/>
                        </a:rPr>
                        <a:t>тело</a:t>
                      </a:r>
                      <a:endParaRPr lang="en-US" sz="2000" b="1" dirty="0" smtClean="0">
                        <a:latin typeface="Century Schoolbook" pitchFamily="18" charset="0"/>
                      </a:endParaRPr>
                    </a:p>
                    <a:p>
                      <a:pPr algn="ctr"/>
                      <a:r>
                        <a:rPr lang="en-US" sz="2000" b="1" dirty="0" smtClean="0">
                          <a:latin typeface="Century Schoolbook" pitchFamily="18" charset="0"/>
                        </a:rPr>
                        <a:t>to build — </a:t>
                      </a:r>
                      <a:r>
                        <a:rPr lang="en-US" sz="2000" b="1" dirty="0" err="1" smtClean="0">
                          <a:latin typeface="Century Schoolbook" pitchFamily="18" charset="0"/>
                        </a:rPr>
                        <a:t>строить</a:t>
                      </a:r>
                      <a:endParaRPr lang="ru-RU" sz="2000" b="1" dirty="0">
                        <a:latin typeface="Century Schoolbook" pitchFamily="18" charset="0"/>
                      </a:endParaRPr>
                    </a:p>
                  </a:txBody>
                  <a:tcPr anchor="ctr"/>
                </a:tc>
                <a:tc>
                  <a:txBody>
                    <a:bodyPr/>
                    <a:lstStyle/>
                    <a:p>
                      <a:pPr algn="ctr"/>
                      <a:r>
                        <a:rPr lang="ru-RU" sz="2000" b="1" dirty="0" smtClean="0">
                          <a:latin typeface="Century Schoolbook" pitchFamily="18" charset="0"/>
                        </a:rPr>
                        <a:t>Физические упражнения с тренажерами или тяжелыми снарядами для наращивания мышечной массы.</a:t>
                      </a:r>
                      <a:endParaRPr lang="ru-RU" sz="2000" b="1" dirty="0">
                        <a:latin typeface="Century Schoolbook" pitchFamily="18" charset="0"/>
                      </a:endParaRPr>
                    </a:p>
                  </a:txBody>
                  <a:tcPr anchor="ct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7937683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26369" y="-243408"/>
            <a:ext cx="8229600" cy="1143000"/>
          </a:xfrm>
        </p:spPr>
        <p:txBody>
          <a:bodyPr>
            <a:normAutofit/>
          </a:bodyPr>
          <a:lstStyle/>
          <a:p>
            <a:r>
              <a:rPr lang="en-US" sz="3200" b="1" dirty="0" smtClean="0">
                <a:solidFill>
                  <a:srgbClr val="FF0000"/>
                </a:solidFill>
                <a:latin typeface="Century Schoolbook" panose="02040604050505020304" pitchFamily="18" charset="0"/>
              </a:rPr>
              <a:t>IT-</a:t>
            </a:r>
            <a:r>
              <a:rPr lang="ru-RU" sz="3200" b="1" dirty="0" smtClean="0">
                <a:solidFill>
                  <a:srgbClr val="FF0000"/>
                </a:solidFill>
                <a:latin typeface="Century Schoolbook" panose="02040604050505020304" pitchFamily="18" charset="0"/>
              </a:rPr>
              <a:t>сфера</a:t>
            </a:r>
            <a:endParaRPr lang="ru-RU" sz="3200" b="1" dirty="0">
              <a:solidFill>
                <a:srgbClr val="FF0000"/>
              </a:solidFill>
              <a:latin typeface="Century Schoolbook" panose="02040604050505020304" pitchFamily="18" charset="0"/>
            </a:endParaRPr>
          </a:p>
        </p:txBody>
      </p:sp>
      <p:graphicFrame>
        <p:nvGraphicFramePr>
          <p:cNvPr id="4" name="Объект 3"/>
          <p:cNvGraphicFramePr>
            <a:graphicFrameLocks noGrp="1"/>
          </p:cNvGraphicFramePr>
          <p:nvPr>
            <p:ph idx="1"/>
            <p:extLst>
              <p:ext uri="{D42A27DB-BD31-4B8C-83A1-F6EECF244321}">
                <p14:modId xmlns:p14="http://schemas.microsoft.com/office/powerpoint/2010/main" val="4117567216"/>
              </p:ext>
            </p:extLst>
          </p:nvPr>
        </p:nvGraphicFramePr>
        <p:xfrm>
          <a:off x="251518" y="692695"/>
          <a:ext cx="8784977" cy="6069063"/>
        </p:xfrm>
        <a:graphic>
          <a:graphicData uri="http://schemas.openxmlformats.org/drawingml/2006/table">
            <a:tbl>
              <a:tblPr firstRow="1" bandRow="1">
                <a:tableStyleId>{5940675A-B579-460E-94D1-54222C63F5DA}</a:tableStyleId>
              </a:tblPr>
              <a:tblGrid>
                <a:gridCol w="2232250">
                  <a:extLst>
                    <a:ext uri="{9D8B030D-6E8A-4147-A177-3AD203B41FA5}">
                      <a16:colId xmlns:a16="http://schemas.microsoft.com/office/drawing/2014/main" val="20000"/>
                    </a:ext>
                  </a:extLst>
                </a:gridCol>
                <a:gridCol w="3240360">
                  <a:extLst>
                    <a:ext uri="{9D8B030D-6E8A-4147-A177-3AD203B41FA5}">
                      <a16:colId xmlns:a16="http://schemas.microsoft.com/office/drawing/2014/main" val="20001"/>
                    </a:ext>
                  </a:extLst>
                </a:gridCol>
                <a:gridCol w="3312367">
                  <a:extLst>
                    <a:ext uri="{9D8B030D-6E8A-4147-A177-3AD203B41FA5}">
                      <a16:colId xmlns:a16="http://schemas.microsoft.com/office/drawing/2014/main" val="20002"/>
                    </a:ext>
                  </a:extLst>
                </a:gridCol>
              </a:tblGrid>
              <a:tr h="794505">
                <a:tc>
                  <a:txBody>
                    <a:bodyPr/>
                    <a:lstStyle/>
                    <a:p>
                      <a:pPr algn="ctr"/>
                      <a:r>
                        <a:rPr lang="ru-RU" sz="2400" b="1" dirty="0" smtClean="0">
                          <a:solidFill>
                            <a:srgbClr val="FF0000"/>
                          </a:solidFill>
                          <a:latin typeface="Century Schoolbook" pitchFamily="18" charset="0"/>
                        </a:rPr>
                        <a:t>Русское слово</a:t>
                      </a:r>
                      <a:endParaRPr lang="ru-RU" sz="2400" b="1" dirty="0">
                        <a:solidFill>
                          <a:srgbClr val="FF0000"/>
                        </a:solidFill>
                        <a:latin typeface="Century Schoolbook" pitchFamily="18" charset="0"/>
                      </a:endParaRPr>
                    </a:p>
                  </a:txBody>
                  <a:tcPr anchor="ctr"/>
                </a:tc>
                <a:tc>
                  <a:txBody>
                    <a:bodyPr/>
                    <a:lstStyle/>
                    <a:p>
                      <a:pPr algn="ctr"/>
                      <a:r>
                        <a:rPr lang="ru-RU" sz="2400" b="1" dirty="0" smtClean="0">
                          <a:solidFill>
                            <a:srgbClr val="FF0000"/>
                          </a:solidFill>
                          <a:latin typeface="Century Schoolbook" pitchFamily="18" charset="0"/>
                        </a:rPr>
                        <a:t>Английское слово</a:t>
                      </a:r>
                      <a:endParaRPr lang="ru-RU" sz="2400" b="1" dirty="0">
                        <a:solidFill>
                          <a:srgbClr val="FF0000"/>
                        </a:solidFill>
                        <a:latin typeface="Century Schoolbook" pitchFamily="18" charset="0"/>
                      </a:endParaRPr>
                    </a:p>
                  </a:txBody>
                  <a:tcPr anchor="ctr"/>
                </a:tc>
                <a:tc>
                  <a:txBody>
                    <a:bodyPr/>
                    <a:lstStyle/>
                    <a:p>
                      <a:pPr algn="ctr"/>
                      <a:r>
                        <a:rPr lang="ru-RU" sz="2400" b="1" dirty="0" smtClean="0">
                          <a:solidFill>
                            <a:srgbClr val="FF0000"/>
                          </a:solidFill>
                          <a:latin typeface="Century Schoolbook" pitchFamily="18" charset="0"/>
                        </a:rPr>
                        <a:t>Значение</a:t>
                      </a:r>
                    </a:p>
                  </a:txBody>
                  <a:tcPr anchor="ctr"/>
                </a:tc>
                <a:extLst>
                  <a:ext uri="{0D108BD9-81ED-4DB2-BD59-A6C34878D82A}">
                    <a16:rowId xmlns:a16="http://schemas.microsoft.com/office/drawing/2014/main" val="10000"/>
                  </a:ext>
                </a:extLst>
              </a:tr>
              <a:tr h="971062">
                <a:tc>
                  <a:txBody>
                    <a:bodyPr/>
                    <a:lstStyle/>
                    <a:p>
                      <a:pPr algn="ctr"/>
                      <a:r>
                        <a:rPr lang="ru-RU" sz="2400" b="1" dirty="0" smtClean="0">
                          <a:latin typeface="Century Schoolbook" pitchFamily="18" charset="0"/>
                        </a:rPr>
                        <a:t>браузер</a:t>
                      </a:r>
                      <a:endParaRPr lang="ru-RU" sz="2400" b="1" dirty="0">
                        <a:latin typeface="Century Schoolbook" pitchFamily="18" charset="0"/>
                      </a:endParaRPr>
                    </a:p>
                  </a:txBody>
                  <a:tcPr anchor="ctr"/>
                </a:tc>
                <a:tc>
                  <a:txBody>
                    <a:bodyPr/>
                    <a:lstStyle/>
                    <a:p>
                      <a:pPr algn="ctr"/>
                      <a:r>
                        <a:rPr lang="en-US" sz="2000" b="1" dirty="0" smtClean="0">
                          <a:latin typeface="Century Schoolbook" pitchFamily="18" charset="0"/>
                        </a:rPr>
                        <a:t>to browse — </a:t>
                      </a:r>
                      <a:r>
                        <a:rPr lang="ru-RU" sz="2000" b="1" dirty="0" smtClean="0">
                          <a:latin typeface="Century Schoolbook" pitchFamily="18" charset="0"/>
                        </a:rPr>
                        <a:t>просматривать</a:t>
                      </a:r>
                      <a:endParaRPr lang="ru-RU" sz="2000" b="1" dirty="0">
                        <a:latin typeface="Century Schoolbook" pitchFamily="18" charset="0"/>
                      </a:endParaRPr>
                    </a:p>
                  </a:txBody>
                  <a:tcPr anchor="ctr"/>
                </a:tc>
                <a:tc>
                  <a:txBody>
                    <a:bodyPr/>
                    <a:lstStyle/>
                    <a:p>
                      <a:pPr algn="ctr"/>
                      <a:r>
                        <a:rPr lang="ru-RU" sz="2000" b="1" dirty="0" smtClean="0">
                          <a:latin typeface="Century Schoolbook" pitchFamily="18" charset="0"/>
                        </a:rPr>
                        <a:t>Программа для поиска и просмотра </a:t>
                      </a:r>
                      <a:r>
                        <a:rPr lang="ru-RU" sz="2000" b="1" dirty="0" err="1" smtClean="0">
                          <a:latin typeface="Century Schoolbook" pitchFamily="18" charset="0"/>
                        </a:rPr>
                        <a:t>интернет-ресурсов</a:t>
                      </a:r>
                      <a:r>
                        <a:rPr lang="ru-RU" sz="2000" b="1" dirty="0" smtClean="0">
                          <a:latin typeface="Century Schoolbook" pitchFamily="18" charset="0"/>
                        </a:rPr>
                        <a:t>.</a:t>
                      </a:r>
                    </a:p>
                  </a:txBody>
                  <a:tcPr anchor="ctr"/>
                </a:tc>
                <a:extLst>
                  <a:ext uri="{0D108BD9-81ED-4DB2-BD59-A6C34878D82A}">
                    <a16:rowId xmlns:a16="http://schemas.microsoft.com/office/drawing/2014/main" val="10001"/>
                  </a:ext>
                </a:extLst>
              </a:tr>
              <a:tr h="1559584">
                <a:tc>
                  <a:txBody>
                    <a:bodyPr/>
                    <a:lstStyle/>
                    <a:p>
                      <a:pPr algn="ctr"/>
                      <a:r>
                        <a:rPr lang="ru-RU" sz="2400" b="1" dirty="0" err="1" smtClean="0">
                          <a:latin typeface="Century Schoolbook" pitchFamily="18" charset="0"/>
                        </a:rPr>
                        <a:t>виральный</a:t>
                      </a:r>
                      <a:endParaRPr lang="ru-RU" sz="2400" b="1" dirty="0">
                        <a:latin typeface="Century Schoolbook" pitchFamily="18" charset="0"/>
                      </a:endParaRPr>
                    </a:p>
                  </a:txBody>
                  <a:tcPr anchor="ctr"/>
                </a:tc>
                <a:tc>
                  <a:txBody>
                    <a:bodyPr/>
                    <a:lstStyle/>
                    <a:p>
                      <a:pPr algn="ctr"/>
                      <a:r>
                        <a:rPr lang="en-US" sz="2000" b="1" dirty="0" smtClean="0">
                          <a:latin typeface="Century Schoolbook" pitchFamily="18" charset="0"/>
                        </a:rPr>
                        <a:t>viral — </a:t>
                      </a:r>
                      <a:r>
                        <a:rPr lang="ru-RU" sz="2000" b="1" dirty="0" smtClean="0">
                          <a:latin typeface="Century Schoolbook" pitchFamily="18" charset="0"/>
                        </a:rPr>
                        <a:t>вирусный</a:t>
                      </a:r>
                      <a:endParaRPr lang="ru-RU" sz="2000" b="1" dirty="0">
                        <a:latin typeface="Century Schoolbook" pitchFamily="18" charset="0"/>
                      </a:endParaRPr>
                    </a:p>
                  </a:txBody>
                  <a:tcPr anchor="ctr"/>
                </a:tc>
                <a:tc>
                  <a:txBody>
                    <a:bodyPr/>
                    <a:lstStyle/>
                    <a:p>
                      <a:pPr algn="ctr"/>
                      <a:r>
                        <a:rPr lang="ru-RU" sz="2000" b="1" dirty="0" smtClean="0">
                          <a:latin typeface="Century Schoolbook" pitchFamily="18" charset="0"/>
                        </a:rPr>
                        <a:t>Популярный контент, который распространяется среди пользователей интернета.</a:t>
                      </a:r>
                    </a:p>
                  </a:txBody>
                  <a:tcPr anchor="ctr"/>
                </a:tc>
                <a:extLst>
                  <a:ext uri="{0D108BD9-81ED-4DB2-BD59-A6C34878D82A}">
                    <a16:rowId xmlns:a16="http://schemas.microsoft.com/office/drawing/2014/main" val="10002"/>
                  </a:ext>
                </a:extLst>
              </a:tr>
              <a:tr h="1265323">
                <a:tc>
                  <a:txBody>
                    <a:bodyPr/>
                    <a:lstStyle/>
                    <a:p>
                      <a:pPr algn="ctr"/>
                      <a:r>
                        <a:rPr lang="ru-RU" sz="2400" b="1" dirty="0" smtClean="0">
                          <a:latin typeface="Century Schoolbook" pitchFamily="18" charset="0"/>
                        </a:rPr>
                        <a:t>геймер</a:t>
                      </a:r>
                      <a:endParaRPr lang="ru-RU" sz="2400" b="1" dirty="0">
                        <a:latin typeface="Century Schoolbook" pitchFamily="18" charset="0"/>
                      </a:endParaRPr>
                    </a:p>
                  </a:txBody>
                  <a:tcPr anchor="ctr"/>
                </a:tc>
                <a:tc>
                  <a:txBody>
                    <a:bodyPr/>
                    <a:lstStyle/>
                    <a:p>
                      <a:pPr algn="ctr"/>
                      <a:r>
                        <a:rPr lang="en-US" sz="2000" b="1" dirty="0" smtClean="0">
                          <a:latin typeface="Century Schoolbook" pitchFamily="18" charset="0"/>
                        </a:rPr>
                        <a:t>a game — </a:t>
                      </a:r>
                      <a:r>
                        <a:rPr lang="ru-RU" sz="2000" b="1" dirty="0" smtClean="0">
                          <a:latin typeface="Century Schoolbook" pitchFamily="18" charset="0"/>
                        </a:rPr>
                        <a:t>игра</a:t>
                      </a:r>
                      <a:endParaRPr lang="ru-RU" sz="2000" b="1" dirty="0">
                        <a:latin typeface="Century Schoolbook" pitchFamily="18" charset="0"/>
                      </a:endParaRPr>
                    </a:p>
                  </a:txBody>
                  <a:tcPr anchor="ctr"/>
                </a:tc>
                <a:tc>
                  <a:txBody>
                    <a:bodyPr/>
                    <a:lstStyle/>
                    <a:p>
                      <a:pPr algn="ctr"/>
                      <a:r>
                        <a:rPr lang="ru-RU" sz="2000" b="1" dirty="0" smtClean="0">
                          <a:latin typeface="Century Schoolbook" pitchFamily="18" charset="0"/>
                        </a:rPr>
                        <a:t>Человек, увлекающийся компьютерными играми.</a:t>
                      </a:r>
                    </a:p>
                  </a:txBody>
                  <a:tcPr anchor="ctr"/>
                </a:tc>
                <a:extLst>
                  <a:ext uri="{0D108BD9-81ED-4DB2-BD59-A6C34878D82A}">
                    <a16:rowId xmlns:a16="http://schemas.microsoft.com/office/drawing/2014/main" val="10003"/>
                  </a:ext>
                </a:extLst>
              </a:tr>
              <a:tr h="1314183">
                <a:tc>
                  <a:txBody>
                    <a:bodyPr/>
                    <a:lstStyle/>
                    <a:p>
                      <a:pPr algn="ctr"/>
                      <a:r>
                        <a:rPr lang="ru-RU" sz="2400" b="1" dirty="0" smtClean="0">
                          <a:latin typeface="Century Schoolbook" pitchFamily="18" charset="0"/>
                        </a:rPr>
                        <a:t>дисплей</a:t>
                      </a:r>
                      <a:endParaRPr lang="ru-RU" sz="2400" b="1" dirty="0">
                        <a:latin typeface="Century Schoolbook" pitchFamily="18" charset="0"/>
                      </a:endParaRPr>
                    </a:p>
                  </a:txBody>
                  <a:tcPr anchor="ctr"/>
                </a:tc>
                <a:tc>
                  <a:txBody>
                    <a:bodyPr/>
                    <a:lstStyle/>
                    <a:p>
                      <a:pPr algn="ctr"/>
                      <a:r>
                        <a:rPr lang="en-US" sz="2000" b="1" dirty="0" smtClean="0">
                          <a:latin typeface="Century Schoolbook" pitchFamily="18" charset="0"/>
                        </a:rPr>
                        <a:t>a display — </a:t>
                      </a:r>
                      <a:r>
                        <a:rPr lang="ru-RU" sz="2000" b="1" dirty="0" smtClean="0">
                          <a:latin typeface="Century Schoolbook" pitchFamily="18" charset="0"/>
                        </a:rPr>
                        <a:t>демонстрация, показ</a:t>
                      </a:r>
                      <a:endParaRPr lang="ru-RU" sz="2000" b="1" dirty="0">
                        <a:latin typeface="Century Schoolbook" pitchFamily="18" charset="0"/>
                      </a:endParaRPr>
                    </a:p>
                  </a:txBody>
                  <a:tcPr anchor="ctr"/>
                </a:tc>
                <a:tc>
                  <a:txBody>
                    <a:bodyPr/>
                    <a:lstStyle/>
                    <a:p>
                      <a:pPr algn="ctr"/>
                      <a:r>
                        <a:rPr lang="ru-RU" sz="2000" b="1" dirty="0" smtClean="0">
                          <a:latin typeface="Century Schoolbook" pitchFamily="18" charset="0"/>
                        </a:rPr>
                        <a:t>Устройство для визуального отображения информации.</a:t>
                      </a:r>
                    </a:p>
                  </a:txBody>
                  <a:tcPr anchor="ct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4281823536"/>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1225</TotalTime>
  <Words>1744</Words>
  <Application>Microsoft Office PowerPoint</Application>
  <PresentationFormat>Экран (4:3)</PresentationFormat>
  <Paragraphs>203</Paragraphs>
  <Slides>18</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18</vt:i4>
      </vt:variant>
    </vt:vector>
  </HeadingPairs>
  <TitlesOfParts>
    <vt:vector size="23" baseType="lpstr">
      <vt:lpstr>Arial</vt:lpstr>
      <vt:lpstr>Calibri</vt:lpstr>
      <vt:lpstr>Century Schoolbook</vt:lpstr>
      <vt:lpstr>Times New Roman</vt:lpstr>
      <vt:lpstr>Тема Office</vt:lpstr>
      <vt:lpstr>Отношение подростков  к английским заимствованиям  в современном русском языке (на примере учащихся 8, 9 и10 классов)</vt:lpstr>
      <vt:lpstr>Гипотеза, цель, задачи работы</vt:lpstr>
      <vt:lpstr>Презентация PowerPoint</vt:lpstr>
      <vt:lpstr>Презентация PowerPoint</vt:lpstr>
      <vt:lpstr>Сферы употребления англицизмов  Одежда и мода</vt:lpstr>
      <vt:lpstr>Еда и блюда</vt:lpstr>
      <vt:lpstr>Бизнес и деловые отношения</vt:lpstr>
      <vt:lpstr>Спорт</vt:lpstr>
      <vt:lpstr>IT-сфера</vt:lpstr>
      <vt:lpstr>Практическая часть. Анкета учащегося</vt:lpstr>
      <vt:lpstr>Презентация PowerPoint</vt:lpstr>
      <vt:lpstr>Результаты анкетирования</vt:lpstr>
      <vt:lpstr>Результаты анкетирования</vt:lpstr>
      <vt:lpstr>Презентация PowerPoint</vt:lpstr>
      <vt:lpstr>Рекомендации для учащихся по употреблению/использованию заимствованных слов в собственной речи</vt:lpstr>
      <vt:lpstr>Спасибо  за внимание!</vt:lpstr>
      <vt:lpstr>Список использованных источников </vt:lpstr>
      <vt:lpstr>Презентация PowerPoint</vt:lpstr>
    </vt:vector>
  </TitlesOfParts>
  <Company>HP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Индивидуальный итоговая работа «Отношение в 21 веке к заимствованию слов из английского языка» (на примере учащихся 8, 9 и 10 классов)</dc:title>
  <dc:creator>HP</dc:creator>
  <cp:lastModifiedBy>User</cp:lastModifiedBy>
  <cp:revision>54</cp:revision>
  <dcterms:created xsi:type="dcterms:W3CDTF">2022-12-30T13:15:39Z</dcterms:created>
  <dcterms:modified xsi:type="dcterms:W3CDTF">2024-02-27T14:25:01Z</dcterms:modified>
</cp:coreProperties>
</file>