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327" r:id="rId2"/>
    <p:sldId id="326" r:id="rId3"/>
    <p:sldId id="330" r:id="rId4"/>
    <p:sldId id="300" r:id="rId5"/>
    <p:sldId id="328" r:id="rId6"/>
    <p:sldId id="263" r:id="rId7"/>
    <p:sldId id="266" r:id="rId8"/>
    <p:sldId id="302" r:id="rId9"/>
    <p:sldId id="267" r:id="rId10"/>
    <p:sldId id="297" r:id="rId11"/>
    <p:sldId id="289" r:id="rId12"/>
    <p:sldId id="32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FFCC66"/>
    <a:srgbClr val="856BA5"/>
    <a:srgbClr val="6E558D"/>
    <a:srgbClr val="99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79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2F25C3-3A97-4CDE-8C57-5BE718DC81EA}" type="datetimeFigureOut">
              <a:rPr lang="ru-RU" smtClean="0"/>
              <a:pPr/>
              <a:t>01.09.2026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C8E784-B280-4624-9A0D-5EAE988376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5098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8E784-B280-4624-9A0D-5EAE9883766F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837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01.09.2026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01.09.2026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01.09.2026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01.09.2026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01.09.2026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01.09.2026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01.09.2026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01.09.2026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01.09.2026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01.09.2026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01.09.2026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01.09.2026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01.09.2026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01.09.2026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01.09.2026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B7319-8752-43DC-9251-6FF6EC4E5500}" type="datetimeFigureOut">
              <a:rPr lang="ru-RU" smtClean="0"/>
              <a:pPr/>
              <a:t>01.09.2026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2" r:id="rId3"/>
    <p:sldLayoutId id="2147483663" r:id="rId4"/>
    <p:sldLayoutId id="2147483650" r:id="rId5"/>
    <p:sldLayoutId id="2147483661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836712"/>
            <a:ext cx="6912768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1" u="none" strike="noStrike" kern="120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22313" y="2348880"/>
            <a:ext cx="7772400" cy="3420095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УРОК РУССКОГО ЯЗЫКА</a:t>
            </a:r>
            <a:br>
              <a:rPr lang="ru-RU" dirty="0"/>
            </a:b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722313" y="1052737"/>
            <a:ext cx="7772400" cy="936103"/>
          </a:xfrm>
        </p:spPr>
        <p:txBody>
          <a:bodyPr>
            <a:normAutofit/>
          </a:bodyPr>
          <a:lstStyle/>
          <a:p>
            <a:pPr algn="ctr"/>
            <a:endParaRPr lang="ru-RU" sz="54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36668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809188"/>
          </a:xfrm>
        </p:spPr>
        <p:txBody>
          <a:bodyPr>
            <a:normAutofit fontScale="90000"/>
          </a:bodyPr>
          <a:lstStyle/>
          <a:p>
            <a:pPr algn="l"/>
            <a:br>
              <a:rPr lang="ru-RU" dirty="0"/>
            </a:br>
            <a:br>
              <a:rPr lang="ru-RU" dirty="0"/>
            </a:br>
            <a:br>
              <a:rPr lang="ru-RU" dirty="0"/>
            </a:br>
            <a:r>
              <a:rPr lang="ru-RU" dirty="0"/>
              <a:t>                   </a:t>
            </a:r>
            <a:br>
              <a:rPr lang="ru-RU" b="1" dirty="0">
                <a:solidFill>
                  <a:srgbClr val="800000"/>
                </a:solidFill>
                <a:latin typeface="+mn-lt"/>
              </a:rPr>
            </a:br>
            <a:br>
              <a:rPr lang="ru-RU" sz="3600" dirty="0">
                <a:solidFill>
                  <a:srgbClr val="800000"/>
                </a:solidFill>
                <a:latin typeface="+mn-lt"/>
              </a:rPr>
            </a:br>
            <a:r>
              <a:rPr lang="ru-RU" sz="3600" dirty="0">
                <a:solidFill>
                  <a:srgbClr val="800000"/>
                </a:solidFill>
                <a:latin typeface="+mn-lt"/>
              </a:rPr>
              <a:t>    - Что вы  вспомнили на уроке?</a:t>
            </a:r>
            <a:br>
              <a:rPr lang="ru-RU" sz="3600" dirty="0">
                <a:solidFill>
                  <a:srgbClr val="800000"/>
                </a:solidFill>
                <a:latin typeface="+mn-lt"/>
              </a:rPr>
            </a:br>
            <a:r>
              <a:rPr lang="ru-RU" sz="3600" dirty="0">
                <a:solidFill>
                  <a:srgbClr val="800000"/>
                </a:solidFill>
                <a:latin typeface="+mn-lt"/>
              </a:rPr>
              <a:t>    - Оправдались ли ваши ожидания от урока?</a:t>
            </a:r>
            <a:br>
              <a:rPr lang="ru-RU" sz="3600" dirty="0">
                <a:solidFill>
                  <a:srgbClr val="800000"/>
                </a:solidFill>
                <a:latin typeface="+mn-lt"/>
              </a:rPr>
            </a:br>
            <a:r>
              <a:rPr lang="ru-RU" sz="3600" dirty="0">
                <a:solidFill>
                  <a:srgbClr val="800000"/>
                </a:solidFill>
                <a:latin typeface="+mn-lt"/>
              </a:rPr>
              <a:t>    - Над чем вас заставил задуматься урок?</a:t>
            </a: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900757"/>
            <a:ext cx="91440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000232" y="857232"/>
            <a:ext cx="58453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Спасибо  за  урок!</a:t>
            </a:r>
          </a:p>
        </p:txBody>
      </p:sp>
      <p:pic>
        <p:nvPicPr>
          <p:cNvPr id="7" name="Picture 4" descr="http://luzan.ucoz.ru/animes/zvonok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132856"/>
            <a:ext cx="4445440" cy="4445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89259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Ваш отзыв об уроке можете оставить по </a:t>
            </a:r>
            <a:r>
              <a:rPr lang="en-US" dirty="0"/>
              <a:t>QR</a:t>
            </a:r>
            <a:r>
              <a:rPr lang="ru-RU" dirty="0"/>
              <a:t>-коду 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39517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836712"/>
            <a:ext cx="6912768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1" u="none" strike="noStrike" kern="120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22313" y="2348880"/>
            <a:ext cx="7772400" cy="342009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Текст</a:t>
            </a:r>
            <a:br>
              <a:rPr lang="ru-RU" dirty="0"/>
            </a:br>
            <a:r>
              <a:rPr lang="ru-RU" dirty="0"/>
              <a:t>Тема текста</a:t>
            </a:r>
            <a:br>
              <a:rPr lang="ru-RU" dirty="0"/>
            </a:br>
            <a:r>
              <a:rPr lang="ru-RU" dirty="0"/>
              <a:t>Проблема текста</a:t>
            </a:r>
            <a:br>
              <a:rPr lang="ru-RU" dirty="0"/>
            </a:br>
            <a:r>
              <a:rPr lang="ru-RU" dirty="0"/>
              <a:t>Стиль текста</a:t>
            </a:r>
            <a:br>
              <a:rPr lang="ru-RU" dirty="0"/>
            </a:br>
            <a:r>
              <a:rPr lang="ru-RU" dirty="0"/>
              <a:t>Тип речи</a:t>
            </a:r>
            <a:br>
              <a:rPr lang="ru-RU" dirty="0"/>
            </a:br>
            <a:r>
              <a:rPr lang="ru-RU" dirty="0"/>
              <a:t>орфография</a:t>
            </a:r>
            <a:br>
              <a:rPr lang="ru-RU" dirty="0"/>
            </a:br>
            <a:r>
              <a:rPr lang="ru-RU" dirty="0"/>
              <a:t>пунктуация</a:t>
            </a:r>
            <a:br>
              <a:rPr lang="ru-RU" dirty="0"/>
            </a:b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722313" y="1052737"/>
            <a:ext cx="7772400" cy="936103"/>
          </a:xfrm>
        </p:spPr>
        <p:txBody>
          <a:bodyPr>
            <a:normAutofit/>
          </a:bodyPr>
          <a:lstStyle/>
          <a:p>
            <a:pPr algn="ctr"/>
            <a:r>
              <a:rPr lang="ru-RU" sz="5400" b="1" i="1" dirty="0">
                <a:solidFill>
                  <a:schemeClr val="accent2">
                    <a:lumMod val="75000"/>
                  </a:schemeClr>
                </a:solidFill>
              </a:rPr>
              <a:t>Ключевые понятия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836712"/>
            <a:ext cx="6912768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1" u="none" strike="noStrike" kern="120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22313" y="2348880"/>
            <a:ext cx="7772400" cy="342009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Развитие читательской грамотности при работе</a:t>
            </a:r>
            <a:br>
              <a:rPr lang="ru-RU" dirty="0"/>
            </a:br>
            <a:r>
              <a:rPr lang="ru-RU" dirty="0"/>
              <a:t> с текстом в рамках подготовки к ОГЭ.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722313" y="1052737"/>
            <a:ext cx="7772400" cy="936103"/>
          </a:xfrm>
        </p:spPr>
        <p:txBody>
          <a:bodyPr>
            <a:normAutofit/>
          </a:bodyPr>
          <a:lstStyle/>
          <a:p>
            <a:pPr algn="ctr"/>
            <a:endParaRPr lang="ru-RU" sz="54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3949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28604"/>
            <a:ext cx="8532440" cy="4880014"/>
          </a:xfrm>
        </p:spPr>
        <p:txBody>
          <a:bodyPr>
            <a:normAutofit/>
          </a:bodyPr>
          <a:lstStyle/>
          <a:p>
            <a:pPr algn="l"/>
            <a:r>
              <a:rPr lang="ru-RU" sz="5400" dirty="0"/>
              <a:t>               </a:t>
            </a:r>
            <a:r>
              <a:rPr lang="ru-RU" sz="4000" b="1" i="1" dirty="0">
                <a:solidFill>
                  <a:srgbClr val="800000"/>
                </a:solidFill>
                <a:latin typeface="+mn-lt"/>
              </a:rPr>
              <a:t>Цели урока:</a:t>
            </a:r>
            <a:br>
              <a:rPr lang="ru-RU" sz="4000" b="1" i="1" dirty="0">
                <a:solidFill>
                  <a:srgbClr val="800000"/>
                </a:solidFill>
                <a:latin typeface="+mn-lt"/>
              </a:rPr>
            </a:br>
            <a:r>
              <a:rPr lang="ru-RU" sz="4000" b="1" i="1" dirty="0">
                <a:solidFill>
                  <a:srgbClr val="800000"/>
                </a:solidFill>
                <a:latin typeface="+mn-lt"/>
              </a:rPr>
              <a:t>- </a:t>
            </a:r>
            <a:r>
              <a:rPr lang="ru-RU" sz="3200" b="1" i="1" dirty="0">
                <a:latin typeface="Times New Roman"/>
                <a:ea typeface="Times New Roman"/>
              </a:rPr>
              <a:t>обучение работе с текстом: умение вычленять главную мысль, определять </a:t>
            </a:r>
            <a:br>
              <a:rPr lang="ru-RU" sz="3200" b="1" i="1" dirty="0">
                <a:latin typeface="Times New Roman"/>
                <a:ea typeface="Times New Roman"/>
              </a:rPr>
            </a:br>
            <a:r>
              <a:rPr lang="ru-RU" sz="3200" b="1" i="1" dirty="0">
                <a:latin typeface="Times New Roman"/>
                <a:ea typeface="Times New Roman"/>
              </a:rPr>
              <a:t>стиль и тип речи текста; </a:t>
            </a:r>
            <a:br>
              <a:rPr lang="ru-RU" sz="3200" b="1" i="1" dirty="0">
                <a:latin typeface="Times New Roman"/>
                <a:ea typeface="Times New Roman"/>
              </a:rPr>
            </a:br>
            <a:r>
              <a:rPr lang="ru-RU" sz="3200" b="1" i="1" dirty="0">
                <a:latin typeface="Times New Roman"/>
                <a:ea typeface="Times New Roman"/>
              </a:rPr>
              <a:t>- совершенствование навыков правописания, подготовка к ОГЭ</a:t>
            </a:r>
            <a:r>
              <a:rPr lang="ru-RU" sz="3200" b="1" i="1" dirty="0">
                <a:latin typeface="+mn-lt"/>
              </a:rPr>
              <a:t>;</a:t>
            </a:r>
            <a:br>
              <a:rPr lang="ru-RU" sz="3200" b="1" i="1" dirty="0">
                <a:latin typeface="+mn-lt"/>
              </a:rPr>
            </a:br>
            <a:r>
              <a:rPr lang="ru-RU" sz="3200" b="1" i="1" dirty="0">
                <a:latin typeface="+mn-lt"/>
              </a:rPr>
              <a:t> - воспитание доброты.</a:t>
            </a:r>
            <a:br>
              <a:rPr lang="ru-RU" sz="3200" b="1" i="1" dirty="0">
                <a:latin typeface="+mn-lt"/>
              </a:rPr>
            </a:br>
            <a:endParaRPr lang="ru-RU" sz="1400" b="1" i="1" dirty="0">
              <a:latin typeface="+mn-l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28604"/>
            <a:ext cx="8532440" cy="4880014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/>
              <a:t>«А что есть чтение — как не разгадывание, толкование, извлечение тайного, оставшегося за строками, за пределом слов… Чтение — прежде всего сотворчество»</a:t>
            </a:r>
            <a:r>
              <a:rPr lang="ru-RU" sz="3200" dirty="0"/>
              <a:t>.</a:t>
            </a:r>
            <a:br>
              <a:rPr lang="ru-RU" sz="3200" dirty="0"/>
            </a:br>
            <a:br>
              <a:rPr lang="ru-RU" sz="3200" dirty="0"/>
            </a:br>
            <a:r>
              <a:rPr lang="ru-RU" sz="3200" dirty="0"/>
              <a:t>           </a:t>
            </a:r>
            <a:r>
              <a:rPr lang="ru-RU" sz="2800" b="1" dirty="0"/>
              <a:t>М. И. Цветаева «Световой ливень». </a:t>
            </a:r>
            <a:br>
              <a:rPr lang="ru-RU" sz="2800" b="1" i="1" dirty="0">
                <a:latin typeface="+mn-lt"/>
              </a:rPr>
            </a:br>
            <a:endParaRPr lang="ru-RU" sz="2800" b="1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891149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340768"/>
            <a:ext cx="7848872" cy="1143000"/>
          </a:xfrm>
        </p:spPr>
        <p:txBody>
          <a:bodyPr>
            <a:noAutofit/>
          </a:bodyPr>
          <a:lstStyle/>
          <a:p>
            <a:pPr algn="r"/>
            <a:r>
              <a:rPr lang="ru-RU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Васи́лий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Миха́йлович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Песко́в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— советский писатель, журналист и фотокорреспондент, тележурналист. Ведущий программы «В мире животных» (1975—1997), путешественник.</a:t>
            </a:r>
          </a:p>
        </p:txBody>
      </p:sp>
      <p:sp>
        <p:nvSpPr>
          <p:cNvPr id="3" name="AutoShape 2" descr="data:image/jpeg;base64,/9j/4AAQSkZJRgABAQAAAQABAAD/2wCEAAkGBhISERQUExQUFRUWFxcXFxUUFBQUFBYVFRUVFRUYFxUXHSYeFxkjGRQVHy8gJCcpLCwsFR4xNTAqNSYrLCkBCQoKDgwOGg8PGikcHB0pLCkpKSksKSkpKSkpLCksKSkpKSkpKSkpKSkpKSkpLCksLCkpLCkpKSwsKSkpKSwsKf/AABEIAP4AuwMBIgACEQEDEQH/xAAcAAABBQEBAQAAAAAAAAAAAAAHAgMEBQYBAAj/xABLEAABAgMEBQYJCgUCBgMAAAABAAIDBBEFEiExB0FRYXEGEyIygZE1c5OhsbTB0vAWIyVCUlSDstHhFBdicoIz8QgVRFOSojRDwv/EABkBAAMBAQEAAAAAAAAAAAAAAAIDBAEFAP/EACMRAAICAgICAwEBAQAAAAAAAAABAhEDMRIhBBMyQVEicWH/2gAMAwEAAhEDEQA/ANrbNsyVnSMtGjywic4IbOhCgl14wS+pv0+ydetZs6ZrI+4RPIyvvpGmo/Q8h4yF6rEQLLymRSaFSbT6Dr/OeyPuETyMp767/OeyPuETyMp76BN5eDkXFGcpB3/nLZH3CJ5GV99e/nLZP3CJ5GV99A2q61y9xQPOQchpjsn7hE8jK++u/wA4bJ+4RPIyvvoKMCcYRrxWcYi3mkGj+cFk0r/ARNn+jK++lHS5ZNKiReRugyuHEX0HRJlzCWVcG9IgCpAyJw7Fa8n+TcWIQasaHA0Dzdc9pwN3ZgTjuW8Ue90glDTFZP3F/kZX30t+lyyhnIRNX/0yuvEfXQzleR8aI97Cy4YdduNCARnjtqruT5BRnhrIjbvSo03gCW47iDjTfTggaRjzT+jXnTBZP3CJ5GV99eGl+yfuETOn+jK++stB0bPDogeS8CmFHUpUVcxwyGoGlcFPmNG8JrebvgOcXOY8tyusvNGewmpO5EooL2zLyFpcst3Vs+IfwZXX/mnDpUsyng+IeEKUPoehLafJuLBh3j1ScK1BNKitCBh+qqIURzXAjUvcUZ7ZsNsPS3ZRa4iQidGlRzMrXGv9e5eh6XLKdlIPyJ/0ZXUCft7ig/Jv+cBpg+rHCmsEEncaUdXatByOs2FMNjQ31q0RHMeDg1l0hwI2HNe4o15ZG+Gl+yfuETyMr76V/N2yvuETyMr76DkxQEAZAEb3EEi8Uk5LzihbzzQY/wCcFk/cInkZX30/D0p2Wf8AoH+RlffQQANcVZQopwQtIyXkTR9COmYDpeVm4MFkO+9jh82xrwHseKEs46itVBiVaDtWFs0/Q9n/AIP5XLcSnUbwQF0XaQItNngaQ8ZC9ViIFI66a/A0h4yF6rEQLKbHQEtnF5dovIgTwTsIJMJtc/3VnKSjHGhvN31DgN7hQYdq8BOSSEw5dxGArhU7hWisJLk/Gi0uNJJpgAS6pyBGY4nat3yQ0fRhGhveWXGAkEAuv3sQNl3E4nNFiRslkNoo0NIFMBSo2UGpC3QqEHMEHJLkBGBvPD2Fw6opeBBrjiK5HDaNa3dmWU4uF1gfUO6bmNDCCQKOw62DsQda11wE5J+GxK9l6Ko+PWygfyVDiekGtoQ1oFS1poabDRwqCp8tYDGNIqSXVJcQ29iCOzAkdqtgvIbbGLHFaRAdZmDQ1xAYKDZhwVabC5tzooZfc7A3auqMcaHI46s1ocF0UWpm8EDd1lwZknnoVxwcGA0qTdcft1oK/WpjqooFp6L5aI4lkVzYrc8Ghlfq1YMgAadiKEzJNfQubUjI6x27Nypn2FdfXMEl1TTrcNpJJruCNSESxAutPRjFdedLvhPdUudg6HR1ACG1FHGoJ1bFCsOw3S0pNPcAHubcax2DhDY8OiHaSaHDPBFuNYjnPDjEN0ZMu4DLI1y3a1Tcp7DD8XfZIq1l5wLmlpNL1SKHIDejTEyg/oBdoPD4r3NFGucSBsBJwTgl6ALRWpyM5kXmB0VgwJAeIrdjrhABbvx4hULjdIDs+yneF6SbJJ7G5qUOpNsaWq4lojSKZpLrOLsskpSrpg7DFZR+hrP/AAfyvW6lOo3gsTIw7tkSA2cz6HLbSnUbwXjsR0gRaa/A0h4yF6rEQMRz02eBpDxkL1WIgYmx0BPZyqcg0qm0pqIBkvC9giVo35MX3CK7q7eiagag3MfssDycknxY7GtFSTtphTE3tWGtfQ3J2zGwobWtAAAHaftFY3SE8eUqLuShNaK0oB6U4XlxTUeJiG14pbH4qOc+6OljhSJUNqcLlHbFSjFWKSDaHecXLyYvrt9e5G8R8OXjEomedSHxV7ke4ktsdJilQBHThmMFqmA40SoTQdiamJRrsx6P0SZaZwTjowOGtNTFSRQTtgsN66aOcMCMaE4VocCEEeVnJl0rFLL2uoBxvA43g6lNe7KmKO1pybiCWOIP9NMewggn9EFOXs4+LEDouy62I3I3TiC3VjmK1rjrTIshyxSM9Z8UhX8tMjVmspAikBWUrOlenCyZ9MO0u6tlSJ3wvQ5bOU6jeCxMl4IkPwfyuW2lOo3ggOrH4oEWmzwNIeMheqxEC6o6abPA0h4yF6rEQLTY6Ans6FKgQB8FRmZq3lYIOrFa3QjI2jYaNZL50uoDRtAaYgXsqovwJi6Bu86HvIKV5tpdm52ddQGFBqFKrWTc7RwAw4Yn4NUEu0ew7tl0yPVxKkX1Vy79qnMfqXOk+zsRXRIbFOwpV8pEP4xTlPgUKw2hIelc6uBeqFp7oUYiZdEquucNqacVjZtHHFNujpL3qM52OB7F5MxosJKNXX+qVNRSRsOo/qq6VmAHbz8UUqLEDhq2fsVVF9Ek32clLQqbrswhFpLgRYUw+jXNa6pyqxwOutKEDzImzMC7SJqbia9YAHz4IYcvuVzY5usdW7UZmjsTQjItI2HAg607GuyLN30YUE7uxTbOdV7QcqivCuKhl67Di0IKoZM1Z9L2g0CQlQMr0KnC65aeU6jeCxEhGL7Hs9xNa8ya/wCLlt5TqN4KY6a0CLTZ4GkPGQvVYiBaOmmvwNIeMheqxECwmx0LlsU1TZeOR8Y+ZQglXiEQqSsLvIOaJhlxFNVOw4nYalXMeYq6uvWRnsw86HPI+22Qmlhc4Ofjqoaeev6rcyrnFxBBHVAqKEXqFKm6RuKLs1dmPNArERgFVQIt2lMPYE62YLuqARtr7Ni5zR2IlgZkbaJ1k1vVDNzdzEtJOODQKbiTrUGHbN0iocAdqXbQ1RTNiJxNunPiqqWRXFtdyrJm2mtoK47As5M960ad8ykOfVUkjaMOIQL9D/VkeBUx0QjDMaii7MaRIeFAnHmmGY86ffHy7u3coc2/HDWiSEsiw7QBLqZtND6R2qZKzxLgcwaVzz28VUx2hlSAMTV2/V6E3JzN0ihz+O7JVQfRHlVM1NoRQILzqDTWuwihx7V842pFrFcQXHE1LiHGuvpDPijLyjtUw5Z9S0l1WjEDVr3fqgzMwrzzdBpXAbFTDRFOS5EbnV4RE6+zYgFbpooxaQUalZ5Uz6QsPwJZvCD+V63sp1G8FgbC8B2bwg/let9KdRvBJLAR6aR9DyHjIXqsRA3m0c9M5+h5DxkL1WIgo1qdDRPklTIy45SHQkh8NFQKkhUnNmHEa8AEsIcAcR0TXEdiOMtN/wARzMVuUQNPDCtECQEd+TVIcvLjDCFDrtqGjV2qbK6oqwpyTSLK04IwBqaCuypG/UNqylp2pOsbeYwEVpW6Sabmjqt2LcR4F8A40JrdrgdeXsUOPL3jUAg7qtPf+qh5U7fZ0oq41ooZOLNxIJi3z1qNa9gBI20J4LkaciuZRzWn+popTbUairt8JwAxdTea5eZJhG9VobgcK4IW030NiuKp9lzJSpEJpzwGpZGdmGmYcQzIdU41O0LbvZSH1qYfGCyjYFIrn0rXB2HcQt4oWmU09yhiw2uLYbKtIBbiaA5XjUCu4KbZvKqLEv8AQhOY0DFhe2oOoh1aEKx/hT9UAgjq0HtXhCOIDbu3otaPNmvJxSqjZwlJ2n0RYdpmM0iG5zTk5j8wK6t28KbLw+iMKFMGWAFWtBcDrr0tuOpT5RpGYaNtK4rbFTX4MT8r0DtoqKDVzg3KlADrrmVqo0UHuPoWdhil406QwG/HBNjKkTyhykkOco7EgzEG6+JSMxrnQzVrWudStHNzINKVrhVD2wbOD3Y7cVrLce5kOLEzdzd2v9UV10U2UFVmrBmxDNDl6EyEpODOf58IY5pL7NVBshhFKKntrkI1wqwUK2VmlpoRrVlGhii5/vlCfRscKcbJFmyxh2PZ7Dm3mQe563Ep1G8FmLRbSRlR/XD9Dlp5TqN4Lqxdqx6BHpr8DSHjIXqsRA9sVG/TZ4GkPGQvVYiBidDQqatkpsVdeapiGna4I7ENDb0eJWB83fH2Id3gQHYdwCAzyjbyQnjFs6A5wpgYXHm+iDwoPMVJ5C0y/wAV1a/TTSMa80Y/vxTsaSB1kHdkqeQjlpu1psV7AOCgZ0orqyM2QAOJJ2Vy7l2FBFdmPen5mZDWkk0piocrDBPOPd0sw2uQ+qOJzWJBO6LePC6FFnub6RCvHzgLcCs9El7z3PY4A6gciRtTVTFaLJ0tgCME2Zd7sTgPMe9Ls2fERo1EYOGxwzCmvOCUxvaIcKE1oUKbnwPRvTs7GuqimYhcarY9sGWhUWf6dBlVM2pGdDiQ3gC4+oJ2Pz9BSmQKY6120oYiNhsx698n7LQDUnzJn/BUfkhq1YAewA/WIr2Vp6VmJ6xubq5ur0LRTsw29QEUCobYnqQ3Y56kUOWkcTzZKeRstLNtINa3HGi0DLZaQKkIWS0+Qp0O1CdyzJ41uxWPO4qg3zcW9Z8oRrdCPmctTKdRvBYqTdWyJA7eZ9D1tZTqN4KyKpUdBO1YItNngaQ8ZC9ViIGBHPTX4GkPGQvVYiBrU6Ohc9i2JYckNSqohLG3DFFnRc4vknA/UiuArq6DT7ShQVutHPKNsFkeC4gF1HtJOGAuuHGgBSc6uHRT47SmrCFCNHAnUaKx/jwAqpjw69TI0IPHEKstKK5owrU0A7cPaubNWdnErRamMZh9Mbgwcdp2D2qPNWVEZF5xjyNgzGWRCsbElwxgGr4xUuYxQ6Du2Zl9qx21bSpdls7VBl7PjXy8xHFxp0QaNatOZNpNSP0S2y4rhkijKgWlshsYYFHVqD1+J+t3q6bN1ChzbAWkHIgqukYxbVh+rlvGr43IWvsJU0TJ19SoMRmGG1P8/VMRH+xHEmmII+Ntck5PRGwZd8SJlQOcdzcQO3AU3qHFnmtiQmnNzvyAn9FD0j2vDbIPh1F6K5rWjXQODieAu+dNgraFSfGNg0bykiF7nE1LnFxx2mtE+LRdEzyVBrU+SiUXQUEcXLBVZobNk2udiKgalcCRbsFFTWVONacdauDPs2jvU+SLskQWYDKWVIjYYXoetnKdRvBYuWiB1kyJGswvQ9bSU6jeCNaOvH4oEWmvwNIeMheqxEDmhHLTV4GkPGQvVYiCEMJsBeQ4vKUIFQo0VhBR0JTs4utC40KRAlXPNGj2ADaTqCxo8FfklO85LwTrDbp/wN32K8mpe8wHYQeNFh9H8x0Xsbec1jhV9OhWIDgDq6hK27IpLSFys6qR3PFlcCtfbhh16L3Aaw00xTXyvAxLHU3q5hNbQF3+/EJL2QD9UA/01CC4/ZSQTyxg01g7CDh3pDOV8I6yBwUwWbBJ1iv9uHbROPsSXriC7idXBauIMiIy1mvODgRxCdhQ6vB2g+YpUWxoA6rGNocwAnpRnSrWoAOO809gWS0DE9EhUqocw+je1So8WpIWZ5U24IENx10o0bXmtOylT2I8cbE5ZUYzldbjjN/NuI5nogg/WwLj6B2KinbQiRnXojy92VTqGwDIKO9xJJJqTiTtJzK8F0oRSOZKTZ4BOMck0Sapl0L2ToUZPCMoUHNTObXmTTikz6Dsc1sWzuEH8r1u5TqN4LB2KPoSzuEH8r1vJTqN4Kc6C0CPTV4GkPGQvVYiCELNG/TT4HkPGQvVYiCcBtSmw0JylnDhYKLMwFpJSXaAMAd5xUa0LNNQWtOOFAEdnPTadlJDlwFYxpYthXWD5yI5rcMyXGjWjv8AOp8rZwhiruvqGpv7qy5OsBnJW9lzzD2h2HnWj8abdsJ9g8hWylmGXwMUjnYj9sYY/wDiALoWelJoV47fOikRt11B7cEJuUEk+DFdTAg4/Gxc3KrfZ2/Hlx6Lwww8VArt2nYQmjZ5IwB7RRV1i27UUdmFdNnga/rmpWqLoyvRDMg/W0U3OCQyGa6hTMHAqxEcbf2TcWI3M0NMRxXlRpDc1ziAcBrOqm5cjRQxrqbUiatIXqk7cFQTM8Xu9iYouQlySJsScKxvLpri1gGIaS59Mw5+DKj7NAe1aqDD6o1k/wCyZ0h8nP4SNAmAKwo8NsKK2ucRoxrxaR2tVWGPZB5MugTOavBbKd5Bud0pd7XNIBDXm67HVXJ1OxUczycmIR6cJ430q09owVqRBzVFSVxrala6S5Ji6C/EnVWgG7BQLTsEM6TKimNM+5Yz3sRfcnbGhtaOiC4ipJFVbWjYsJzeq0HaqSwbchgAON00pirebtqHdo1wdXYapTuyeXYTLPh3bHkBs5keZ628p1G8FjJdtLKkeMH8rls5TqN4IToR+KBJpoH0PIeMheqxEI7PsCO8ghhaPtP6I8+JR+5Y0/5bJ5Yc16u7LesDFmAB7TiqMcbRNml/VEGUswMGJLjs6or2pcSLnkNVB+q5GnKV9NcCoIeSK1GJR0kIURqab8AJmBM829kQZsc13G6apyYNe7zqKMjkhY5I+kIEwIjGvbk4BwO5wqPSs/yusjnGc60dJoo4bW7ez0KHowtYxZFrCelBPNnX0eszzGnYtYQudkX0dGD+wMzErdcaYLrJx4Wr5V8nblYjB82cx9g7/wCn0LJuCV/pWm9ofZa7gMye/wBiZiWm86j7O5chw8eKW6GvKgnOX6Rnvc7MlOysqM1xzDVSWEMbUnf2DWUxsUy35PSHOR2g0+1wA+ArrSrZ/OWXEOuEWxB2OofMUrkTZTmw3R4go+NS605thDq9rs+0K7t6V52TmIZ+tCeP/Un2JuPpkeXsDXJyaL4F36zD0Trop7Z45it4ZtrgdpGpZrkxMFj7pwrh7Fb2mS1wI7KbBt86tRzmieydhvzpXbShr7UmbshkQG68VpTEbVRzEevSHbTUTrTsvaJBzwW8QSBG5Hx2fUvDazpebMKGyzy12z0rXS9uluvjRWHPwZgfOtad+TuwhC0Zxs3Mk6tkSB8T+Vy2sp1G8FkTLth2ZJsaSWtdCAJzpR2a10p1G8EhnRjpA/5ePpZcnxheruQ3iTG/fmiBpJfSy5H+6F6s9DARqnLBUY3/ACTZV/QqYidy8wm60dvemHZcEtz6UG6iJgJHYlPj4xUc9ikFyYeMUDDRrNFdq83OOhk9GM2g1dNnSHHCoRiK+cpCdMKOyKPqPBHAHHvX0RJR2xYbHtyc0OHaKqPNGnZXhfVHXsBFDQg4EZgjeNaw/KHkS5pMSWFRmYWseLOv+09i3ZYkkKVlMZuOgQQ8HUxwzBBBHEZhImYwa4VGvPUiVbvJaDMipqyIOrFZ1hxGThuKHHKXk/Ny3+q3nIdcIkJpLTqF5ubD5t62KtjecWLh0diFacn7B/iYwJHzUM9I6nuzDeG3uVdyZsGZjuuGHEhwziYj2ltBru3s3HUinISLIMNsNgAa0UFPTvNdaOuxc5pLoWuxWdF28H0FLhw05EbgU9EjPmidYYU1EbiKPNDuNCPMVf8AO85DxzA7e9McvJG5Ou1B7GP44XT+VQ7Nj0Fw/wCJ1naPMVWuyJoZyPHMVwPYmXmhI7Qd3xgpE63pfrmmMxTu/dGCLhvdtUyVnC3WfjYoLa7f2KeaV5ng2QYl6ypE7TC/K5bKU6jeCxUl4IkPwfyuW1lOo3gpWXx0DPSgPomR/uherPQqoitpNH0VI6+lC9WehSTgnQ0T5PkdDqkY7E9HdUlNQRilHsRgDrTh2ph5zprToOSbrifMsaNGnt1I2aN5+/Jw27G4dhLXDsIrwKC0TH0IkaIZ2sOLC1w3h7dt14oeyrfOkZVaHY3TCaYaRconmmoUO057m24C889VvtOwKNxKkV3KblRLSMLnJh4Fa3WDGJEI1Nb6TkNaDlp6a5uJEJZDhMhg9FhvOPFzgRePmC2vKfkgZ6Gedd85qfndO4ahu/3QWtywYsrFLIrXN2EjBw2gjDsTsChLexGVyRd2jpQtKMKc+YY2QQIfeRie9bvR5y/nIkM/xVI0MG61+AjkjOtMHAb6FBoIw6I7GD5cvIziOpswoFRkxpQ6FRn32FaQnYcVtWOB3axxGpSHtwVLCsoB1W4HdgrNkZwHSx3geke1TRb0yiSVWCPSpJUdLRNodDPZ0h7VjWgUx+P9kSdJstek72uG9p7yWn0oawm1adqrxvojyLsciOvDeM96YvUOCRe+NqcFDj8fumoWOHb3r1RxSA+mR+OC9QXqA03bFjZ4Nlnmtj2f+D+Vy28p1G8FhrM8DWf+D6HrcynUbwUzLloGukx1LKkf7oXqz0J35gbUWNJp+ipH+6F6s9CeI347E6GifJ8j0CMKkaz6PaniMVAmpYO7Oym9MQ5qJDz6bfOOBRg7LWIcBT996Q1v6V2pLYt7HLLPZmUtpQtm0eurS6NLQ5qfa0nCK1zO0dJvoPes04JcrH5mLDig4sc13cQT5qoWrRqPo10UtFRju9ChNlSSXOxccz6ANydgRw9rSMQQCOBFQpIYo5R7K0yE6X1Ki0g2TBiyMcxRgyG54OFWuaKgg7a0C1EQUCzGklx/5XM0/wC15rzaoFGpJmy7R823UbtEFsQnyvMDovhElw+0HGocO+nYglVXXJPlA6UmYcUZA0eNsMmjh3YrpyVqjn3Ts+mmZJxwUSSjhwBGIIBB2gioPcpbio6plt2jE8uoPzMaGcnw3ObxaK07wO9CSWdlvRz5YWZz0s+712gub3YjtCBUGoNNlRTvT4bJsiG4woarjTjXKqdmGYplrfgpooamJmhutxce4bz+ikSjbtK4k411klIZLAG8BQnPfvT8EYhYzwarOH0PZ/4PoetxKdRvBYmSH0RIfg+h620p1G8FOy1aBrpM8FSP90L1Z6FEVFXSgfoqR/uherPQrcajzpsH0IybGwafqk82Dw+CvE0Osfun6Uw7+PFMAEtA+OCVdXvT3Lz/AICFmo4kxhmlkJRFVhrDLo8tDnZKCScWgsPFnR9FFrwEKNE1pU56DvD29vRd/wDlFW9QJE40x+N2hiadqVByzg3rNmgf+zF8wqrwCpUTlDBvSkw37UKIO+G4JH2hj0fK5Xmrq5RdRIgD9ortjnpGHU1dCrDd/j1f/Uhbe8g5oRtE3piBqIbFHEG47zEIvtyUuSPZRjfQ3NRMDwQFtmVDJqM0aojuFCa+1HWd6pQX5ZQLs5Ew6zWu813L/FBjf9HsiuJUx21Ff91GHxxUxxwUN7mtzNB+qqJhbRrS2tFQeFQEgnzpxryMs96xm0GyV8EyH4P5XLaSnUbwWJkj9ESH4P5XLbSnUbwU7LFoyNv8k32hISkNkRsMsEJ5LmlwI5gspQEfb8yy50JRvvMLyT/eRAm+SkB3VaGDY3ojuCj/ACNhbT3lapNGOKZgjoOj1r/FQswf9J/vJ52hOMf+ph+Sf7y2/wAjoW095XvkdC2u7yt5v9M4Iw/8k4/3mF5J/vLw0JRvvMPyT/eW4+R0Lae8r3yOhbT3lZybPcEYY6Eo/wB6heSf7y7/ACTjfeYXkn+8tx8joW095XvkdC2nvK9zZvBGa5L6K40pMtjGYhuaGlrmiG8Eg5Y3toC3r5EnX5iqf5Gwtp7yvfI6FtPeVjd7PRSWi3h2eRrHcuR7NLmltRiKZbcPaqn5HQtp7yvfI6FtPeUPFBWDJ/8Aw8R64TcKniX5f+SSP+HeY++QvIv95E/5HQtp7yvfI6FtPeU32SA4RMbyM0OzEhNNjfxMN7brmuaIbwSHDaXbaHsRHFmnaO4qq+R0Lae8r3yOhbT3lC5N7NUUiwi2OSOsO4rGcpNFUSZjNiNjsZRt2hhuJzqDUHetH8joW095XvkdC2nvKHTs1q1RiDoSjU/+TD8k/wB5MHQXGOBmYRG+E/3lvvkbC2nvK98joW095R83+geuIP4GgqO3D+LhEavmn1/MnjoRj65mF5J/vLdfI6FtPeV75HQtp7yvcme9aIk7ZZlpCVgOcHGE6EwuAoDQOxoclqZTqN4KjhckIQcDiaGoqSVoIbKADYgG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data:image/jpeg;base64,/9j/4AAQSkZJRgABAQAAAQABAAD/2wCEAAkGBhISERQUExQUFRUWFxcXFxUUFBQUFBYVFRUVFRUYFxUXHSYeFxkjGRQVHy8gJCcpLCwsFR4xNTAqNSYrLCkBCQoKDgwOGg8PGikcHB0pLCkpKSksKSkpKSkpLCksKSkpKSkpKSkpKSkpKSkpLCksLCkpLCkpKSwsKSkpKSwsKf/AABEIAP4AuwMBIgACEQEDEQH/xAAcAAABBQEBAQAAAAAAAAAAAAAHAgMEBQYBAAj/xABLEAABAgMEBQYJCgUCBgMAAAABAAIDBBEFEiExB0FRYXEGEyIygZE1c5OhsbTB0vAWIyVCUlSDstHhFBdicoIz8QgVRFOSojRDwv/EABkBAAMBAQEAAAAAAAAAAAAAAAIDBAEFAP/EACMRAAICAgICAwEBAQAAAAAAAAABAhEDMRIhBBMyQVEicWH/2gAMAwEAAhEDEQA/ANrbNsyVnSMtGjywic4IbOhCgl14wS+pv0+ydetZs6ZrI+4RPIyvvpGmo/Q8h4yF6rEQLLymRSaFSbT6Dr/OeyPuETyMp767/OeyPuETyMp76BN5eDkXFGcpB3/nLZH3CJ5GV99e/nLZP3CJ5GV99A2q61y9xQPOQchpjsn7hE8jK++u/wA4bJ+4RPIyvvoKMCcYRrxWcYi3mkGj+cFk0r/ARNn+jK++lHS5ZNKiReRugyuHEX0HRJlzCWVcG9IgCpAyJw7Fa8n+TcWIQasaHA0Dzdc9pwN3ZgTjuW8Ue90glDTFZP3F/kZX30t+lyyhnIRNX/0yuvEfXQzleR8aI97Cy4YdduNCARnjtqruT5BRnhrIjbvSo03gCW47iDjTfTggaRjzT+jXnTBZP3CJ5GV99eGl+yfuETOn+jK++stB0bPDogeS8CmFHUpUVcxwyGoGlcFPmNG8JrebvgOcXOY8tyusvNGewmpO5EooL2zLyFpcst3Vs+IfwZXX/mnDpUsyng+IeEKUPoehLafJuLBh3j1ScK1BNKitCBh+qqIURzXAjUvcUZ7ZsNsPS3ZRa4iQidGlRzMrXGv9e5eh6XLKdlIPyJ/0ZXUCft7ig/Jv+cBpg+rHCmsEEncaUdXatByOs2FMNjQ31q0RHMeDg1l0hwI2HNe4o15ZG+Gl+yfuETyMr76V/N2yvuETyMr76DkxQEAZAEb3EEi8Uk5LzihbzzQY/wCcFk/cInkZX30/D0p2Wf8AoH+RlffQQANcVZQopwQtIyXkTR9COmYDpeVm4MFkO+9jh82xrwHseKEs46itVBiVaDtWFs0/Q9n/AIP5XLcSnUbwQF0XaQItNngaQ8ZC9ViIFI66a/A0h4yF6rEQLKbHQEtnF5dovIgTwTsIJMJtc/3VnKSjHGhvN31DgN7hQYdq8BOSSEw5dxGArhU7hWisJLk/Gi0uNJJpgAS6pyBGY4nat3yQ0fRhGhveWXGAkEAuv3sQNl3E4nNFiRslkNoo0NIFMBSo2UGpC3QqEHMEHJLkBGBvPD2Fw6opeBBrjiK5HDaNa3dmWU4uF1gfUO6bmNDCCQKOw62DsQda11wE5J+GxK9l6Ko+PWygfyVDiekGtoQ1oFS1poabDRwqCp8tYDGNIqSXVJcQ29iCOzAkdqtgvIbbGLHFaRAdZmDQ1xAYKDZhwVabC5tzooZfc7A3auqMcaHI46s1ocF0UWpm8EDd1lwZknnoVxwcGA0qTdcft1oK/WpjqooFp6L5aI4lkVzYrc8Ghlfq1YMgAadiKEzJNfQubUjI6x27Nypn2FdfXMEl1TTrcNpJJruCNSESxAutPRjFdedLvhPdUudg6HR1ACG1FHGoJ1bFCsOw3S0pNPcAHubcax2DhDY8OiHaSaHDPBFuNYjnPDjEN0ZMu4DLI1y3a1Tcp7DD8XfZIq1l5wLmlpNL1SKHIDejTEyg/oBdoPD4r3NFGucSBsBJwTgl6ALRWpyM5kXmB0VgwJAeIrdjrhABbvx4hULjdIDs+yneF6SbJJ7G5qUOpNsaWq4lojSKZpLrOLsskpSrpg7DFZR+hrP/AAfyvW6lOo3gsTIw7tkSA2cz6HLbSnUbwXjsR0gRaa/A0h4yF6rEQMRz02eBpDxkL1WIgYmx0BPZyqcg0qm0pqIBkvC9giVo35MX3CK7q7eiagag3MfssDycknxY7GtFSTtphTE3tWGtfQ3J2zGwobWtAAAHaftFY3SE8eUqLuShNaK0oB6U4XlxTUeJiG14pbH4qOc+6OljhSJUNqcLlHbFSjFWKSDaHecXLyYvrt9e5G8R8OXjEomedSHxV7ke4ktsdJilQBHThmMFqmA40SoTQdiamJRrsx6P0SZaZwTjowOGtNTFSRQTtgsN66aOcMCMaE4VocCEEeVnJl0rFLL2uoBxvA43g6lNe7KmKO1pybiCWOIP9NMewggn9EFOXs4+LEDouy62I3I3TiC3VjmK1rjrTIshyxSM9Z8UhX8tMjVmspAikBWUrOlenCyZ9MO0u6tlSJ3wvQ5bOU6jeCxMl4IkPwfyuW2lOo3ggOrH4oEWmzwNIeMheqxEC6o6abPA0h4yF6rEQLTY6Ans6FKgQB8FRmZq3lYIOrFa3QjI2jYaNZL50uoDRtAaYgXsqovwJi6Bu86HvIKV5tpdm52ddQGFBqFKrWTc7RwAw4Yn4NUEu0ew7tl0yPVxKkX1Vy79qnMfqXOk+zsRXRIbFOwpV8pEP4xTlPgUKw2hIelc6uBeqFp7oUYiZdEquucNqacVjZtHHFNujpL3qM52OB7F5MxosJKNXX+qVNRSRsOo/qq6VmAHbz8UUqLEDhq2fsVVF9Ek32clLQqbrswhFpLgRYUw+jXNa6pyqxwOutKEDzImzMC7SJqbia9YAHz4IYcvuVzY5usdW7UZmjsTQjItI2HAg607GuyLN30YUE7uxTbOdV7QcqivCuKhl67Di0IKoZM1Z9L2g0CQlQMr0KnC65aeU6jeCxEhGL7Hs9xNa8ya/wCLlt5TqN4KY6a0CLTZ4GkPGQvVYiBaOmmvwNIeMheqxECwmx0LlsU1TZeOR8Y+ZQglXiEQqSsLvIOaJhlxFNVOw4nYalXMeYq6uvWRnsw86HPI+22Qmlhc4Ofjqoaeev6rcyrnFxBBHVAqKEXqFKm6RuKLs1dmPNArERgFVQIt2lMPYE62YLuqARtr7Ni5zR2IlgZkbaJ1k1vVDNzdzEtJOODQKbiTrUGHbN0iocAdqXbQ1RTNiJxNunPiqqWRXFtdyrJm2mtoK47As5M960ad8ykOfVUkjaMOIQL9D/VkeBUx0QjDMaii7MaRIeFAnHmmGY86ffHy7u3coc2/HDWiSEsiw7QBLqZtND6R2qZKzxLgcwaVzz28VUx2hlSAMTV2/V6E3JzN0ihz+O7JVQfRHlVM1NoRQILzqDTWuwihx7V842pFrFcQXHE1LiHGuvpDPijLyjtUw5Z9S0l1WjEDVr3fqgzMwrzzdBpXAbFTDRFOS5EbnV4RE6+zYgFbpooxaQUalZ5Uz6QsPwJZvCD+V63sp1G8FgbC8B2bwg/let9KdRvBJLAR6aR9DyHjIXqsRA3m0c9M5+h5DxkL1WIgo1qdDRPklTIy45SHQkh8NFQKkhUnNmHEa8AEsIcAcR0TXEdiOMtN/wARzMVuUQNPDCtECQEd+TVIcvLjDCFDrtqGjV2qbK6oqwpyTSLK04IwBqaCuypG/UNqylp2pOsbeYwEVpW6Sabmjqt2LcR4F8A40JrdrgdeXsUOPL3jUAg7qtPf+qh5U7fZ0oq41ooZOLNxIJi3z1qNa9gBI20J4LkaciuZRzWn+popTbUairt8JwAxdTea5eZJhG9VobgcK4IW030NiuKp9lzJSpEJpzwGpZGdmGmYcQzIdU41O0LbvZSH1qYfGCyjYFIrn0rXB2HcQt4oWmU09yhiw2uLYbKtIBbiaA5XjUCu4KbZvKqLEv8AQhOY0DFhe2oOoh1aEKx/hT9UAgjq0HtXhCOIDbu3otaPNmvJxSqjZwlJ2n0RYdpmM0iG5zTk5j8wK6t28KbLw+iMKFMGWAFWtBcDrr0tuOpT5RpGYaNtK4rbFTX4MT8r0DtoqKDVzg3KlADrrmVqo0UHuPoWdhil406QwG/HBNjKkTyhykkOco7EgzEG6+JSMxrnQzVrWudStHNzINKVrhVD2wbOD3Y7cVrLce5kOLEzdzd2v9UV10U2UFVmrBmxDNDl6EyEpODOf58IY5pL7NVBshhFKKntrkI1wqwUK2VmlpoRrVlGhii5/vlCfRscKcbJFmyxh2PZ7Dm3mQe563Ep1G8FmLRbSRlR/XD9Dlp5TqN4Lqxdqx6BHpr8DSHjIXqsRA9sVG/TZ4GkPGQvVYiBidDQqatkpsVdeapiGna4I7ENDb0eJWB83fH2Id3gQHYdwCAzyjbyQnjFs6A5wpgYXHm+iDwoPMVJ5C0y/wAV1a/TTSMa80Y/vxTsaSB1kHdkqeQjlpu1psV7AOCgZ0orqyM2QAOJJ2Vy7l2FBFdmPen5mZDWkk0piocrDBPOPd0sw2uQ+qOJzWJBO6LePC6FFnub6RCvHzgLcCs9El7z3PY4A6gciRtTVTFaLJ0tgCME2Zd7sTgPMe9Ls2fERo1EYOGxwzCmvOCUxvaIcKE1oUKbnwPRvTs7GuqimYhcarY9sGWhUWf6dBlVM2pGdDiQ3gC4+oJ2Pz9BSmQKY6120oYiNhsx698n7LQDUnzJn/BUfkhq1YAewA/WIr2Vp6VmJ6xubq5ur0LRTsw29QEUCobYnqQ3Y56kUOWkcTzZKeRstLNtINa3HGi0DLZaQKkIWS0+Qp0O1CdyzJ41uxWPO4qg3zcW9Z8oRrdCPmctTKdRvBYqTdWyJA7eZ9D1tZTqN4KyKpUdBO1YItNngaQ8ZC9ViIGBHPTX4GkPGQvVYiBrU6Ohc9i2JYckNSqohLG3DFFnRc4vknA/UiuArq6DT7ShQVutHPKNsFkeC4gF1HtJOGAuuHGgBSc6uHRT47SmrCFCNHAnUaKx/jwAqpjw69TI0IPHEKstKK5owrU0A7cPaubNWdnErRamMZh9Mbgwcdp2D2qPNWVEZF5xjyNgzGWRCsbElwxgGr4xUuYxQ6Du2Zl9qx21bSpdls7VBl7PjXy8xHFxp0QaNatOZNpNSP0S2y4rhkijKgWlshsYYFHVqD1+J+t3q6bN1ChzbAWkHIgqukYxbVh+rlvGr43IWvsJU0TJ19SoMRmGG1P8/VMRH+xHEmmII+Ntck5PRGwZd8SJlQOcdzcQO3AU3qHFnmtiQmnNzvyAn9FD0j2vDbIPh1F6K5rWjXQODieAu+dNgraFSfGNg0bykiF7nE1LnFxx2mtE+LRdEzyVBrU+SiUXQUEcXLBVZobNk2udiKgalcCRbsFFTWVONacdauDPs2jvU+SLskQWYDKWVIjYYXoetnKdRvBYuWiB1kyJGswvQ9bSU6jeCNaOvH4oEWmvwNIeMheqxEDmhHLTV4GkPGQvVYiCEMJsBeQ4vKUIFQo0VhBR0JTs4utC40KRAlXPNGj2ADaTqCxo8FfklO85LwTrDbp/wN32K8mpe8wHYQeNFh9H8x0Xsbec1jhV9OhWIDgDq6hK27IpLSFys6qR3PFlcCtfbhh16L3Aaw00xTXyvAxLHU3q5hNbQF3+/EJL2QD9UA/01CC4/ZSQTyxg01g7CDh3pDOV8I6yBwUwWbBJ1iv9uHbROPsSXriC7idXBauIMiIy1mvODgRxCdhQ6vB2g+YpUWxoA6rGNocwAnpRnSrWoAOO809gWS0DE9EhUqocw+je1So8WpIWZ5U24IENx10o0bXmtOylT2I8cbE5ZUYzldbjjN/NuI5nogg/WwLj6B2KinbQiRnXojy92VTqGwDIKO9xJJJqTiTtJzK8F0oRSOZKTZ4BOMck0Sapl0L2ToUZPCMoUHNTObXmTTikz6Dsc1sWzuEH8r1u5TqN4LB2KPoSzuEH8r1vJTqN4Kc6C0CPTV4GkPGQvVYiCELNG/TT4HkPGQvVYiCcBtSmw0JylnDhYKLMwFpJSXaAMAd5xUa0LNNQWtOOFAEdnPTadlJDlwFYxpYthXWD5yI5rcMyXGjWjv8AOp8rZwhiruvqGpv7qy5OsBnJW9lzzD2h2HnWj8abdsJ9g8hWylmGXwMUjnYj9sYY/wDiALoWelJoV47fOikRt11B7cEJuUEk+DFdTAg4/Gxc3KrfZ2/Hlx6Lwww8VArt2nYQmjZ5IwB7RRV1i27UUdmFdNnga/rmpWqLoyvRDMg/W0U3OCQyGa6hTMHAqxEcbf2TcWI3M0NMRxXlRpDc1ziAcBrOqm5cjRQxrqbUiatIXqk7cFQTM8Xu9iYouQlySJsScKxvLpri1gGIaS59Mw5+DKj7NAe1aqDD6o1k/wCyZ0h8nP4SNAmAKwo8NsKK2ucRoxrxaR2tVWGPZB5MugTOavBbKd5Bud0pd7XNIBDXm67HVXJ1OxUczycmIR6cJ430q09owVqRBzVFSVxrala6S5Ji6C/EnVWgG7BQLTsEM6TKimNM+5Yz3sRfcnbGhtaOiC4ipJFVbWjYsJzeq0HaqSwbchgAON00pirebtqHdo1wdXYapTuyeXYTLPh3bHkBs5keZ628p1G8FjJdtLKkeMH8rls5TqN4IToR+KBJpoH0PIeMheqxEI7PsCO8ghhaPtP6I8+JR+5Y0/5bJ5Yc16u7LesDFmAB7TiqMcbRNml/VEGUswMGJLjs6or2pcSLnkNVB+q5GnKV9NcCoIeSK1GJR0kIURqab8AJmBM829kQZsc13G6apyYNe7zqKMjkhY5I+kIEwIjGvbk4BwO5wqPSs/yusjnGc60dJoo4bW7ez0KHowtYxZFrCelBPNnX0eszzGnYtYQudkX0dGD+wMzErdcaYLrJx4Wr5V8nblYjB82cx9g7/wCn0LJuCV/pWm9ofZa7gMye/wBiZiWm86j7O5chw8eKW6GvKgnOX6Rnvc7MlOysqM1xzDVSWEMbUnf2DWUxsUy35PSHOR2g0+1wA+ArrSrZ/OWXEOuEWxB2OofMUrkTZTmw3R4go+NS605thDq9rs+0K7t6V52TmIZ+tCeP/Un2JuPpkeXsDXJyaL4F36zD0Trop7Z45it4ZtrgdpGpZrkxMFj7pwrh7Fb2mS1wI7KbBt86tRzmieydhvzpXbShr7UmbshkQG68VpTEbVRzEevSHbTUTrTsvaJBzwW8QSBG5Hx2fUvDazpebMKGyzy12z0rXS9uluvjRWHPwZgfOtad+TuwhC0Zxs3Mk6tkSB8T+Vy2sp1G8FkTLth2ZJsaSWtdCAJzpR2a10p1G8EhnRjpA/5ePpZcnxheruQ3iTG/fmiBpJfSy5H+6F6s9DARqnLBUY3/ACTZV/QqYidy8wm60dvemHZcEtz6UG6iJgJHYlPj4xUc9ikFyYeMUDDRrNFdq83OOhk9GM2g1dNnSHHCoRiK+cpCdMKOyKPqPBHAHHvX0RJR2xYbHtyc0OHaKqPNGnZXhfVHXsBFDQg4EZgjeNaw/KHkS5pMSWFRmYWseLOv+09i3ZYkkKVlMZuOgQQ8HUxwzBBBHEZhImYwa4VGvPUiVbvJaDMipqyIOrFZ1hxGThuKHHKXk/Ny3+q3nIdcIkJpLTqF5ubD5t62KtjecWLh0diFacn7B/iYwJHzUM9I6nuzDeG3uVdyZsGZjuuGHEhwziYj2ltBru3s3HUinISLIMNsNgAa0UFPTvNdaOuxc5pLoWuxWdF28H0FLhw05EbgU9EjPmidYYU1EbiKPNDuNCPMVf8AO85DxzA7e9McvJG5Ou1B7GP44XT+VQ7Nj0Fw/wCJ1naPMVWuyJoZyPHMVwPYmXmhI7Qd3xgpE63pfrmmMxTu/dGCLhvdtUyVnC3WfjYoLa7f2KeaV5ng2QYl6ypE7TC/K5bKU6jeCxUl4IkPwfyuW1lOo3gpWXx0DPSgPomR/uherPQqoitpNH0VI6+lC9WehSTgnQ0T5PkdDqkY7E9HdUlNQRilHsRgDrTh2ph5zprToOSbrifMsaNGnt1I2aN5+/Jw27G4dhLXDsIrwKC0TH0IkaIZ2sOLC1w3h7dt14oeyrfOkZVaHY3TCaYaRconmmoUO057m24C889VvtOwKNxKkV3KblRLSMLnJh4Fa3WDGJEI1Nb6TkNaDlp6a5uJEJZDhMhg9FhvOPFzgRePmC2vKfkgZ6Gedd85qfndO4ahu/3QWtywYsrFLIrXN2EjBw2gjDsTsChLexGVyRd2jpQtKMKc+YY2QQIfeRie9bvR5y/nIkM/xVI0MG61+AjkjOtMHAb6FBoIw6I7GD5cvIziOpswoFRkxpQ6FRn32FaQnYcVtWOB3axxGpSHtwVLCsoB1W4HdgrNkZwHSx3geke1TRb0yiSVWCPSpJUdLRNodDPZ0h7VjWgUx+P9kSdJstek72uG9p7yWn0oawm1adqrxvojyLsciOvDeM96YvUOCRe+NqcFDj8fumoWOHb3r1RxSA+mR+OC9QXqA03bFjZ4Nlnmtj2f+D+Vy28p1G8FhrM8DWf+D6HrcynUbwUzLloGukx1LKkf7oXqz0J35gbUWNJp+ipH+6F6s9CeI347E6GifJ8j0CMKkaz6PaniMVAmpYO7Oym9MQ5qJDz6bfOOBRg7LWIcBT996Q1v6V2pLYt7HLLPZmUtpQtm0eurS6NLQ5qfa0nCK1zO0dJvoPes04JcrH5mLDig4sc13cQT5qoWrRqPo10UtFRju9ChNlSSXOxccz6ANydgRw9rSMQQCOBFQpIYo5R7K0yE6X1Ki0g2TBiyMcxRgyG54OFWuaKgg7a0C1EQUCzGklx/5XM0/wC15rzaoFGpJmy7R823UbtEFsQnyvMDovhElw+0HGocO+nYglVXXJPlA6UmYcUZA0eNsMmjh3YrpyVqjn3Ts+mmZJxwUSSjhwBGIIBB2gioPcpbio6plt2jE8uoPzMaGcnw3ObxaK07wO9CSWdlvRz5YWZz0s+712gub3YjtCBUGoNNlRTvT4bJsiG4woarjTjXKqdmGYplrfgpooamJmhutxce4bz+ikSjbtK4k411klIZLAG8BQnPfvT8EYhYzwarOH0PZ/4PoetxKdRvBYmSH0RIfg+h620p1G8FOy1aBrpM8FSP90L1Z6FEVFXSgfoqR/uherPQrcajzpsH0IybGwafqk82Dw+CvE0Osfun6Uw7+PFMAEtA+OCVdXvT3Lz/AICFmo4kxhmlkJRFVhrDLo8tDnZKCScWgsPFnR9FFrwEKNE1pU56DvD29vRd/wDlFW9QJE40x+N2hiadqVByzg3rNmgf+zF8wqrwCpUTlDBvSkw37UKIO+G4JH2hj0fK5Xmrq5RdRIgD9ortjnpGHU1dCrDd/j1f/Uhbe8g5oRtE3piBqIbFHEG47zEIvtyUuSPZRjfQ3NRMDwQFtmVDJqM0aojuFCa+1HWd6pQX5ZQLs5Ew6zWu813L/FBjf9HsiuJUx21Ff91GHxxUxxwUN7mtzNB+qqJhbRrS2tFQeFQEgnzpxryMs96xm0GyV8EyH4P5XLaSnUbwWJkj9ESH4P5XLbSnUbwU7LFoyNv8k32hISkNkRsMsEJ5LmlwI5gspQEfb8yy50JRvvMLyT/eRAm+SkB3VaGDY3ojuCj/ACNhbT3lapNGOKZgjoOj1r/FQswf9J/vJ52hOMf+ph+Sf7y2/wAjoW095XvkdC2u7yt5v9M4Iw/8k4/3mF5J/vLw0JRvvMPyT/eW4+R0Lae8r3yOhbT3lZybPcEYY6Eo/wB6heSf7y7/ACTjfeYXkn+8tx8joW095XvkdC2nvK9zZvBGa5L6K40pMtjGYhuaGlrmiG8Eg5Y3toC3r5EnX5iqf5Gwtp7yvfI6FtPeVjd7PRSWi3h2eRrHcuR7NLmltRiKZbcPaqn5HQtp7yvfI6FtPeUPFBWDJ/8Aw8R64TcKniX5f+SSP+HeY++QvIv95E/5HQtp7yvfI6FtPeU32SA4RMbyM0OzEhNNjfxMN7brmuaIbwSHDaXbaHsRHFmnaO4qq+R0Lae8r3yOhbT3lC5N7NUUiwi2OSOsO4rGcpNFUSZjNiNjsZRt2hhuJzqDUHetH8joW095XvkdC2nvKHTs1q1RiDoSjU/+TD8k/wB5MHQXGOBmYRG+E/3lvvkbC2nvK98joW095R83+geuIP4GgqO3D+LhEavmn1/MnjoRj65mF5J/vLdfI6FtPeV75HQtp7yvcme9aIk7ZZlpCVgOcHGE6EwuAoDQOxoclqZTqN4KjhckIQcDiaGoqSVoIbKADYgGH/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924944"/>
            <a:ext cx="5165206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732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547664" y="1052737"/>
            <a:ext cx="712879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/>
              <a:t>1). Какое утверждение не соответствует содержанию текста?</a:t>
            </a:r>
          </a:p>
          <a:p>
            <a:endParaRPr lang="ru-RU" sz="2800" dirty="0"/>
          </a:p>
          <a:p>
            <a:r>
              <a:rPr lang="ru-RU" sz="2800" b="1" dirty="0"/>
              <a:t>а) Хороших людей больше, чем плохих;</a:t>
            </a:r>
          </a:p>
          <a:p>
            <a:r>
              <a:rPr lang="ru-RU" sz="2800" b="1" dirty="0"/>
              <a:t>б) Корыстный человек свою жизнь ценит превыше всего;</a:t>
            </a:r>
          </a:p>
          <a:p>
            <a:r>
              <a:rPr lang="ru-RU" sz="2800" b="1" dirty="0"/>
              <a:t>в) Люди совершают героические поступки не ради почестей и наград;</a:t>
            </a:r>
          </a:p>
          <a:p>
            <a:r>
              <a:rPr lang="ru-RU" sz="2800" b="1" dirty="0"/>
              <a:t>г) Наша победа в минувшей войне добыта силой оружия.</a:t>
            </a:r>
          </a:p>
        </p:txBody>
      </p:sp>
    </p:spTree>
    <p:extLst>
      <p:ext uri="{BB962C8B-B14F-4D97-AF65-F5344CB8AC3E}">
        <p14:creationId xmlns:p14="http://schemas.microsoft.com/office/powerpoint/2010/main" val="17558155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1214422"/>
            <a:ext cx="7215238" cy="3071834"/>
          </a:xfrm>
        </p:spPr>
        <p:txBody>
          <a:bodyPr>
            <a:normAutofit fontScale="90000"/>
          </a:bodyPr>
          <a:lstStyle/>
          <a:p>
            <a:r>
              <a:rPr lang="ru-RU" sz="4000" dirty="0">
                <a:solidFill>
                  <a:srgbClr val="800000"/>
                </a:solidFill>
                <a:latin typeface="+mn-lt"/>
              </a:rPr>
              <a:t>       </a:t>
            </a:r>
            <a:r>
              <a:rPr lang="ru-RU" sz="4000" b="1" dirty="0">
                <a:latin typeface="+mn-lt"/>
              </a:rPr>
              <a:t>Домашнее задание.</a:t>
            </a:r>
            <a:br>
              <a:rPr lang="ru-RU" sz="4000" dirty="0">
                <a:solidFill>
                  <a:srgbClr val="800000"/>
                </a:solidFill>
                <a:latin typeface="+mn-lt"/>
              </a:rPr>
            </a:br>
            <a:r>
              <a:rPr lang="ru-RU" dirty="0"/>
              <a:t>Написать сочинение-рассуждение на тему </a:t>
            </a:r>
            <a:br>
              <a:rPr lang="ru-RU" dirty="0"/>
            </a:br>
            <a:r>
              <a:rPr lang="ru-RU" dirty="0"/>
              <a:t>«Что такое бескорыстие?»</a:t>
            </a:r>
            <a:br>
              <a:rPr lang="ru-RU" dirty="0"/>
            </a:br>
            <a:endParaRPr lang="ru-RU" dirty="0">
              <a:solidFill>
                <a:srgbClr val="800000"/>
              </a:solidFill>
              <a:latin typeface="+mn-lt"/>
            </a:endParaRPr>
          </a:p>
        </p:txBody>
      </p:sp>
      <p:pic>
        <p:nvPicPr>
          <p:cNvPr id="3" name="Рисунок 2" descr="Анимашки Книги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94" y="3929066"/>
            <a:ext cx="2357454" cy="21431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57752" y="4286256"/>
            <a:ext cx="3816424" cy="1143000"/>
          </a:xfrm>
        </p:spPr>
        <p:txBody>
          <a:bodyPr>
            <a:noAutofit/>
          </a:bodyPr>
          <a:lstStyle/>
          <a:p>
            <a:endParaRPr lang="ru-RU" sz="3600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AutoShape 2" descr="data:image/jpeg;base64,/9j/4AAQSkZJRgABAQAAAQABAAD/2wCEAAkGBhMREBUUEhQUFBUWGBQXFRcUFxgVFBUWFRQVFBQXFBYXHCYeFxwjGhQUHy8gJCcpLC0tFR4xNTAqNSYrLCkBCQoKBQUFDQUFDSkYEhgpKSkpKSkpKSkpKSkpKSkpKSkpKSkpKSkpKSkpKSkpKSkpKSkpKSkpKSkpKSkpKSkpKf/AABEIAKUAlAMBIgACEQEDEQH/xAAcAAABBQEBAQAAAAAAAAAAAAAAAwQFBgcBAgj/xAA5EAABAwIEBAQDBwMEAwAAAAABAAIRAyEEBRIxBkFRYSIycZETgaEHQnKxwdHwIzOCFENSYhWi8f/EABQBAQAAAAAAAAAAAAAAAAAAAAD/xAAUEQEAAAAAAAAAAAAAAAAAAAAA/9oADAMBAAIRAxEAPwDO0IQgEIQgEJahhHPMD6qdy3hF9R0Wi0mWkj/ElBXIRC0zD8AUW+ZxcfwkD0JbNlLUeEMKBemxx6nUP1QY6Gyu6D0WzU8hw7T/AG2x2/e5TgYPDAeFtM9i6T9d0GIEIWv4vLMI6NVJoP4QRPqq3mvCFGo3VQc4u2gaR6zbxfQ+qCiITrHZZUouLXsc2Oo9j7JqgEIQgEIQgEIQgEIQgErhsOXmB7pICVO5TgIEm3UmwAGwmIkoJDLcp2g37AE+55KwsqNYdMA2udfP8On9VDmv8IgG5jciQB6jkvTswm1gOWmSPeyCyU85LLAT6ifqCEp/54kWpweZj9B+6rtHEH7oPy1T7m31T745I8R96gd/6hA6xOOcTvp9XEH2Dk3GMcZsXcrOIEHvBSFfG8hNukNB9hJUZjc50tI1OJM8xbtvP0QST8waHaXhzW9QdQ+l08wjAJc0yyASRz/7dis9dmLnuiSrZkeauo09Lxqmzb3IPIj8iEEnnGDZiWgjzNY0GN3B3gE/OLrPc0yw0XkWLd2uHNp8p9oVxbWqYbEGWnS4DTqsCDcXjry7L3xLkwd8Jwb4NDmkjmSYpgDpcn0QZ8heqjIJHReUAhCEAhCEAhC90KJe4NG5MIF8vwxc7032H1KuuSEU/O0SZ0y4FttiL7+v0UecgFBmqSTF/CdI+QHPqT8k0GdBogXH/WxH+JEE90E9iswph51tDfxBxE9Q4Tbsm1bifD+UtYe7aZH1MKr4zMHOvrffk6DCjKlXqUFpxPFVP7jNtpv9DKZ1uLajrAwOglo9mkKvtbO11KYDh2rUPlLR1cIQJVM3ebC385pnUxDnbq5YPgxg/uHV1AsFNYfhjDAf2gfdBnWDY4GRIPJWLJaDnVGl94IMdL3VirZDTBENgL3h8KGGRCC5Y7J6WNw4a4QQJYRbS6IG3LkQqLnGHquphni+NQL2aZ1WPMczyIVz4ezKTpkRySfFeXgVGVQCA/wVC2L7Bs9/2QYjWpETPIwklZeMMqNGoROoEmCQAbjUJje35KtIBCEIBCEIBKYd0OCTQCgsubZ68sY0FwIF7EnsS4WPtKrdWuTuZTqvWmkASfSbeyjwgCVzTKCUNKCy8MYVu53MR6QSVbmtVMyfFQ5pnt8uauVF8iyB3h2KUpYcRJgKKw7iAntCqSLCYMIPGJAGyab+6eYgSLpq0QCCg8YeoW1hBi6uGdNL8G882tDwe7bqpOpmzlbcI4VsO5gPmY5oPTU0gT84QZNxdmAqspmZIkSdyLGPdVRPMyY9rix4IcwuDh0IMH8kzQCEIQCEIQCEIQKNGpsJrEGEu0qQy3BNqOJLNcRbUWi/MkIIkBdFNS2aZc2mZpzp+813nY6YiOY7poxwj+WQOcqpS8ASSrxg6Za2FF8KZcPh64udien8lWB1INF0Bh7lSWFoRPP12TDD4mnN3RG5/wDqjc843o0rUiKjvUx80Flqx0HyTDFQ0g8uipdfj6u5w0Na1S2WY2tiSNdtNzaCUE3mePp0qBfUMDaBuSegVZyrizE1Kgp4ZpaS6AYLoE87EDkleKsudUqUWgkMLXPcdwBq026pbhLhqm7GhxOui0ENDjJ1lsXDYEAnVvyCCA41xLn4t+t2tzQ1jnQAXOaIcbAc5HyUCrT9o+XCjj6gGzwyoO2oQR3u0qqoOoQhAIQhAIQhAKY4Zxmio5p2e1w+YuFDr3RqaSCNxdBec5nEENbSbNNsufs5zbAN6OI5Kr5nkT6VRzI527ixCuvD+ZsrUwD4XOaW6j5XEbehH6WSWaVz8UNeIdAn1FrIPPDLi2kA7cKbxkBh7jncKuU68FWTA1Q5oBKCk41tWq/QxhM/8xpt6plV4VrCmXk02nk2b23G1rbLSquEY6BsQZnmSepTLHYCo8aS5vKLSevogqfC+QML26gXEAmpPkm8BoNzFr+qupwjWVGEWtDu87L3lmAbh2S6C7mTyQx4dfeUDtmBZXFSg+xHjY7pIi37Lzw9w9Xo1PHo+HJJLbk9Be4mUthnBrmP6eE+hTzLca9tY0H3P3T1abtPtCDOPtcxAdjg0btpMB9XFzvyIVHUxxdizVx2IeedV4H4WnQ0ezQodAIQhAIQhAIQiEHEvhsM55hoJ/T16JfCZaXXd4W8zz+SfUagMtYNLG7xu49ygfZMRhXS90sPmA+6eTh3CmeLMVR00Xtc1ziTsZlsSCY2VRzCvITo5CW1XtO7bD2BH5oJljQ5od7p1hqpaofLMQR4TuFLUXglBKYfGmblSVKvPNROFYE/EBAhmuIc/wADb2kx0HJMcDxTRpU4rnQ4EjTB1CO26lsHTAlx3cvOIp0ydRa0u6loJ94QN2cYUnt0UpqTyaC59urRsnmT4jE1cUHVKT6bWBjW6heASS5x5z9BCismHw8Y5zBBAgwYnVe4FlO4LjCl/qvgxfQSSOTg0u0n5BBkGaT8aoSCCXvN/wAZTVTAx7alqw1Amx+8J6FeMVw+8Caf9RnIjzfMIIpC6+mQYIIPQ7riAQhCBzh8A53YdSpChhabO56p3j3NaICiateAgWzDGzYFKUG6WDqZKjaTC5w9VJVjZAxxNTxD1Cv/ABPgXU6rKwHhrNF+j2gCD0kQVneJC2TLqjMbgqbH21MZDhu17QAHDr6eqDPsxpbVBPR0dDzTjB42QE6zDAOpOdSqiCPZzdgR1FlAXpO5wUFrw1dPhiFXMNirbp4zE90DzH5sWWEuPIC59gmtPE4h3lokd6p0N/de8KA0l/3jt2SeIqVHeR0et/zQd/8AHOc4f6vENpstLcP5j2c+bDlIUtiqVClhatWhSaz4TCGEAajq8BLnG7idW5VYblVWpUaapsCD8p5AbKycdObQwTabP917R/iwB59zpQZtij4jHO6meHszg6HG3KVB1v5813DvLSCEF/qYWnUEPYD6/vuqrm/DxYSackdOilcNnLS0dYunnxg4IKJ8MoVqrZQ1zieqEEHjcVqcmbnSurjQgd4Ft/RL1iksJVAEc16rBA0rrRfs/wAZrwunnTeR6A+Ifqs5qq3fZhi/69SkfvsJA6ll/wAifZBpFfLqeKYG1BDmzpcPM2d/UdQeipWfcKvpGHiWnyuHlP7FXIOLSpjD1m1Gw6DO4IkH1QYXiMLUpXEwvFDOdJ8QWt5vwSyoJpEMP/F0lnyi7fqqNnfA1SmT/bsJI+IzVB2OkkGP5dA2wuZMeBDh6FSlDHU2iXEQFHZR9nLqtM1XVIbyZSIe+RfxnZsDkJPpzZ57wxToUXP1VCRsHOETPYIFcw4mbqOjYbAcymGdZ8/EtpB/+2CLWkk3P0HsoXDi2yVJQeKgskmFLucmzTfsgWa6FI4DM3N3uFGyusqwUFtp4ppErqrTccUIGYC9tCAF1BxzZS1AEAzty6oogb812o6UCFRPeGMeaGLo1AfK9s9NJOlwPqCQmL0k0xf+df0QfQleiHCRsdj2SVJ2kpDIMeKlJnSo1rm/iIlwH1Ug+he+yBHO82NHDOcPMfDT/G7Y/IS75LOqFHSS5pJc6S4u8es9X6pJPfe6mePxWe5optmnQbqqQbtfUNiRzAYG35SoTLMTrsd+/NA4wXFP+mxNMuaW6nCnVaLh1N1g8RvpNwN9+qk/tawYbhmvbHiqNaY2uCZHayrWUf1MzbqEhoqH0OnSD9U8+0XNNVChQJlzKjie7A3+mT6Akf490FLYLLqEIEKtI9Vxtk4hIv3Qc1LiEIBCEIFVxyEIPWFduvTkIQJPSI3QhBrPAtYuy9l4LHVGtPZr5H5q9sMtDu0x8pQhBE8PUBUpuqP8RqueXA7QbR6RZZ5hsq04w0g8wyo9oPOGmAhCBpkbNGauEzaoPpP6JhxziC7FgdGt+pQhBEArqEIOFIkoQg4hCEAhCE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28596" y="285728"/>
            <a:ext cx="5072098" cy="45720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548680"/>
            <a:ext cx="748883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FF0000"/>
                </a:solidFill>
              </a:rPr>
              <a:t>Группа 1 </a:t>
            </a:r>
            <a:r>
              <a:rPr lang="ru-RU" sz="3600" dirty="0"/>
              <a:t>– Тема и идея текста, функциональный стиль речи, тип речи.</a:t>
            </a:r>
          </a:p>
          <a:p>
            <a:r>
              <a:rPr lang="ru-RU" sz="3600" dirty="0">
                <a:solidFill>
                  <a:srgbClr val="FF0000"/>
                </a:solidFill>
              </a:rPr>
              <a:t>Группа 2 </a:t>
            </a:r>
            <a:r>
              <a:rPr lang="ru-RU" sz="3600" dirty="0"/>
              <a:t>–средства выразительности, синтаксис, пунктуация. </a:t>
            </a:r>
          </a:p>
          <a:p>
            <a:r>
              <a:rPr lang="ru-RU" sz="3600" dirty="0">
                <a:solidFill>
                  <a:srgbClr val="FF0000"/>
                </a:solidFill>
              </a:rPr>
              <a:t>Группа 3 </a:t>
            </a:r>
            <a:r>
              <a:rPr lang="ru-RU" sz="3600" dirty="0"/>
              <a:t>–  пунктуация, орфография.</a:t>
            </a:r>
          </a:p>
        </p:txBody>
      </p:sp>
    </p:spTree>
    <p:extLst>
      <p:ext uri="{BB962C8B-B14F-4D97-AF65-F5344CB8AC3E}">
        <p14:creationId xmlns:p14="http://schemas.microsoft.com/office/powerpoint/2010/main" val="194551315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00000"/>
      </a:hlink>
      <a:folHlink>
        <a:srgbClr val="D9969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1302</TotalTime>
  <Words>298</Words>
  <Application>Microsoft Office PowerPoint</Application>
  <PresentationFormat>Экран (4:3)</PresentationFormat>
  <Paragraphs>22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Monotype Corsiva</vt:lpstr>
      <vt:lpstr>Times New Roman</vt:lpstr>
      <vt:lpstr>Тема Office</vt:lpstr>
      <vt:lpstr>УРОК РУССКОГО ЯЗЫКА </vt:lpstr>
      <vt:lpstr>Текст Тема текста Проблема текста Стиль текста Тип речи орфография пунктуация </vt:lpstr>
      <vt:lpstr>Развитие читательской грамотности при работе  с текстом в рамках подготовки к ОГЭ.  </vt:lpstr>
      <vt:lpstr>               Цели урока: - обучение работе с текстом: умение вычленять главную мысль, определять  стиль и тип речи текста;  - совершенствование навыков правописания, подготовка к ОГЭ;  - воспитание доброты. </vt:lpstr>
      <vt:lpstr>«А что есть чтение — как не разгадывание, толкование, извлечение тайного, оставшегося за строками, за пределом слов… Чтение — прежде всего сотворчество».             М. И. Цветаева «Световой ливень».  </vt:lpstr>
      <vt:lpstr>Васи́лий Миха́йлович Песко́в — советский писатель, журналист и фотокорреспондент, тележурналист. Ведущий программы «В мире животных» (1975—1997), путешественник.</vt:lpstr>
      <vt:lpstr>Презентация PowerPoint</vt:lpstr>
      <vt:lpstr>       Домашнее задание. Написать сочинение-рассуждение на тему  «Что такое бескорыстие?» </vt:lpstr>
      <vt:lpstr>Презентация PowerPoint</vt:lpstr>
      <vt:lpstr>                            - Что вы  вспомнили на уроке?     - Оправдались ли ваши ожидания от урока?     - Над чем вас заставил задуматься урок?</vt:lpstr>
      <vt:lpstr>Презентация PowerPoint</vt:lpstr>
      <vt:lpstr>Ваш отзыв об уроке можете оставить по QR-коду  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Елена</dc:creator>
  <cp:lastModifiedBy>Алсу Ниязовна</cp:lastModifiedBy>
  <cp:revision>118</cp:revision>
  <dcterms:created xsi:type="dcterms:W3CDTF">2013-07-29T17:42:42Z</dcterms:created>
  <dcterms:modified xsi:type="dcterms:W3CDTF">2026-09-01T13:49:48Z</dcterms:modified>
</cp:coreProperties>
</file>