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56" r:id="rId1"/>
  </p:sldMasterIdLst>
  <p:sldIdLst>
    <p:sldId id="357" r:id="rId2"/>
    <p:sldId id="299" r:id="rId3"/>
    <p:sldId id="332" r:id="rId4"/>
    <p:sldId id="294" r:id="rId5"/>
    <p:sldId id="310" r:id="rId6"/>
    <p:sldId id="311" r:id="rId7"/>
    <p:sldId id="312" r:id="rId8"/>
    <p:sldId id="313" r:id="rId9"/>
    <p:sldId id="301" r:id="rId10"/>
    <p:sldId id="314" r:id="rId11"/>
    <p:sldId id="302" r:id="rId12"/>
    <p:sldId id="303" r:id="rId13"/>
    <p:sldId id="304" r:id="rId14"/>
    <p:sldId id="307" r:id="rId15"/>
    <p:sldId id="308" r:id="rId16"/>
    <p:sldId id="305" r:id="rId17"/>
    <p:sldId id="306" r:id="rId18"/>
    <p:sldId id="309" r:id="rId19"/>
    <p:sldId id="296" r:id="rId20"/>
    <p:sldId id="297" r:id="rId21"/>
    <p:sldId id="316" r:id="rId22"/>
    <p:sldId id="293" r:id="rId23"/>
    <p:sldId id="317" r:id="rId24"/>
    <p:sldId id="319" r:id="rId25"/>
    <p:sldId id="338" r:id="rId26"/>
    <p:sldId id="337" r:id="rId27"/>
    <p:sldId id="333" r:id="rId28"/>
    <p:sldId id="335" r:id="rId29"/>
    <p:sldId id="353" r:id="rId30"/>
    <p:sldId id="354" r:id="rId31"/>
    <p:sldId id="345" r:id="rId32"/>
    <p:sldId id="346" r:id="rId33"/>
    <p:sldId id="347" r:id="rId34"/>
    <p:sldId id="352" r:id="rId35"/>
    <p:sldId id="348" r:id="rId36"/>
    <p:sldId id="349" r:id="rId37"/>
    <p:sldId id="355" r:id="rId38"/>
    <p:sldId id="350" r:id="rId39"/>
    <p:sldId id="356" r:id="rId40"/>
    <p:sldId id="351" r:id="rId41"/>
    <p:sldId id="341" r:id="rId42"/>
    <p:sldId id="342" r:id="rId43"/>
    <p:sldId id="343" r:id="rId44"/>
    <p:sldId id="344" r:id="rId45"/>
    <p:sldId id="315" r:id="rId46"/>
    <p:sldId id="325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34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7B35A5-C961-4189-9BC6-6105FFFA4327}">
      <dsp:nvSpPr>
        <dsp:cNvPr id="0" name=""/>
        <dsp:cNvSpPr/>
      </dsp:nvSpPr>
      <dsp:spPr>
        <a:xfrm>
          <a:off x="391023" y="585429"/>
          <a:ext cx="3502564" cy="4279998"/>
        </a:xfrm>
        <a:prstGeom prst="ellipse">
          <a:avLst/>
        </a:prstGeom>
        <a:gradFill rotWithShape="0">
          <a:gsLst>
            <a:gs pos="0">
              <a:schemeClr val="accent5">
                <a:hueOff val="-3096517"/>
                <a:satOff val="31044"/>
                <a:lumOff val="-21569"/>
                <a:alphaOff val="0"/>
                <a:tint val="73000"/>
                <a:satMod val="150000"/>
              </a:schemeClr>
            </a:gs>
            <a:gs pos="25000">
              <a:schemeClr val="accent5">
                <a:hueOff val="-3096517"/>
                <a:satOff val="31044"/>
                <a:lumOff val="-21569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-3096517"/>
                <a:satOff val="31044"/>
                <a:lumOff val="-21569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-3096517"/>
                <a:satOff val="31044"/>
                <a:lumOff val="-21569"/>
                <a:alphaOff val="0"/>
                <a:shade val="57000"/>
                <a:satMod val="120000"/>
              </a:schemeClr>
            </a:gs>
            <a:gs pos="80000">
              <a:schemeClr val="accent5">
                <a:hueOff val="-3096517"/>
                <a:satOff val="31044"/>
                <a:lumOff val="-21569"/>
                <a:alphaOff val="0"/>
                <a:shade val="56000"/>
                <a:satMod val="145000"/>
              </a:schemeClr>
            </a:gs>
            <a:gs pos="88000">
              <a:schemeClr val="accent5">
                <a:hueOff val="-3096517"/>
                <a:satOff val="31044"/>
                <a:lumOff val="-21569"/>
                <a:alphaOff val="0"/>
                <a:shade val="63000"/>
                <a:satMod val="160000"/>
              </a:schemeClr>
            </a:gs>
            <a:gs pos="100000">
              <a:schemeClr val="accent5">
                <a:hueOff val="-3096517"/>
                <a:satOff val="31044"/>
                <a:lumOff val="-21569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5">
              <a:hueOff val="-3096517"/>
              <a:satOff val="31044"/>
              <a:lumOff val="-2156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5">
              <a:hueOff val="-3096517"/>
              <a:satOff val="31044"/>
              <a:lumOff val="-21569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6AF859-3882-4197-AA8A-9AB30A97A551}">
      <dsp:nvSpPr>
        <dsp:cNvPr id="0" name=""/>
        <dsp:cNvSpPr/>
      </dsp:nvSpPr>
      <dsp:spPr>
        <a:xfrm>
          <a:off x="827582" y="1259005"/>
          <a:ext cx="2652851" cy="3119801"/>
        </a:xfrm>
        <a:prstGeom prst="ellipse">
          <a:avLst/>
        </a:prstGeom>
        <a:gradFill rotWithShape="0">
          <a:gsLst>
            <a:gs pos="0">
              <a:schemeClr val="accent5">
                <a:hueOff val="-2064345"/>
                <a:satOff val="20696"/>
                <a:lumOff val="-14379"/>
                <a:alphaOff val="0"/>
                <a:tint val="73000"/>
                <a:satMod val="150000"/>
              </a:schemeClr>
            </a:gs>
            <a:gs pos="25000">
              <a:schemeClr val="accent5">
                <a:hueOff val="-2064345"/>
                <a:satOff val="20696"/>
                <a:lumOff val="-14379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-2064345"/>
                <a:satOff val="20696"/>
                <a:lumOff val="-14379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-2064345"/>
                <a:satOff val="20696"/>
                <a:lumOff val="-14379"/>
                <a:alphaOff val="0"/>
                <a:shade val="57000"/>
                <a:satMod val="120000"/>
              </a:schemeClr>
            </a:gs>
            <a:gs pos="80000">
              <a:schemeClr val="accent5">
                <a:hueOff val="-2064345"/>
                <a:satOff val="20696"/>
                <a:lumOff val="-14379"/>
                <a:alphaOff val="0"/>
                <a:shade val="56000"/>
                <a:satMod val="145000"/>
              </a:schemeClr>
            </a:gs>
            <a:gs pos="88000">
              <a:schemeClr val="accent5">
                <a:hueOff val="-2064345"/>
                <a:satOff val="20696"/>
                <a:lumOff val="-14379"/>
                <a:alphaOff val="0"/>
                <a:shade val="63000"/>
                <a:satMod val="160000"/>
              </a:schemeClr>
            </a:gs>
            <a:gs pos="100000">
              <a:schemeClr val="accent5">
                <a:hueOff val="-2064345"/>
                <a:satOff val="20696"/>
                <a:lumOff val="-14379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5">
              <a:hueOff val="-2064345"/>
              <a:satOff val="20696"/>
              <a:lumOff val="-1437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5">
              <a:hueOff val="-2064345"/>
              <a:satOff val="20696"/>
              <a:lumOff val="-14379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869EBA-561E-4CC8-9793-4F65B3147C67}">
      <dsp:nvSpPr>
        <dsp:cNvPr id="0" name=""/>
        <dsp:cNvSpPr/>
      </dsp:nvSpPr>
      <dsp:spPr>
        <a:xfrm>
          <a:off x="1187626" y="1691051"/>
          <a:ext cx="1932763" cy="2255710"/>
        </a:xfrm>
        <a:prstGeom prst="ellipse">
          <a:avLst/>
        </a:prstGeom>
        <a:gradFill rotWithShape="0">
          <a:gsLst>
            <a:gs pos="0">
              <a:schemeClr val="accent5">
                <a:hueOff val="-1032172"/>
                <a:satOff val="10348"/>
                <a:lumOff val="-7190"/>
                <a:alphaOff val="0"/>
                <a:tint val="73000"/>
                <a:satMod val="150000"/>
              </a:schemeClr>
            </a:gs>
            <a:gs pos="25000">
              <a:schemeClr val="accent5">
                <a:hueOff val="-1032172"/>
                <a:satOff val="10348"/>
                <a:lumOff val="-719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-1032172"/>
                <a:satOff val="10348"/>
                <a:lumOff val="-719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-1032172"/>
                <a:satOff val="10348"/>
                <a:lumOff val="-7190"/>
                <a:alphaOff val="0"/>
                <a:shade val="57000"/>
                <a:satMod val="120000"/>
              </a:schemeClr>
            </a:gs>
            <a:gs pos="80000">
              <a:schemeClr val="accent5">
                <a:hueOff val="-1032172"/>
                <a:satOff val="10348"/>
                <a:lumOff val="-7190"/>
                <a:alphaOff val="0"/>
                <a:shade val="56000"/>
                <a:satMod val="145000"/>
              </a:schemeClr>
            </a:gs>
            <a:gs pos="88000">
              <a:schemeClr val="accent5">
                <a:hueOff val="-1032172"/>
                <a:satOff val="10348"/>
                <a:lumOff val="-7190"/>
                <a:alphaOff val="0"/>
                <a:shade val="63000"/>
                <a:satMod val="160000"/>
              </a:schemeClr>
            </a:gs>
            <a:gs pos="100000">
              <a:schemeClr val="accent5">
                <a:hueOff val="-1032172"/>
                <a:satOff val="10348"/>
                <a:lumOff val="-719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5">
              <a:hueOff val="-1032172"/>
              <a:satOff val="10348"/>
              <a:lumOff val="-719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5">
              <a:hueOff val="-1032172"/>
              <a:satOff val="10348"/>
              <a:lumOff val="-7190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AA00F04-DE11-4A72-BC04-8E0D162D6AC6}">
      <dsp:nvSpPr>
        <dsp:cNvPr id="0" name=""/>
        <dsp:cNvSpPr/>
      </dsp:nvSpPr>
      <dsp:spPr>
        <a:xfrm>
          <a:off x="1691680" y="2071704"/>
          <a:ext cx="1005267" cy="135482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5">
              <a:hueOff val="0"/>
              <a:satOff val="0"/>
              <a:lumOff val="0"/>
              <a:alphaOff val="0"/>
              <a:shade val="30000"/>
              <a:satMod val="2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FD672A1-F15E-472C-A194-2563006CBDE4}">
      <dsp:nvSpPr>
        <dsp:cNvPr id="0" name=""/>
        <dsp:cNvSpPr/>
      </dsp:nvSpPr>
      <dsp:spPr>
        <a:xfrm>
          <a:off x="4435746" y="-144528"/>
          <a:ext cx="2993805" cy="858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малоэтническая</a:t>
          </a:r>
          <a:endParaRPr lang="ru-RU" sz="2400" kern="1200" dirty="0"/>
        </a:p>
      </dsp:txBody>
      <dsp:txXfrm>
        <a:off x="4435746" y="-144528"/>
        <a:ext cx="2993805" cy="858550"/>
      </dsp:txXfrm>
    </dsp:sp>
    <dsp:sp modelId="{553FF198-86F8-4145-9FE9-DEF1BA160C2D}">
      <dsp:nvSpPr>
        <dsp:cNvPr id="0" name=""/>
        <dsp:cNvSpPr/>
      </dsp:nvSpPr>
      <dsp:spPr>
        <a:xfrm>
          <a:off x="4098461" y="256715"/>
          <a:ext cx="448719" cy="0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13E69A35-BA1D-491F-BFCD-8B0DAF5A3AA0}">
      <dsp:nvSpPr>
        <dsp:cNvPr id="0" name=""/>
        <dsp:cNvSpPr/>
      </dsp:nvSpPr>
      <dsp:spPr>
        <a:xfrm rot="5400000">
          <a:off x="1842895" y="539409"/>
          <a:ext cx="2536763" cy="1974367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15260FEB-2C9F-4CA8-937E-621E68AA5F74}">
      <dsp:nvSpPr>
        <dsp:cNvPr id="0" name=""/>
        <dsp:cNvSpPr/>
      </dsp:nvSpPr>
      <dsp:spPr>
        <a:xfrm>
          <a:off x="4789077" y="696825"/>
          <a:ext cx="1939762" cy="858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русская</a:t>
          </a:r>
          <a:endParaRPr lang="ru-RU" sz="2400" kern="1200" dirty="0"/>
        </a:p>
      </dsp:txBody>
      <dsp:txXfrm>
        <a:off x="4789077" y="696825"/>
        <a:ext cx="1939762" cy="858550"/>
      </dsp:txXfrm>
    </dsp:sp>
    <dsp:sp modelId="{9921ED56-B209-4B7E-B9D3-2E27207FC3A7}">
      <dsp:nvSpPr>
        <dsp:cNvPr id="0" name=""/>
        <dsp:cNvSpPr/>
      </dsp:nvSpPr>
      <dsp:spPr>
        <a:xfrm>
          <a:off x="4211960" y="1282464"/>
          <a:ext cx="448719" cy="0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7A5E6003-0AC9-41F6-8BAE-3E758C9FC460}">
      <dsp:nvSpPr>
        <dsp:cNvPr id="0" name=""/>
        <dsp:cNvSpPr/>
      </dsp:nvSpPr>
      <dsp:spPr>
        <a:xfrm rot="5400000">
          <a:off x="2359449" y="1478792"/>
          <a:ext cx="2083257" cy="1546588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4A744874-8355-4685-9C79-1B411C4025BC}">
      <dsp:nvSpPr>
        <dsp:cNvPr id="0" name=""/>
        <dsp:cNvSpPr/>
      </dsp:nvSpPr>
      <dsp:spPr>
        <a:xfrm>
          <a:off x="4265143" y="1538188"/>
          <a:ext cx="3164408" cy="858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Общенациональная (российское</a:t>
          </a:r>
          <a:r>
            <a:rPr lang="ru-RU" sz="1100" kern="1200" dirty="0" smtClean="0"/>
            <a:t>)</a:t>
          </a:r>
          <a:endParaRPr lang="ru-RU" sz="1100" kern="1200" dirty="0"/>
        </a:p>
      </dsp:txBody>
      <dsp:txXfrm>
        <a:off x="4265143" y="1538188"/>
        <a:ext cx="3164408" cy="858550"/>
      </dsp:txXfrm>
    </dsp:sp>
    <dsp:sp modelId="{CD320247-6C4B-44D9-B78A-DA92AF6FB1EA}">
      <dsp:nvSpPr>
        <dsp:cNvPr id="0" name=""/>
        <dsp:cNvSpPr/>
      </dsp:nvSpPr>
      <dsp:spPr>
        <a:xfrm>
          <a:off x="4067944" y="2146560"/>
          <a:ext cx="448719" cy="0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1B0809C4-347B-4140-AE0D-EC0D4B8C13FE}">
      <dsp:nvSpPr>
        <dsp:cNvPr id="0" name=""/>
        <dsp:cNvSpPr/>
      </dsp:nvSpPr>
      <dsp:spPr>
        <a:xfrm rot="5400000">
          <a:off x="2873439" y="2353484"/>
          <a:ext cx="1422357" cy="1049575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7BC47FF4-F45A-48D3-975C-CF214A44537C}">
      <dsp:nvSpPr>
        <dsp:cNvPr id="0" name=""/>
        <dsp:cNvSpPr/>
      </dsp:nvSpPr>
      <dsp:spPr>
        <a:xfrm>
          <a:off x="4704933" y="2379542"/>
          <a:ext cx="2323041" cy="858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Мировые культуры</a:t>
          </a:r>
          <a:endParaRPr lang="ru-RU" sz="2400" kern="1200" dirty="0"/>
        </a:p>
      </dsp:txBody>
      <dsp:txXfrm>
        <a:off x="4704933" y="2379542"/>
        <a:ext cx="2323041" cy="858550"/>
      </dsp:txXfrm>
    </dsp:sp>
    <dsp:sp modelId="{9D58BBEF-11AF-4186-A01B-FBE8F97415FB}">
      <dsp:nvSpPr>
        <dsp:cNvPr id="0" name=""/>
        <dsp:cNvSpPr/>
      </dsp:nvSpPr>
      <dsp:spPr>
        <a:xfrm>
          <a:off x="4098461" y="2832368"/>
          <a:ext cx="448719" cy="0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BE588136-F69C-40B7-9B29-BBDBC37C983B}">
      <dsp:nvSpPr>
        <dsp:cNvPr id="0" name=""/>
        <dsp:cNvSpPr/>
      </dsp:nvSpPr>
      <dsp:spPr>
        <a:xfrm rot="5400000">
          <a:off x="3133234" y="2961120"/>
          <a:ext cx="1092244" cy="834020"/>
        </a:xfrm>
        <a:prstGeom prst="line">
          <a:avLst/>
        </a:prstGeom>
        <a:noFill/>
        <a:ln w="9525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C12C72-19B8-42FE-BA1A-51A854FA3F43}">
      <dsp:nvSpPr>
        <dsp:cNvPr id="0" name=""/>
        <dsp:cNvSpPr/>
      </dsp:nvSpPr>
      <dsp:spPr>
        <a:xfrm>
          <a:off x="0" y="0"/>
          <a:ext cx="8643998" cy="5500726"/>
        </a:xfrm>
        <a:prstGeom prst="roundRect">
          <a:avLst>
            <a:gd name="adj" fmla="val 8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4269175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Times New Roman" pitchFamily="18" charset="0"/>
              <a:cs typeface="Times New Roman" pitchFamily="18" charset="0"/>
            </a:rPr>
            <a:t>признание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любой культуры (этнической, социальной, мировоззренческой) как совокупности неповторимых, уникальных ценностей</a:t>
          </a:r>
          <a:endParaRPr lang="ru-RU" sz="2400" kern="1200" dirty="0"/>
        </a:p>
      </dsp:txBody>
      <dsp:txXfrm>
        <a:off x="136944" y="136944"/>
        <a:ext cx="8370110" cy="5226838"/>
      </dsp:txXfrm>
    </dsp:sp>
    <dsp:sp modelId="{8A589B92-9E60-4A8B-9338-7E97EB727BD7}">
      <dsp:nvSpPr>
        <dsp:cNvPr id="0" name=""/>
        <dsp:cNvSpPr/>
      </dsp:nvSpPr>
      <dsp:spPr>
        <a:xfrm>
          <a:off x="216099" y="1214442"/>
          <a:ext cx="8211798" cy="4171987"/>
        </a:xfrm>
        <a:prstGeom prst="roundRect">
          <a:avLst>
            <a:gd name="adj" fmla="val 10500"/>
          </a:avLst>
        </a:prstGeom>
        <a:solidFill>
          <a:schemeClr val="accent5">
            <a:hueOff val="-1548258"/>
            <a:satOff val="15522"/>
            <a:lumOff val="-10784"/>
            <a:alphaOff val="0"/>
          </a:schemeClr>
        </a:solidFill>
        <a:ln>
          <a:noFill/>
        </a:ln>
        <a:effectLst>
          <a:glow rad="70000">
            <a:schemeClr val="accent5">
              <a:hueOff val="-1548258"/>
              <a:satOff val="15522"/>
              <a:lumOff val="-10784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2445073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Times New Roman" pitchFamily="18" charset="0"/>
              <a:cs typeface="Times New Roman" pitchFamily="18" charset="0"/>
            </a:rPr>
            <a:t>предполагает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вхождение человека в поликультурное пространство на основе толерантного взаимодействия</a:t>
          </a:r>
          <a:endParaRPr lang="ru-RU" sz="2400" kern="1200" dirty="0"/>
        </a:p>
      </dsp:txBody>
      <dsp:txXfrm>
        <a:off x="344402" y="1342745"/>
        <a:ext cx="7955192" cy="3915381"/>
      </dsp:txXfrm>
    </dsp:sp>
    <dsp:sp modelId="{7E5B54D6-3D92-42D4-8D9A-32188752C011}">
      <dsp:nvSpPr>
        <dsp:cNvPr id="0" name=""/>
        <dsp:cNvSpPr/>
      </dsp:nvSpPr>
      <dsp:spPr>
        <a:xfrm>
          <a:off x="432199" y="2214581"/>
          <a:ext cx="7779598" cy="3271853"/>
        </a:xfrm>
        <a:prstGeom prst="roundRect">
          <a:avLst>
            <a:gd name="adj" fmla="val 10500"/>
          </a:avLst>
        </a:prstGeom>
        <a:solidFill>
          <a:schemeClr val="accent5">
            <a:hueOff val="-3096517"/>
            <a:satOff val="31044"/>
            <a:lumOff val="-21569"/>
            <a:alphaOff val="0"/>
          </a:schemeClr>
        </a:solidFill>
        <a:ln>
          <a:noFill/>
        </a:ln>
        <a:effectLst>
          <a:glow rad="70000">
            <a:schemeClr val="accent5">
              <a:hueOff val="-3096517"/>
              <a:satOff val="31044"/>
              <a:lumOff val="-2156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170688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latin typeface="Times New Roman" pitchFamily="18" charset="0"/>
              <a:cs typeface="Times New Roman" pitchFamily="18" charset="0"/>
            </a:rPr>
            <a:t>обеспечивает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вероятность диалогической самореализации участников образовательного процесса в их общении с другими культурами</a:t>
          </a:r>
          <a:endParaRPr lang="ru-RU" sz="2400" kern="1200" dirty="0"/>
        </a:p>
      </dsp:txBody>
      <dsp:txXfrm>
        <a:off x="532820" y="2315202"/>
        <a:ext cx="7578356" cy="30706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CC8FFF-CD46-4D80-AD99-8CAAFE64C908}">
      <dsp:nvSpPr>
        <dsp:cNvPr id="0" name=""/>
        <dsp:cNvSpPr/>
      </dsp:nvSpPr>
      <dsp:spPr>
        <a:xfrm>
          <a:off x="0" y="4186249"/>
          <a:ext cx="6500858" cy="91584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5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Воспитывается </a:t>
          </a:r>
          <a:endParaRPr lang="ru-RU" sz="1800" kern="1200" dirty="0"/>
        </a:p>
      </dsp:txBody>
      <dsp:txXfrm>
        <a:off x="0" y="4186249"/>
        <a:ext cx="6500858" cy="494558"/>
      </dsp:txXfrm>
    </dsp:sp>
    <dsp:sp modelId="{A5C6688C-1223-4D8A-BF88-EA3DC338370A}">
      <dsp:nvSpPr>
        <dsp:cNvPr id="0" name=""/>
        <dsp:cNvSpPr/>
      </dsp:nvSpPr>
      <dsp:spPr>
        <a:xfrm>
          <a:off x="0" y="4662491"/>
          <a:ext cx="6500858" cy="42129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толерантность  </a:t>
          </a:r>
          <a:r>
            <a:rPr lang="ru-RU" sz="1400" kern="1200" dirty="0" smtClean="0"/>
            <a:t>к представителям иной культурной традиции</a:t>
          </a:r>
          <a:endParaRPr lang="ru-RU" sz="1400" kern="1200" dirty="0"/>
        </a:p>
      </dsp:txBody>
      <dsp:txXfrm>
        <a:off x="0" y="4662491"/>
        <a:ext cx="6500858" cy="421290"/>
      </dsp:txXfrm>
    </dsp:sp>
    <dsp:sp modelId="{71F1E6A8-FF15-4E14-BC9F-1FE029FFB466}">
      <dsp:nvSpPr>
        <dsp:cNvPr id="0" name=""/>
        <dsp:cNvSpPr/>
      </dsp:nvSpPr>
      <dsp:spPr>
        <a:xfrm rot="10800000">
          <a:off x="0" y="2791411"/>
          <a:ext cx="6500858" cy="1408575"/>
        </a:xfrm>
        <a:prstGeom prst="upArrowCallout">
          <a:avLst/>
        </a:prstGeom>
        <a:gradFill rotWithShape="0">
          <a:gsLst>
            <a:gs pos="0">
              <a:schemeClr val="accent5">
                <a:hueOff val="-1032172"/>
                <a:satOff val="10348"/>
                <a:lumOff val="-7190"/>
                <a:alphaOff val="0"/>
                <a:tint val="73000"/>
                <a:satMod val="150000"/>
              </a:schemeClr>
            </a:gs>
            <a:gs pos="25000">
              <a:schemeClr val="accent5">
                <a:hueOff val="-1032172"/>
                <a:satOff val="10348"/>
                <a:lumOff val="-719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-1032172"/>
                <a:satOff val="10348"/>
                <a:lumOff val="-719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-1032172"/>
                <a:satOff val="10348"/>
                <a:lumOff val="-7190"/>
                <a:alphaOff val="0"/>
                <a:shade val="57000"/>
                <a:satMod val="120000"/>
              </a:schemeClr>
            </a:gs>
            <a:gs pos="80000">
              <a:schemeClr val="accent5">
                <a:hueOff val="-1032172"/>
                <a:satOff val="10348"/>
                <a:lumOff val="-7190"/>
                <a:alphaOff val="0"/>
                <a:shade val="56000"/>
                <a:satMod val="145000"/>
              </a:schemeClr>
            </a:gs>
            <a:gs pos="88000">
              <a:schemeClr val="accent5">
                <a:hueOff val="-1032172"/>
                <a:satOff val="10348"/>
                <a:lumOff val="-7190"/>
                <a:alphaOff val="0"/>
                <a:shade val="63000"/>
                <a:satMod val="160000"/>
              </a:schemeClr>
            </a:gs>
            <a:gs pos="100000">
              <a:schemeClr val="accent5">
                <a:hueOff val="-1032172"/>
                <a:satOff val="10348"/>
                <a:lumOff val="-719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5">
              <a:hueOff val="-1032172"/>
              <a:satOff val="10348"/>
              <a:lumOff val="-719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Зарождается </a:t>
          </a:r>
          <a:endParaRPr lang="ru-RU" sz="1800" kern="1200" dirty="0"/>
        </a:p>
      </dsp:txBody>
      <dsp:txXfrm rot="-10800000">
        <a:off x="0" y="2791411"/>
        <a:ext cx="6500858" cy="494410"/>
      </dsp:txXfrm>
    </dsp:sp>
    <dsp:sp modelId="{53AB5352-9C19-407F-B157-A17744DB2D11}">
      <dsp:nvSpPr>
        <dsp:cNvPr id="0" name=""/>
        <dsp:cNvSpPr/>
      </dsp:nvSpPr>
      <dsp:spPr>
        <a:xfrm>
          <a:off x="3174" y="3285821"/>
          <a:ext cx="2164836" cy="421164"/>
        </a:xfrm>
        <a:prstGeom prst="rect">
          <a:avLst/>
        </a:prstGeom>
        <a:solidFill>
          <a:schemeClr val="accent5">
            <a:tint val="40000"/>
            <a:alpha val="90000"/>
            <a:hueOff val="-605453"/>
            <a:satOff val="-561"/>
            <a:lumOff val="-51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любовь к своему народу</a:t>
          </a:r>
          <a:endParaRPr lang="ru-RU" sz="1400" kern="1200" dirty="0"/>
        </a:p>
      </dsp:txBody>
      <dsp:txXfrm>
        <a:off x="3174" y="3285821"/>
        <a:ext cx="2164836" cy="421164"/>
      </dsp:txXfrm>
    </dsp:sp>
    <dsp:sp modelId="{C76E3BCF-BD02-4AA6-9E14-5CAD6CCE9E66}">
      <dsp:nvSpPr>
        <dsp:cNvPr id="0" name=""/>
        <dsp:cNvSpPr/>
      </dsp:nvSpPr>
      <dsp:spPr>
        <a:xfrm>
          <a:off x="2168010" y="3285821"/>
          <a:ext cx="2164836" cy="421164"/>
        </a:xfrm>
        <a:prstGeom prst="rect">
          <a:avLst/>
        </a:prstGeom>
        <a:solidFill>
          <a:schemeClr val="accent5">
            <a:tint val="40000"/>
            <a:alpha val="90000"/>
            <a:hueOff val="-1210906"/>
            <a:satOff val="-1122"/>
            <a:lumOff val="-103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 родной земле</a:t>
          </a:r>
          <a:endParaRPr lang="ru-RU" sz="1400" kern="1200" dirty="0"/>
        </a:p>
      </dsp:txBody>
      <dsp:txXfrm>
        <a:off x="2168010" y="3285821"/>
        <a:ext cx="2164836" cy="421164"/>
      </dsp:txXfrm>
    </dsp:sp>
    <dsp:sp modelId="{615B6A1A-31EB-460C-97EE-2BB4EE0080A0}">
      <dsp:nvSpPr>
        <dsp:cNvPr id="0" name=""/>
        <dsp:cNvSpPr/>
      </dsp:nvSpPr>
      <dsp:spPr>
        <a:xfrm>
          <a:off x="4332847" y="3285821"/>
          <a:ext cx="2164836" cy="421164"/>
        </a:xfrm>
        <a:prstGeom prst="rect">
          <a:avLst/>
        </a:prstGeom>
        <a:solidFill>
          <a:schemeClr val="accent5">
            <a:tint val="40000"/>
            <a:alpha val="90000"/>
            <a:hueOff val="-1816360"/>
            <a:satOff val="-1683"/>
            <a:lumOff val="-1554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этническая </a:t>
          </a:r>
          <a:r>
            <a:rPr lang="ru-RU" sz="1400" kern="1200" dirty="0" smtClean="0"/>
            <a:t>самоидентификация</a:t>
          </a:r>
          <a:endParaRPr lang="ru-RU" sz="1400" kern="1200" dirty="0"/>
        </a:p>
      </dsp:txBody>
      <dsp:txXfrm>
        <a:off x="4332847" y="3285821"/>
        <a:ext cx="2164836" cy="421164"/>
      </dsp:txXfrm>
    </dsp:sp>
    <dsp:sp modelId="{5A5D093A-2B35-4CC2-AE4B-9C1DD09D930B}">
      <dsp:nvSpPr>
        <dsp:cNvPr id="0" name=""/>
        <dsp:cNvSpPr/>
      </dsp:nvSpPr>
      <dsp:spPr>
        <a:xfrm rot="10800000">
          <a:off x="0" y="1396573"/>
          <a:ext cx="6500858" cy="1408575"/>
        </a:xfrm>
        <a:prstGeom prst="upArrowCallout">
          <a:avLst/>
        </a:prstGeom>
        <a:gradFill rotWithShape="0">
          <a:gsLst>
            <a:gs pos="0">
              <a:schemeClr val="accent5">
                <a:hueOff val="-2064345"/>
                <a:satOff val="20696"/>
                <a:lumOff val="-14379"/>
                <a:alphaOff val="0"/>
                <a:tint val="73000"/>
                <a:satMod val="150000"/>
              </a:schemeClr>
            </a:gs>
            <a:gs pos="25000">
              <a:schemeClr val="accent5">
                <a:hueOff val="-2064345"/>
                <a:satOff val="20696"/>
                <a:lumOff val="-14379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-2064345"/>
                <a:satOff val="20696"/>
                <a:lumOff val="-14379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-2064345"/>
                <a:satOff val="20696"/>
                <a:lumOff val="-14379"/>
                <a:alphaOff val="0"/>
                <a:shade val="57000"/>
                <a:satMod val="120000"/>
              </a:schemeClr>
            </a:gs>
            <a:gs pos="80000">
              <a:schemeClr val="accent5">
                <a:hueOff val="-2064345"/>
                <a:satOff val="20696"/>
                <a:lumOff val="-14379"/>
                <a:alphaOff val="0"/>
                <a:shade val="56000"/>
                <a:satMod val="145000"/>
              </a:schemeClr>
            </a:gs>
            <a:gs pos="88000">
              <a:schemeClr val="accent5">
                <a:hueOff val="-2064345"/>
                <a:satOff val="20696"/>
                <a:lumOff val="-14379"/>
                <a:alphaOff val="0"/>
                <a:shade val="63000"/>
                <a:satMod val="160000"/>
              </a:schemeClr>
            </a:gs>
            <a:gs pos="100000">
              <a:schemeClr val="accent5">
                <a:hueOff val="-2064345"/>
                <a:satOff val="20696"/>
                <a:lumOff val="-14379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5">
              <a:hueOff val="-2064345"/>
              <a:satOff val="20696"/>
              <a:lumOff val="-1437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 привлечением</a:t>
          </a:r>
          <a:endParaRPr lang="ru-RU" sz="1800" kern="1200" dirty="0"/>
        </a:p>
      </dsp:txBody>
      <dsp:txXfrm rot="-10800000">
        <a:off x="0" y="1396573"/>
        <a:ext cx="6500858" cy="494410"/>
      </dsp:txXfrm>
    </dsp:sp>
    <dsp:sp modelId="{285FAEF0-AEF9-48B1-A223-2F20B34C095A}">
      <dsp:nvSpPr>
        <dsp:cNvPr id="0" name=""/>
        <dsp:cNvSpPr/>
      </dsp:nvSpPr>
      <dsp:spPr>
        <a:xfrm>
          <a:off x="0" y="1890983"/>
          <a:ext cx="3250429" cy="421164"/>
        </a:xfrm>
        <a:prstGeom prst="rect">
          <a:avLst/>
        </a:prstGeom>
        <a:solidFill>
          <a:schemeClr val="accent5">
            <a:tint val="40000"/>
            <a:alpha val="90000"/>
            <a:hueOff val="-2421813"/>
            <a:satOff val="-2243"/>
            <a:lumOff val="-2073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элементов народного художественного творчества.</a:t>
          </a:r>
          <a:endParaRPr lang="ru-RU" sz="1400" kern="1200" dirty="0"/>
        </a:p>
      </dsp:txBody>
      <dsp:txXfrm>
        <a:off x="0" y="1890983"/>
        <a:ext cx="3250429" cy="421164"/>
      </dsp:txXfrm>
    </dsp:sp>
    <dsp:sp modelId="{70EF273A-D4F5-4CE6-AE80-354D0151994A}">
      <dsp:nvSpPr>
        <dsp:cNvPr id="0" name=""/>
        <dsp:cNvSpPr/>
      </dsp:nvSpPr>
      <dsp:spPr>
        <a:xfrm>
          <a:off x="3250429" y="1890983"/>
          <a:ext cx="3250429" cy="421164"/>
        </a:xfrm>
        <a:prstGeom prst="rect">
          <a:avLst/>
        </a:prstGeom>
        <a:solidFill>
          <a:schemeClr val="accent5">
            <a:tint val="40000"/>
            <a:alpha val="90000"/>
            <a:hueOff val="-3027266"/>
            <a:satOff val="-2804"/>
            <a:lumOff val="-2591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средств </a:t>
          </a:r>
          <a:r>
            <a:rPr lang="ru-RU" sz="1400" kern="1200" dirty="0" smtClean="0"/>
            <a:t>народной </a:t>
          </a:r>
          <a:r>
            <a:rPr lang="ru-RU" sz="1400" kern="1200" dirty="0" smtClean="0"/>
            <a:t>педагогики </a:t>
          </a:r>
          <a:endParaRPr lang="ru-RU" sz="1400" kern="1200" dirty="0"/>
        </a:p>
      </dsp:txBody>
      <dsp:txXfrm>
        <a:off x="3250429" y="1890983"/>
        <a:ext cx="3250429" cy="421164"/>
      </dsp:txXfrm>
    </dsp:sp>
    <dsp:sp modelId="{F4E9983E-1EE8-44E1-8582-2FFC09CB74F1}">
      <dsp:nvSpPr>
        <dsp:cNvPr id="0" name=""/>
        <dsp:cNvSpPr/>
      </dsp:nvSpPr>
      <dsp:spPr>
        <a:xfrm rot="10800000">
          <a:off x="0" y="1735"/>
          <a:ext cx="6500858" cy="1408575"/>
        </a:xfrm>
        <a:prstGeom prst="upArrowCallout">
          <a:avLst/>
        </a:prstGeom>
        <a:gradFill rotWithShape="0">
          <a:gsLst>
            <a:gs pos="0">
              <a:schemeClr val="accent5">
                <a:hueOff val="-3096517"/>
                <a:satOff val="31044"/>
                <a:lumOff val="-21569"/>
                <a:alphaOff val="0"/>
                <a:tint val="73000"/>
                <a:satMod val="150000"/>
              </a:schemeClr>
            </a:gs>
            <a:gs pos="25000">
              <a:schemeClr val="accent5">
                <a:hueOff val="-3096517"/>
                <a:satOff val="31044"/>
                <a:lumOff val="-21569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-3096517"/>
                <a:satOff val="31044"/>
                <a:lumOff val="-21569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-3096517"/>
                <a:satOff val="31044"/>
                <a:lumOff val="-21569"/>
                <a:alphaOff val="0"/>
                <a:shade val="57000"/>
                <a:satMod val="120000"/>
              </a:schemeClr>
            </a:gs>
            <a:gs pos="80000">
              <a:schemeClr val="accent5">
                <a:hueOff val="-3096517"/>
                <a:satOff val="31044"/>
                <a:lumOff val="-21569"/>
                <a:alphaOff val="0"/>
                <a:shade val="56000"/>
                <a:satMod val="145000"/>
              </a:schemeClr>
            </a:gs>
            <a:gs pos="88000">
              <a:schemeClr val="accent5">
                <a:hueOff val="-3096517"/>
                <a:satOff val="31044"/>
                <a:lumOff val="-21569"/>
                <a:alphaOff val="0"/>
                <a:shade val="63000"/>
                <a:satMod val="160000"/>
              </a:schemeClr>
            </a:gs>
            <a:gs pos="100000">
              <a:schemeClr val="accent5">
                <a:hueOff val="-3096517"/>
                <a:satOff val="31044"/>
                <a:lumOff val="-21569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5">
              <a:hueOff val="-3096517"/>
              <a:satOff val="31044"/>
              <a:lumOff val="-21569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Через </a:t>
          </a:r>
          <a:endParaRPr lang="ru-RU" sz="1800" kern="1200" dirty="0"/>
        </a:p>
      </dsp:txBody>
      <dsp:txXfrm rot="-10800000">
        <a:off x="0" y="1735"/>
        <a:ext cx="6500858" cy="494410"/>
      </dsp:txXfrm>
    </dsp:sp>
    <dsp:sp modelId="{D9211750-8035-4563-AEB4-4AD4015FF491}">
      <dsp:nvSpPr>
        <dsp:cNvPr id="0" name=""/>
        <dsp:cNvSpPr/>
      </dsp:nvSpPr>
      <dsp:spPr>
        <a:xfrm>
          <a:off x="0" y="496145"/>
          <a:ext cx="6500858" cy="421164"/>
        </a:xfrm>
        <a:prstGeom prst="rect">
          <a:avLst/>
        </a:prstGeom>
        <a:solidFill>
          <a:schemeClr val="accent5">
            <a:tint val="40000"/>
            <a:alpha val="90000"/>
            <a:hueOff val="-3632719"/>
            <a:satOff val="-3365"/>
            <a:lumOff val="-310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устное народное творчество </a:t>
          </a:r>
          <a:endParaRPr lang="ru-RU" sz="1400" kern="1200" dirty="0"/>
        </a:p>
      </dsp:txBody>
      <dsp:txXfrm>
        <a:off x="0" y="496145"/>
        <a:ext cx="6500858" cy="421164"/>
      </dsp:txXfrm>
    </dsp:sp>
  </dsp:spTree>
</dsp:drawing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308840-1A21-43C1-86AF-5D4805D99FB8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6C5D95F0-7F2D-4150-B1B5-3834C98470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8E2376-2530-4DEE-89CC-D25C6E28FEC6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180FC-9862-4709-8265-D46FFCC621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7B9FE8-4072-42DB-AA9F-7AAA01C4E593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83361-413A-4031-B517-0C13A6808E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9EFB56-5F8C-4DBD-A88D-6B2ACF090999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044380A-5B66-4664-BD75-330E5613A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773715-7FCA-4E25-BD74-6C1AB962B526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B73A96-6093-4624-B311-20175CEE24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48F6CF-BEC1-4FC0-81CF-9B619CC92E89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4B87B3-0815-4A3C-9C3D-D175CAD6CC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714AB-2699-4EBD-AFC6-AF024A55B6E1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6C0D0700-7295-4D10-B8EB-59A08775F5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FCFB20-0707-4815-8E41-937B21CAEE3C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E7BD8-ECB9-4BB1-B12C-C5E52A8485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ED1E3A-E674-41D5-9598-0867E23CCD15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A03128-FC77-435A-99FE-C1233EEFD3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6C75FE-8038-4F8D-8968-898312FCA37B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8E643-2337-46FE-B69D-B96BB92A94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F55AFE-EAE7-4A1D-919F-E697A98DA6F0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02825-4A92-4041-821B-8FA403C632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0643A0D-9B2B-4896-9B43-222B9C361572}" type="datetimeFigureOut">
              <a:rPr lang="ru-RU" smtClean="0"/>
              <a:pPr>
                <a:defRPr/>
              </a:pPr>
              <a:t>29.10.2024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BD7786A-06F8-43A6-867C-FA3BE33940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7" r:id="rId1"/>
    <p:sldLayoutId id="2147484458" r:id="rId2"/>
    <p:sldLayoutId id="2147484459" r:id="rId3"/>
    <p:sldLayoutId id="2147484460" r:id="rId4"/>
    <p:sldLayoutId id="2147484461" r:id="rId5"/>
    <p:sldLayoutId id="2147484462" r:id="rId6"/>
    <p:sldLayoutId id="2147484463" r:id="rId7"/>
    <p:sldLayoutId id="2147484464" r:id="rId8"/>
    <p:sldLayoutId id="2147484465" r:id="rId9"/>
    <p:sldLayoutId id="2147484466" r:id="rId10"/>
    <p:sldLayoutId id="21474844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hyperlink" Target="&#1075;&#1086;&#1083;&#1091;&#1073;&#1086;&#1081;%20&#1097;&#1077;&#1085;&#1086;&#1082;.wmv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microsoft.com/office/2007/relationships/diagramDrawing" Target="../diagrams/drawing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hyperlink" Target="&#1075;&#1086;&#1083;&#1091;&#1073;&#1086;&#1081;%20&#1097;&#1077;&#1085;&#1086;&#1082;.wmv" TargetMode="External"/><Relationship Id="rId10" Type="http://schemas.microsoft.com/office/2007/relationships/diagramDrawing" Target="../diagrams/drawing4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2" Type="http://schemas.openxmlformats.org/officeDocument/2006/relationships/hyperlink" Target="&#1075;&#1086;&#1083;&#1091;&#1073;&#1086;&#1081;%20&#1097;&#1077;&#1085;&#1086;&#1082;.wmv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214422"/>
            <a:ext cx="8458200" cy="3571900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/>
              <a:t>Муниципальное бюджетное общеобразовательное учреждение «Гимназия № 30 им. Железной Дивизии» г. Ульяновска</a:t>
            </a:r>
          </a:p>
          <a:p>
            <a:pPr algn="ctr"/>
            <a:endParaRPr lang="ru-RU" sz="2200" b="1" dirty="0" smtClean="0"/>
          </a:p>
          <a:p>
            <a:pPr algn="ctr"/>
            <a:r>
              <a:rPr lang="ru-RU" sz="4400" b="1" i="1" dirty="0" smtClean="0"/>
              <a:t>Наш край родной</a:t>
            </a:r>
          </a:p>
          <a:p>
            <a:pPr algn="ctr"/>
            <a:endParaRPr lang="ru-RU" sz="2200" b="1" dirty="0" smtClean="0"/>
          </a:p>
          <a:p>
            <a:pPr algn="ctr"/>
            <a:r>
              <a:rPr lang="ru-RU" sz="2200" b="1" dirty="0" smtClean="0"/>
              <a:t>«Иллюстрирование чувашской народной сказки «Лиса – плясунья»</a:t>
            </a:r>
          </a:p>
          <a:p>
            <a:pPr algn="ctr"/>
            <a:r>
              <a:rPr lang="ru-RU" sz="2200" b="1" dirty="0" smtClean="0"/>
              <a:t>Автор – </a:t>
            </a:r>
            <a:r>
              <a:rPr lang="ru-RU" sz="2200" b="1" dirty="0" err="1" smtClean="0"/>
              <a:t>Кияйкина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Анжелика</a:t>
            </a:r>
            <a:r>
              <a:rPr lang="ru-RU" sz="2200" b="1" dirty="0" smtClean="0"/>
              <a:t> Викторовна</a:t>
            </a:r>
          </a:p>
          <a:p>
            <a:pPr algn="ctr"/>
            <a:endParaRPr lang="ru-RU" sz="2200" b="1" dirty="0" smtClean="0"/>
          </a:p>
          <a:p>
            <a:pPr algn="ctr"/>
            <a:endParaRPr lang="ru-RU" sz="2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" descr="национальность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8429625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81000" y="142851"/>
            <a:ext cx="8458200" cy="1571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>Русские     Татары   </a:t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5400" dirty="0" smtClean="0">
                <a:solidFill>
                  <a:srgbClr val="002060"/>
                </a:solidFill>
              </a:rPr>
              <a:t>чуваши     мордва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42915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500438"/>
            <a:ext cx="52864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14290"/>
            <a:ext cx="428628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78687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ки по запросу флаг и герб татарстан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71543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C:\Users\связной\Desktop\д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286255"/>
            <a:ext cx="2942319" cy="2311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:\Users\связной\Desktop\д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69878" y="428604"/>
            <a:ext cx="317412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550072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2" descr="C:\Users\Анна\Desktop\имаааажжжиик\дети\55-29-06-2010.gif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 t="9289" r="71698" b="14078"/>
          <a:stretch>
            <a:fillRect/>
          </a:stretch>
        </p:blipFill>
        <p:spPr bwMode="auto">
          <a:xfrm>
            <a:off x="5643570" y="3643314"/>
            <a:ext cx="30718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5824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115328" cy="64294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Растения - символы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7" name="Рисунок 6" descr="Картинки по запросу тюльпан рисун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000504"/>
            <a:ext cx="429735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хлебные колосья рисун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00504"/>
            <a:ext cx="421484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ромашк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1142984"/>
            <a:ext cx="4143404" cy="266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инки по запросу дуб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214423"/>
            <a:ext cx="433862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115328" cy="64294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Народные игрушки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2" name="Рисунок 11" descr="Картинки по запросу чувашская народная игруш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328614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071546"/>
            <a:ext cx="4819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929066"/>
            <a:ext cx="474027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85728"/>
            <a:ext cx="7472354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физминутка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CC"/>
              </a:solidFill>
            </a:endParaRPr>
          </a:p>
        </p:txBody>
      </p:sp>
      <p:pic>
        <p:nvPicPr>
          <p:cNvPr id="7" name="Рисунок 2" descr="C:\Users\Анна\Desktop\имаааажжжиик\дети\55-29-06-2010.gif"/>
          <p:cNvPicPr>
            <a:picLocks noChangeAspect="1" noChangeArrowheads="1"/>
          </p:cNvPicPr>
          <p:nvPr/>
        </p:nvPicPr>
        <p:blipFill>
          <a:blip r:embed="rId2"/>
          <a:srcRect l="25207" r="49587"/>
          <a:stretch>
            <a:fillRect/>
          </a:stretch>
        </p:blipFill>
        <p:spPr bwMode="auto">
          <a:xfrm>
            <a:off x="7330551" y="1500174"/>
            <a:ext cx="181344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:\Users\связной\Desktop\д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1"/>
            <a:ext cx="1855785" cy="1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связной\Desktop\д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6275" y="5357826"/>
            <a:ext cx="21177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2" descr="C:\Users\Анна\Desktop\имаааажжжиик\дети\55-29-06-2010.gif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 t="9289" r="71698" b="14078"/>
          <a:stretch>
            <a:fillRect/>
          </a:stretch>
        </p:blipFill>
        <p:spPr bwMode="auto">
          <a:xfrm>
            <a:off x="7215174" y="3214686"/>
            <a:ext cx="1928826" cy="180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матрешки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643050"/>
            <a:ext cx="650085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amepiconline.com/frames/preview/skazki/53c3b59fa41a4_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208924" cy="7072338"/>
          </a:xfrm>
          <a:prstGeom prst="rect">
            <a:avLst/>
          </a:prstGeom>
          <a:noFill/>
        </p:spPr>
      </p:pic>
      <p:pic>
        <p:nvPicPr>
          <p:cNvPr id="4" name="Рисунок 3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486421">
            <a:off x="428596" y="500042"/>
            <a:ext cx="2357454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татарские народные сказки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1423431">
            <a:off x="2780194" y="693005"/>
            <a:ext cx="2297906" cy="2991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татарские народные сказк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429001"/>
            <a:ext cx="2143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татарские народные сказки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429000"/>
            <a:ext cx="2066721" cy="275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www.playcast.ru/uploads/2015/06/01/138244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953" cy="6858000"/>
          </a:xfrm>
          <a:prstGeom prst="rect">
            <a:avLst/>
          </a:prstGeom>
          <a:noFill/>
        </p:spPr>
      </p:pic>
      <p:pic>
        <p:nvPicPr>
          <p:cNvPr id="4" name="Рисунок 3" descr="Картинки по запросу чувашские народные сказк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664374">
            <a:off x="351602" y="539081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чувашские народные сказк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29600">
            <a:off x="3039700" y="751565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чувашские народные сказки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3286124"/>
            <a:ext cx="3143272" cy="318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Памятник </a:t>
            </a:r>
            <a:r>
              <a:rPr lang="ru-RU" sz="4400" dirty="0" err="1" smtClean="0"/>
              <a:t>и.я.яковлеву</a:t>
            </a:r>
            <a:endParaRPr lang="ru-RU" sz="4400" dirty="0"/>
          </a:p>
        </p:txBody>
      </p:sp>
      <p:pic>
        <p:nvPicPr>
          <p:cNvPr id="3" name="Рисунок 2" descr="Картинки по запросу памятник яковлеву в ульяновск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736"/>
            <a:ext cx="72152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64399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казка лиса и волк в картинка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786741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таруха топит печь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6786610" cy="585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таруха топит печ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787" y="500042"/>
            <a:ext cx="5940425" cy="57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рисунок вид из ок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929618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рисунок сунду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71480"/>
            <a:ext cx="6858048" cy="571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рисунок чувашский головной убор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700092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bchr.ru/virt_skaz/images/portfolio/cheboksary/034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57166"/>
            <a:ext cx="642942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рисунок чувашские бус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00075"/>
            <a:ext cx="7286676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bchr.ru/virt_skaz/images/portfolio/cheboksary/034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57166"/>
            <a:ext cx="642942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43250" y="714375"/>
            <a:ext cx="6000750" cy="2428875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Ч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то нас отличает?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8" name="Рисунок 2" descr="C:\Users\Анна\Desktop\имаааажжжиик\дети\55-29-06-2010.gi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39622" r="25472"/>
          <a:stretch>
            <a:fillRect/>
          </a:stretch>
        </p:blipFill>
        <p:spPr bwMode="auto">
          <a:xfrm>
            <a:off x="1643042" y="3000372"/>
            <a:ext cx="3679710" cy="3749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C:\Users\Анна\Desktop\имаааажжжиик\дети\55-29-06-2010.gi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t="9289" r="71698" b="14078"/>
          <a:stretch>
            <a:fillRect/>
          </a:stretch>
        </p:blipFill>
        <p:spPr bwMode="auto">
          <a:xfrm>
            <a:off x="5000628" y="3286124"/>
            <a:ext cx="264320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C:\Users\связной\Desktop\д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428604"/>
            <a:ext cx="317412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256493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bchr.ru/virt_skaz/images/portfolio/cheboksary/028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28"/>
            <a:ext cx="657229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. чувашская  сказка лиса плясунь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85728"/>
            <a:ext cx="7000923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. чувашская  сказка лиса плясунь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28612"/>
            <a:ext cx="6572296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742955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1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142984"/>
            <a:ext cx="5929354" cy="524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70648" cy="72578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Наша планета - земля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1723</TotalTime>
  <Words>53</Words>
  <Application>Microsoft Office PowerPoint</Application>
  <PresentationFormat>Экран (4:3)</PresentationFormat>
  <Paragraphs>13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Трек</vt:lpstr>
      <vt:lpstr>Слайд 1</vt:lpstr>
      <vt:lpstr>Слайд 2</vt:lpstr>
      <vt:lpstr>Слайд 3</vt:lpstr>
      <vt:lpstr>Что нас отличает?</vt:lpstr>
      <vt:lpstr>Слайд 5</vt:lpstr>
      <vt:lpstr>Слайд 6</vt:lpstr>
      <vt:lpstr>Слайд 7</vt:lpstr>
      <vt:lpstr>Слайд 8</vt:lpstr>
      <vt:lpstr>    Наша планета - земля</vt:lpstr>
      <vt:lpstr>Слайд 10</vt:lpstr>
      <vt:lpstr>Русские     Татары    чуваши     мордва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Растения - символы</vt:lpstr>
      <vt:lpstr>Народные игрушки</vt:lpstr>
      <vt:lpstr>физминутка</vt:lpstr>
      <vt:lpstr>Слайд 23</vt:lpstr>
      <vt:lpstr>Слайд 24</vt:lpstr>
      <vt:lpstr>Слайд 25</vt:lpstr>
      <vt:lpstr>Слайд 26</vt:lpstr>
      <vt:lpstr>Слайд 27</vt:lpstr>
      <vt:lpstr>Памятник и.я.яковлеву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</dc:creator>
  <cp:lastModifiedBy>Пользователь</cp:lastModifiedBy>
  <cp:revision>212</cp:revision>
  <dcterms:created xsi:type="dcterms:W3CDTF">2011-05-28T20:18:45Z</dcterms:created>
  <dcterms:modified xsi:type="dcterms:W3CDTF">2024-10-29T14:31:29Z</dcterms:modified>
</cp:coreProperties>
</file>