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62" r:id="rId2"/>
    <p:sldId id="270" r:id="rId3"/>
    <p:sldId id="273" r:id="rId4"/>
    <p:sldId id="271" r:id="rId5"/>
    <p:sldId id="257" r:id="rId6"/>
    <p:sldId id="274" r:id="rId7"/>
    <p:sldId id="284" r:id="rId8"/>
    <p:sldId id="285" r:id="rId9"/>
    <p:sldId id="286" r:id="rId10"/>
    <p:sldId id="287" r:id="rId11"/>
    <p:sldId id="288" r:id="rId12"/>
    <p:sldId id="289" r:id="rId13"/>
    <p:sldId id="275" r:id="rId14"/>
    <p:sldId id="276" r:id="rId15"/>
    <p:sldId id="277" r:id="rId16"/>
    <p:sldId id="278" r:id="rId17"/>
    <p:sldId id="290" r:id="rId18"/>
    <p:sldId id="265" r:id="rId19"/>
    <p:sldId id="279" r:id="rId20"/>
    <p:sldId id="280" r:id="rId21"/>
    <p:sldId id="281" r:id="rId22"/>
    <p:sldId id="282" r:id="rId23"/>
    <p:sldId id="283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00"/>
    <a:srgbClr val="E34C09"/>
    <a:srgbClr val="00FF00"/>
    <a:srgbClr val="CCFF99"/>
    <a:srgbClr val="008000"/>
    <a:srgbClr val="009900"/>
    <a:srgbClr val="003300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53" autoAdjust="0"/>
    <p:restoredTop sz="94660"/>
  </p:normalViewPr>
  <p:slideViewPr>
    <p:cSldViewPr>
      <p:cViewPr varScale="1">
        <p:scale>
          <a:sx n="91" d="100"/>
          <a:sy n="91" d="100"/>
        </p:scale>
        <p:origin x="-108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E6B26E8-D16A-4A52-9431-D6703512617B}" type="datetimeFigureOut">
              <a:rPr lang="ru-RU"/>
              <a:pPr>
                <a:defRPr/>
              </a:pPr>
              <a:t>25.11.2012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D88C41E-2417-4211-B3B2-325DCCA464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2868B-32FF-4371-A8B4-8F8475E87C62}" type="datetimeFigureOut">
              <a:rPr lang="ru-RU"/>
              <a:pPr>
                <a:defRPr/>
              </a:pPr>
              <a:t>25.11.2012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7F7C2-FA68-402F-B575-C71B040C67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17FD5-2F97-43CE-9556-4AFC6F48C2F1}" type="datetimeFigureOut">
              <a:rPr lang="ru-RU"/>
              <a:pPr>
                <a:defRPr/>
              </a:pPr>
              <a:t>25.11.2012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4D629B-9917-4A5D-92B2-FFAB86E81D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B880A5-20C5-407E-AD29-15D097948A1C}" type="datetimeFigureOut">
              <a:rPr lang="ru-RU"/>
              <a:pPr>
                <a:defRPr/>
              </a:pPr>
              <a:t>25.11.2012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6E37F-E376-4A84-B64C-BF27C3A33F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60D004-4792-40B9-A743-AF74BAFD38A0}" type="datetimeFigureOut">
              <a:rPr lang="ru-RU"/>
              <a:pPr>
                <a:defRPr/>
              </a:pPr>
              <a:t>25.11.2012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DE4F3F-4C3D-4308-9379-232EAD2423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D14D9-2BA8-43AA-9676-B0BF747C05CC}" type="datetimeFigureOut">
              <a:rPr lang="ru-RU"/>
              <a:pPr>
                <a:defRPr/>
              </a:pPr>
              <a:t>25.11.2012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C61381-9285-4DE7-A246-6D44E7F9A6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E4CF75-0537-44EC-8AF4-D1FC9538B5BF}" type="datetimeFigureOut">
              <a:rPr lang="ru-RU"/>
              <a:pPr>
                <a:defRPr/>
              </a:pPr>
              <a:t>25.11.2012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B64523-BED0-4DB4-8607-25950931E3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5DDE9-8117-4BBE-B089-7A13599440D1}" type="datetimeFigureOut">
              <a:rPr lang="ru-RU"/>
              <a:pPr>
                <a:defRPr/>
              </a:pPr>
              <a:t>25.11.2012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817DDA-30F1-477D-A4E4-93B6E0F6E7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BF691E-FFAD-4B6A-88D7-203E091AF6B1}" type="datetimeFigureOut">
              <a:rPr lang="ru-RU"/>
              <a:pPr>
                <a:defRPr/>
              </a:pPr>
              <a:t>25.11.2012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AB8A4C-97DF-49AA-984B-77A5EECCB6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B3FDA3-60E4-4C0D-B4B3-A14C719FB774}" type="datetimeFigureOut">
              <a:rPr lang="ru-RU"/>
              <a:pPr>
                <a:defRPr/>
              </a:pPr>
              <a:t>25.11.2012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E79C1-E1C8-4194-8AE2-AABB493114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46204-2416-4EF9-9131-3CD151134A8C}" type="datetimeFigureOut">
              <a:rPr lang="ru-RU"/>
              <a:pPr>
                <a:defRPr/>
              </a:pPr>
              <a:t>25.11.2012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98C1FE-052A-4929-9840-5AA31C5040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27AC94-F2D1-4997-A9EA-DDD9B8A74F16}" type="datetimeFigureOut">
              <a:rPr lang="ru-RU"/>
              <a:pPr>
                <a:defRPr/>
              </a:pPr>
              <a:t>25.11.2012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BD4D22-BEEB-4593-9673-872B5BE60A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00">
            <a:alpha val="49803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1CD40FC-B5B4-40DD-9E4B-B55EC73B06E0}" type="datetimeFigureOut">
              <a:rPr lang="ru-RU"/>
              <a:pPr>
                <a:defRPr/>
              </a:pPr>
              <a:t>25.11.2012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FEB44C9-3520-4A1F-B96F-A3DC7B8789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pull dir="r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H:\&#1044;&#1077;&#1084;&#1077;&#1085;&#1090;&#1100;&#1077;&#1074;&#1072;&#1080;%20&#1058;.&#1057;\&#1075;&#1086;&#1090;&#1086;&#1074;&#1086;\Tolko_dobrotoi_serdecc_-.mp3" TargetMode="External"/><Relationship Id="rId1" Type="http://schemas.openxmlformats.org/officeDocument/2006/relationships/audio" Target="file:///H:\&#1044;&#1077;&#1084;&#1077;&#1085;&#1090;&#1100;&#1077;&#1074;&#1072;&#1080;%20&#1058;.&#1057;\&#1075;&#1086;&#1090;&#1086;&#1074;&#1086;\Tolko_dobrotoi_serdecc_.mp3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Documents%20and%20Settings\&#1050;&#1086;&#1083;&#1103;&#1085;\&#1052;&#1086;&#1080;%20&#1076;&#1086;&#1082;&#1091;&#1084;&#1077;&#1085;&#1090;&#1099;\&#1075;&#1086;&#1090;&#1086;&#1074;&#1086;\&#1053;&#1072;&#1088;&#1077;&#1079;&#1082;&#1072;\&#1052;&#1086;&#1081;%20&#1092;&#1080;&#1083;&#1100;&#1084;.4avi.avi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Documents%20and%20Settings\&#1050;&#1086;&#1083;&#1103;&#1085;\&#1052;&#1086;&#1080;%20&#1076;&#1086;&#1082;&#1091;&#1084;&#1077;&#1085;&#1090;&#1099;\&#1075;&#1086;&#1090;&#1086;&#1074;&#1086;\&#1053;&#1072;&#1088;&#1077;&#1079;&#1082;&#1072;\&#1052;&#1086;&#1081;%20&#1092;&#1080;&#1083;&#1100;&#1084;5.avi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Documents%20and%20Settings\&#1050;&#1086;&#1083;&#1103;&#1085;\&#1052;&#1086;&#1080;%20&#1076;&#1086;&#1082;&#1091;&#1084;&#1077;&#1085;&#1090;&#1099;\&#1075;&#1086;&#1090;&#1086;&#1074;&#1086;\&#1053;&#1072;&#1088;&#1077;&#1079;&#1082;&#1072;\&#1052;&#1086;&#1081;%20&#1092;&#1080;&#1083;&#1100;&#1084;6.avi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Documents%20and%20Settings\&#1050;&#1086;&#1083;&#1103;&#1085;\&#1052;&#1086;&#1080;%20&#1076;&#1086;&#1082;&#1091;&#1084;&#1077;&#1085;&#1090;&#1099;\&#1075;&#1086;&#1090;&#1086;&#1074;&#1086;\&#1053;&#1072;&#1088;&#1077;&#1079;&#1082;&#1072;\&#1052;&#1086;&#1081;%20&#1092;&#1080;&#1083;&#1100;&#1084;.7avi.avi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file:///C:\Documents%20and%20Settings\&#1050;&#1086;&#1083;&#1103;&#1085;\&#1052;&#1086;&#1080;%20&#1076;&#1086;&#1082;&#1091;&#1084;&#1077;&#1085;&#1090;&#1099;\&#1075;&#1086;&#1090;&#1086;&#1074;&#1086;\&#1053;&#1072;&#1088;&#1077;&#1079;&#1082;&#1072;\&#1052;&#1086;&#1081;%20&#1092;&#1080;&#1083;&#1100;&#1084;.avi" TargetMode="External"/><Relationship Id="rId1" Type="http://schemas.openxmlformats.org/officeDocument/2006/relationships/video" Target="file:///N:\&#1075;&#1086;&#1090;&#1086;&#1074;&#1086;\&#1053;&#1072;&#1088;&#1077;&#1079;&#1082;&#1072;\&#1052;&#1086;&#1081;%20&#1092;&#1080;&#1083;&#1100;&#1084;.avi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Documents%20and%20Settings\&#1050;&#1086;&#1083;&#1103;&#1085;\&#1052;&#1086;&#1080;%20&#1076;&#1086;&#1082;&#1091;&#1084;&#1077;&#1085;&#1090;&#1099;\&#1075;&#1086;&#1090;&#1086;&#1074;&#1086;\&#1053;&#1072;&#1088;&#1077;&#1079;&#1082;&#1072;\&#1052;&#1086;&#1081;%20&#1092;&#1080;&#1083;&#1100;&#1084;.2avi.avi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Documents%20and%20Settings\&#1050;&#1086;&#1083;&#1103;&#1085;\&#1052;&#1086;&#1080;%20&#1076;&#1086;&#1082;&#1091;&#1084;&#1077;&#1085;&#1090;&#1099;\&#1075;&#1086;&#1090;&#1086;&#1074;&#1086;\&#1053;&#1072;&#1088;&#1077;&#1079;&#1082;&#1072;\&#1052;&#1086;&#1081;%20&#1092;&#1080;&#1083;&#1100;&#1084;.3avi.avi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http://f2.mystatic.ru/iYFHvmwJT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93800" y="1784350"/>
            <a:ext cx="6096000" cy="477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кругленный прямоугольник 7"/>
          <p:cNvSpPr/>
          <p:nvPr/>
        </p:nvSpPr>
        <p:spPr>
          <a:xfrm>
            <a:off x="1327150" y="406400"/>
            <a:ext cx="6089650" cy="1244600"/>
          </a:xfrm>
          <a:prstGeom prst="roundRect">
            <a:avLst/>
          </a:prstGeom>
          <a:solidFill>
            <a:srgbClr val="CCFF99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b="1" i="1" dirty="0">
                <a:solidFill>
                  <a:srgbClr val="00B050"/>
                </a:solidFill>
              </a:rPr>
              <a:t>Классный  час</a:t>
            </a:r>
          </a:p>
        </p:txBody>
      </p:sp>
      <p:pic>
        <p:nvPicPr>
          <p:cNvPr id="4" name="Tolko_dobrotoi_serdecc_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5" name="Tolko_dobrotoi_serdecc_-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226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9320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Мой фильм.4avi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04800" y="228600"/>
            <a:ext cx="8667750" cy="6400800"/>
          </a:xfrm>
          <a:prstGeom prst="rect">
            <a:avLst/>
          </a:prstGeom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Мой фильм5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04800" y="317500"/>
            <a:ext cx="8623300" cy="6089650"/>
          </a:xfrm>
          <a:prstGeom prst="rect">
            <a:avLst/>
          </a:prstGeom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Мой фильм6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93700" y="317500"/>
            <a:ext cx="8401050" cy="6134100"/>
          </a:xfrm>
          <a:prstGeom prst="rect">
            <a:avLst/>
          </a:prstGeom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1sev.tv/img/2/a5d0a4ed67a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5900" y="361950"/>
            <a:ext cx="4445000" cy="323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4" descr="http://www.yaplakal.com/uploads/post-3-122789506415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05300" y="184150"/>
            <a:ext cx="4044950" cy="278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6" descr="http://img.izismile.com/img/img2/20091005/homeless_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2600" y="3028950"/>
            <a:ext cx="4489450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8" descr="http://www.pro-volgograd.ru/contents/modules/_getimgpreview3.php?f=31231231221.jpg&amp;w=620&amp;h=0&amp;t=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05350" y="2584450"/>
            <a:ext cx="4171950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im6-tub-ru.yandex.net/i?id=34876828-17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0400" y="584200"/>
            <a:ext cx="3733800" cy="275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10" descr="http://im6-tub-ru.yandex.net/i?id=107951019-51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38700" y="673100"/>
            <a:ext cx="3155950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12" descr="http://im0-tub-ru.yandex.net/i?id=58174965-36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0400" y="3429000"/>
            <a:ext cx="2533650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14" descr="http://im6-tub-ru.yandex.net/i?id=654940879-01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83000" y="2940050"/>
            <a:ext cx="4578350" cy="351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im5-tub-ru.yandex.net/i?id=978883250-46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3700" y="273050"/>
            <a:ext cx="4222750" cy="248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4" descr="http://im7-tub-ru.yandex.net/i?id=275711368-30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162300"/>
            <a:ext cx="3956050" cy="302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6" descr="http://im5-tub-ru.yandex.net/i?id=183737069-44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83150" y="584200"/>
            <a:ext cx="2927350" cy="275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8" descr="http://im3-tub-ru.yandex.net/i?id=100457782-62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94200" y="3384550"/>
            <a:ext cx="4267200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http://cs302411.userapi.com/u157490048/-14/x_c4511b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17500"/>
            <a:ext cx="3822700" cy="300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6" descr="http://www.proza.ru/pics/2009/11/24/157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49800" y="1206500"/>
            <a:ext cx="4070350" cy="351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8" descr="http://f.mylove.ru/mwk4pXBbR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0350" y="3473450"/>
            <a:ext cx="4445000" cy="311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Мой фильм.7avi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04800" y="228600"/>
            <a:ext cx="8667750" cy="6311900"/>
          </a:xfrm>
          <a:prstGeom prst="rect">
            <a:avLst/>
          </a:prstGeom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Documents and Settings\Ольга\Мои документы\Мои рисунки\забота1.bmp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7FCBE5"/>
              </a:clrFrom>
              <a:clrTo>
                <a:srgbClr val="7FCBE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1360">
            <a:off x="5194300" y="80963"/>
            <a:ext cx="3582988" cy="432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>
            <a:spLocks noChangeArrowheads="1"/>
          </p:cNvSpPr>
          <p:nvPr/>
        </p:nvSpPr>
        <p:spPr bwMode="auto">
          <a:xfrm rot="-545928">
            <a:off x="106363" y="284163"/>
            <a:ext cx="7361237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0" b="1">
                <a:solidFill>
                  <a:srgbClr val="0070C0"/>
                </a:solidFill>
                <a:latin typeface="Monotype Corsiva" pitchFamily="66" charset="0"/>
              </a:rPr>
              <a:t>Милосердие 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792163" y="3789363"/>
            <a:ext cx="7673975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0070C0"/>
                </a:solidFill>
              </a:rPr>
              <a:t>«Истинное </a:t>
            </a:r>
            <a:r>
              <a:rPr lang="ru-RU" sz="2800" b="1">
                <a:solidFill>
                  <a:srgbClr val="0070C0"/>
                </a:solidFill>
              </a:rPr>
              <a:t>милосердие </a:t>
            </a:r>
            <a:r>
              <a:rPr lang="ru-RU" sz="2800">
                <a:solidFill>
                  <a:srgbClr val="0070C0"/>
                </a:solidFill>
              </a:rPr>
              <a:t>–</a:t>
            </a:r>
          </a:p>
          <a:p>
            <a:r>
              <a:rPr lang="ru-RU" sz="2800">
                <a:solidFill>
                  <a:srgbClr val="0070C0"/>
                </a:solidFill>
              </a:rPr>
              <a:t> это желание приносить пользу </a:t>
            </a:r>
          </a:p>
          <a:p>
            <a:r>
              <a:rPr lang="ru-RU" sz="2800">
                <a:solidFill>
                  <a:srgbClr val="0070C0"/>
                </a:solidFill>
              </a:rPr>
              <a:t>другим людям, не думая о вознаграждении.»</a:t>
            </a:r>
          </a:p>
          <a:p>
            <a:r>
              <a:rPr lang="ru-RU" i="1">
                <a:solidFill>
                  <a:srgbClr val="0070C0"/>
                </a:solidFill>
              </a:rPr>
              <a:t>                                                                     Хелен Келлер</a:t>
            </a:r>
          </a:p>
        </p:txBody>
      </p:sp>
      <p:sp>
        <p:nvSpPr>
          <p:cNvPr id="1229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577263" y="6219825"/>
            <a:ext cx="360362" cy="457200"/>
          </a:xfrm>
          <a:prstGeom prst="actionButtonSound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ольник 1"/>
          <p:cNvSpPr>
            <a:spLocks noChangeArrowheads="1"/>
          </p:cNvSpPr>
          <p:nvPr/>
        </p:nvSpPr>
        <p:spPr bwMode="auto">
          <a:xfrm>
            <a:off x="1060450" y="184150"/>
            <a:ext cx="7512050" cy="655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solidFill>
                  <a:srgbClr val="0070C0"/>
                </a:solidFill>
              </a:rPr>
              <a:t>Есть на свете мудрость золотая,</a:t>
            </a:r>
          </a:p>
          <a:p>
            <a:endParaRPr lang="ru-RU" sz="2800" b="1" i="1">
              <a:solidFill>
                <a:srgbClr val="0070C0"/>
              </a:solidFill>
            </a:endParaRPr>
          </a:p>
          <a:p>
            <a:r>
              <a:rPr lang="ru-RU" sz="2800" b="1" i="1">
                <a:solidFill>
                  <a:srgbClr val="0070C0"/>
                </a:solidFill>
              </a:rPr>
              <a:t> И она понятней с каждым днем-</a:t>
            </a:r>
          </a:p>
          <a:p>
            <a:endParaRPr lang="ru-RU" sz="2800" b="1" i="1">
              <a:solidFill>
                <a:srgbClr val="0070C0"/>
              </a:solidFill>
            </a:endParaRPr>
          </a:p>
          <a:p>
            <a:r>
              <a:rPr lang="ru-RU" sz="2800" b="1" i="1">
                <a:solidFill>
                  <a:srgbClr val="0070C0"/>
                </a:solidFill>
              </a:rPr>
              <a:t> Что свечу однажды зажигая,</a:t>
            </a:r>
          </a:p>
          <a:p>
            <a:endParaRPr lang="ru-RU" sz="2800" b="1" i="1">
              <a:solidFill>
                <a:srgbClr val="0070C0"/>
              </a:solidFill>
            </a:endParaRPr>
          </a:p>
          <a:p>
            <a:r>
              <a:rPr lang="ru-RU" sz="2800" b="1" i="1">
                <a:solidFill>
                  <a:srgbClr val="0070C0"/>
                </a:solidFill>
              </a:rPr>
              <a:t> От людей не прячут под стеклом,</a:t>
            </a:r>
          </a:p>
          <a:p>
            <a:endParaRPr lang="ru-RU" sz="2800" b="1" i="1">
              <a:solidFill>
                <a:srgbClr val="0070C0"/>
              </a:solidFill>
            </a:endParaRPr>
          </a:p>
          <a:p>
            <a:r>
              <a:rPr lang="ru-RU" sz="2800" b="1" i="1">
                <a:solidFill>
                  <a:srgbClr val="0070C0"/>
                </a:solidFill>
              </a:rPr>
              <a:t> Чтоб она светила всем, кто рядом,</a:t>
            </a:r>
          </a:p>
          <a:p>
            <a:endParaRPr lang="ru-RU" sz="2800" b="1" i="1">
              <a:solidFill>
                <a:srgbClr val="0070C0"/>
              </a:solidFill>
            </a:endParaRPr>
          </a:p>
          <a:p>
            <a:r>
              <a:rPr lang="ru-RU" sz="2800" b="1" i="1">
                <a:solidFill>
                  <a:srgbClr val="0070C0"/>
                </a:solidFill>
              </a:rPr>
              <a:t> Согревая души и сердца,</a:t>
            </a:r>
          </a:p>
          <a:p>
            <a:endParaRPr lang="ru-RU" sz="2800" b="1" i="1">
              <a:solidFill>
                <a:srgbClr val="0070C0"/>
              </a:solidFill>
            </a:endParaRPr>
          </a:p>
          <a:p>
            <a:r>
              <a:rPr lang="ru-RU" sz="2800" b="1" i="1">
                <a:solidFill>
                  <a:srgbClr val="0070C0"/>
                </a:solidFill>
              </a:rPr>
              <a:t> Чтоб дарила людям свет и радость</a:t>
            </a:r>
          </a:p>
          <a:p>
            <a:endParaRPr lang="ru-RU" sz="2800" b="1" i="1">
              <a:solidFill>
                <a:srgbClr val="0070C0"/>
              </a:solidFill>
            </a:endParaRPr>
          </a:p>
          <a:p>
            <a:r>
              <a:rPr lang="ru-RU" sz="2800" b="1" i="1">
                <a:solidFill>
                  <a:srgbClr val="0070C0"/>
                </a:solidFill>
              </a:rPr>
              <a:t> До конца. 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cs9342.vkontakte.ru/u15714667/-1/x_54e6ba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0350" y="273050"/>
            <a:ext cx="8534400" cy="622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рямоугольник 1"/>
          <p:cNvSpPr>
            <a:spLocks noChangeArrowheads="1"/>
          </p:cNvSpPr>
          <p:nvPr/>
        </p:nvSpPr>
        <p:spPr bwMode="auto">
          <a:xfrm>
            <a:off x="0" y="361950"/>
            <a:ext cx="914400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i="1">
                <a:solidFill>
                  <a:srgbClr val="0070C0"/>
                </a:solidFill>
              </a:rPr>
              <a:t>Только добротой сердец</a:t>
            </a:r>
          </a:p>
          <a:p>
            <a:pPr algn="ctr"/>
            <a:r>
              <a:rPr lang="ru-RU" sz="3600" b="1" i="1">
                <a:solidFill>
                  <a:srgbClr val="0070C0"/>
                </a:solidFill>
              </a:rPr>
              <a:t> Этот мир согреть </a:t>
            </a:r>
          </a:p>
          <a:p>
            <a:pPr algn="ctr"/>
            <a:r>
              <a:rPr lang="ru-RU" sz="3600" b="1" i="1">
                <a:solidFill>
                  <a:srgbClr val="0070C0"/>
                </a:solidFill>
              </a:rPr>
              <a:t> Мы сможем с вами,</a:t>
            </a:r>
          </a:p>
          <a:p>
            <a:pPr algn="ctr"/>
            <a:r>
              <a:rPr lang="ru-RU" sz="3600" b="1" i="1">
                <a:solidFill>
                  <a:srgbClr val="0070C0"/>
                </a:solidFill>
              </a:rPr>
              <a:t> Только добротой сердец,</a:t>
            </a:r>
          </a:p>
          <a:p>
            <a:pPr algn="ctr"/>
            <a:r>
              <a:rPr lang="ru-RU" sz="3600" b="1" i="1">
                <a:solidFill>
                  <a:srgbClr val="0070C0"/>
                </a:solidFill>
              </a:rPr>
              <a:t> Добрыми делами и словами.</a:t>
            </a:r>
          </a:p>
          <a:p>
            <a:pPr algn="ctr"/>
            <a:r>
              <a:rPr lang="ru-RU" sz="3600" b="1" i="1">
                <a:solidFill>
                  <a:srgbClr val="0070C0"/>
                </a:solidFill>
              </a:rPr>
              <a:t> И среди планет и звезд</a:t>
            </a:r>
          </a:p>
          <a:p>
            <a:pPr algn="ctr"/>
            <a:r>
              <a:rPr lang="ru-RU" sz="3600" b="1" i="1">
                <a:solidFill>
                  <a:srgbClr val="0070C0"/>
                </a:solidFill>
              </a:rPr>
              <a:t> Этот шар земной </a:t>
            </a:r>
          </a:p>
          <a:p>
            <a:pPr algn="ctr"/>
            <a:r>
              <a:rPr lang="ru-RU" sz="3600" b="1" i="1">
                <a:solidFill>
                  <a:srgbClr val="0070C0"/>
                </a:solidFill>
              </a:rPr>
              <a:t> Вращаться будет</a:t>
            </a:r>
          </a:p>
          <a:p>
            <a:pPr algn="ctr"/>
            <a:r>
              <a:rPr lang="ru-RU" sz="3600" b="1" i="1">
                <a:solidFill>
                  <a:srgbClr val="0070C0"/>
                </a:solidFill>
              </a:rPr>
              <a:t> До тех пор, пока сумеют люди</a:t>
            </a:r>
          </a:p>
          <a:p>
            <a:pPr algn="ctr"/>
            <a:r>
              <a:rPr lang="ru-RU" sz="3600" b="1" i="1">
                <a:solidFill>
                  <a:srgbClr val="0070C0"/>
                </a:solidFill>
              </a:rPr>
              <a:t> Отдавать тепло серд</a:t>
            </a:r>
            <a:r>
              <a:rPr lang="ru-RU" sz="3600" i="1">
                <a:solidFill>
                  <a:srgbClr val="0070C0"/>
                </a:solidFill>
              </a:rPr>
              <a:t>ец.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1193800" y="139700"/>
            <a:ext cx="6578600" cy="667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800" b="1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Холодно, темно и одиноко</a:t>
            </a:r>
          </a:p>
          <a:p>
            <a:pPr eaLnBrk="0" hangingPunct="0"/>
            <a:endParaRPr lang="ru-RU" sz="2800" b="1">
              <a:solidFill>
                <a:srgbClr val="0070C0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800" b="1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В мире без любви и доброты,</a:t>
            </a:r>
          </a:p>
          <a:p>
            <a:pPr eaLnBrk="0" hangingPunct="0"/>
            <a:endParaRPr lang="ru-RU" sz="2800" b="1">
              <a:solidFill>
                <a:srgbClr val="0070C0"/>
              </a:solidFill>
            </a:endParaRPr>
          </a:p>
          <a:p>
            <a:pPr eaLnBrk="0" hangingPunct="0"/>
            <a:r>
              <a:rPr lang="ru-RU" sz="2800" b="1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Люди научились жить без бога</a:t>
            </a:r>
          </a:p>
          <a:p>
            <a:pPr eaLnBrk="0" hangingPunct="0"/>
            <a:endParaRPr lang="ru-RU" sz="2800" b="1">
              <a:solidFill>
                <a:srgbClr val="0070C0"/>
              </a:solidFill>
            </a:endParaRPr>
          </a:p>
          <a:p>
            <a:pPr eaLnBrk="0" hangingPunct="0"/>
            <a:r>
              <a:rPr lang="ru-RU" sz="2800" b="1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И не верят в сказки и мечты.</a:t>
            </a:r>
          </a:p>
          <a:p>
            <a:pPr eaLnBrk="0" hangingPunct="0"/>
            <a:endParaRPr lang="ru-RU" sz="2800" b="1">
              <a:solidFill>
                <a:srgbClr val="0070C0"/>
              </a:solidFill>
            </a:endParaRPr>
          </a:p>
          <a:p>
            <a:pPr eaLnBrk="0" hangingPunct="0"/>
            <a:r>
              <a:rPr lang="ru-RU" sz="2800" b="1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Зло неудержимо рвется к власти,</a:t>
            </a:r>
          </a:p>
          <a:p>
            <a:pPr eaLnBrk="0" hangingPunct="0"/>
            <a:endParaRPr lang="ru-RU" sz="2800" b="1">
              <a:solidFill>
                <a:srgbClr val="0070C0"/>
              </a:solidFill>
            </a:endParaRPr>
          </a:p>
          <a:p>
            <a:pPr eaLnBrk="0" hangingPunct="0"/>
            <a:r>
              <a:rPr lang="ru-RU" sz="2800" b="1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Но оно бессильно вновь и вновь</a:t>
            </a:r>
          </a:p>
          <a:p>
            <a:pPr eaLnBrk="0" hangingPunct="0"/>
            <a:endParaRPr lang="ru-RU" sz="2800" b="1">
              <a:solidFill>
                <a:srgbClr val="0070C0"/>
              </a:solidFill>
            </a:endParaRPr>
          </a:p>
          <a:p>
            <a:pPr eaLnBrk="0" hangingPunct="0"/>
            <a:r>
              <a:rPr lang="ru-RU" sz="2800" b="1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В мире, где живут добро и счастье</a:t>
            </a:r>
            <a:endParaRPr lang="ru-RU" sz="2800" b="1">
              <a:solidFill>
                <a:srgbClr val="0070C0"/>
              </a:solidFill>
            </a:endParaRPr>
          </a:p>
          <a:p>
            <a:pPr eaLnBrk="0" hangingPunct="0"/>
            <a:r>
              <a:rPr lang="ru-RU" sz="2800" b="1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И любовь.</a:t>
            </a:r>
            <a:endParaRPr lang="ru-RU" sz="2800" b="1">
              <a:solidFill>
                <a:srgbClr val="0070C0"/>
              </a:solidFill>
            </a:endParaRPr>
          </a:p>
          <a:p>
            <a:pPr eaLnBrk="0" hangingPunct="0"/>
            <a:endParaRPr lang="ru-RU" sz="3600"/>
          </a:p>
        </p:txBody>
      </p:sp>
    </p:spTree>
  </p:cSld>
  <p:clrMapOvr>
    <a:masterClrMapping/>
  </p:clrMapOvr>
  <p:transition spd="med">
    <p:pull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1"/>
          <p:cNvSpPr>
            <a:spLocks noChangeArrowheads="1"/>
          </p:cNvSpPr>
          <p:nvPr/>
        </p:nvSpPr>
        <p:spPr bwMode="auto">
          <a:xfrm>
            <a:off x="171450" y="317500"/>
            <a:ext cx="897255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i="1">
                <a:solidFill>
                  <a:srgbClr val="0070C0"/>
                </a:solidFill>
              </a:rPr>
              <a:t>Только добротой сердец</a:t>
            </a:r>
          </a:p>
          <a:p>
            <a:pPr algn="ctr"/>
            <a:r>
              <a:rPr lang="ru-RU" sz="3600" b="1" i="1">
                <a:solidFill>
                  <a:srgbClr val="0070C0"/>
                </a:solidFill>
              </a:rPr>
              <a:t> Этот мир согреть </a:t>
            </a:r>
          </a:p>
          <a:p>
            <a:pPr algn="ctr"/>
            <a:r>
              <a:rPr lang="ru-RU" sz="3600" b="1" i="1">
                <a:solidFill>
                  <a:srgbClr val="0070C0"/>
                </a:solidFill>
              </a:rPr>
              <a:t> Мы сможем с вами,</a:t>
            </a:r>
          </a:p>
          <a:p>
            <a:pPr algn="ctr"/>
            <a:r>
              <a:rPr lang="ru-RU" sz="3600" b="1" i="1">
                <a:solidFill>
                  <a:srgbClr val="0070C0"/>
                </a:solidFill>
              </a:rPr>
              <a:t> Только добротой сердец,</a:t>
            </a:r>
          </a:p>
          <a:p>
            <a:pPr algn="ctr"/>
            <a:r>
              <a:rPr lang="ru-RU" sz="3600" b="1" i="1">
                <a:solidFill>
                  <a:srgbClr val="0070C0"/>
                </a:solidFill>
              </a:rPr>
              <a:t> Добрыми делами и словами.</a:t>
            </a:r>
          </a:p>
          <a:p>
            <a:pPr algn="ctr"/>
            <a:r>
              <a:rPr lang="ru-RU" sz="3600" b="1" i="1">
                <a:solidFill>
                  <a:srgbClr val="0070C0"/>
                </a:solidFill>
              </a:rPr>
              <a:t> И среди планет и звезд</a:t>
            </a:r>
          </a:p>
          <a:p>
            <a:pPr algn="ctr"/>
            <a:r>
              <a:rPr lang="ru-RU" sz="3600" b="1" i="1">
                <a:solidFill>
                  <a:srgbClr val="0070C0"/>
                </a:solidFill>
              </a:rPr>
              <a:t> Этот шар земной </a:t>
            </a:r>
          </a:p>
          <a:p>
            <a:pPr algn="ctr"/>
            <a:r>
              <a:rPr lang="ru-RU" sz="3600" b="1" i="1">
                <a:solidFill>
                  <a:srgbClr val="0070C0"/>
                </a:solidFill>
              </a:rPr>
              <a:t> Вращаться будет</a:t>
            </a:r>
          </a:p>
          <a:p>
            <a:pPr algn="ctr"/>
            <a:r>
              <a:rPr lang="ru-RU" sz="3600" b="1" i="1">
                <a:solidFill>
                  <a:srgbClr val="0070C0"/>
                </a:solidFill>
              </a:rPr>
              <a:t> До тех пор, пока сумеют люди</a:t>
            </a:r>
          </a:p>
          <a:p>
            <a:pPr algn="ctr"/>
            <a:r>
              <a:rPr lang="ru-RU" sz="3600" b="1" i="1">
                <a:solidFill>
                  <a:srgbClr val="0070C0"/>
                </a:solidFill>
              </a:rPr>
              <a:t> Отдавать тепло серд</a:t>
            </a:r>
            <a:r>
              <a:rPr lang="ru-RU" sz="3600" i="1">
                <a:solidFill>
                  <a:srgbClr val="0070C0"/>
                </a:solidFill>
              </a:rPr>
              <a:t>ец.</a:t>
            </a:r>
          </a:p>
        </p:txBody>
      </p:sp>
    </p:spTree>
  </p:cSld>
  <p:clrMapOvr>
    <a:masterClrMapping/>
  </p:clrMapOvr>
  <p:transition spd="med">
    <p:pull dir="r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Прямоугольник 1"/>
          <p:cNvSpPr>
            <a:spLocks noChangeArrowheads="1"/>
          </p:cNvSpPr>
          <p:nvPr/>
        </p:nvSpPr>
        <p:spPr bwMode="auto">
          <a:xfrm>
            <a:off x="393700" y="762000"/>
            <a:ext cx="813435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>
                <a:solidFill>
                  <a:srgbClr val="0070C0"/>
                </a:solidFill>
              </a:rPr>
              <a:t>Пока мы боль чужую чувствуем,</a:t>
            </a:r>
            <a:br>
              <a:rPr lang="ru-RU" sz="2800" b="1" i="1">
                <a:solidFill>
                  <a:srgbClr val="0070C0"/>
                </a:solidFill>
              </a:rPr>
            </a:br>
            <a:r>
              <a:rPr lang="ru-RU" sz="2800" b="1" i="1">
                <a:solidFill>
                  <a:srgbClr val="0070C0"/>
                </a:solidFill>
              </a:rPr>
              <a:t>Пока живёт в нас сострадание,</a:t>
            </a:r>
            <a:br>
              <a:rPr lang="ru-RU" sz="2800" b="1" i="1">
                <a:solidFill>
                  <a:srgbClr val="0070C0"/>
                </a:solidFill>
              </a:rPr>
            </a:br>
            <a:r>
              <a:rPr lang="ru-RU" sz="2800" b="1" i="1">
                <a:solidFill>
                  <a:srgbClr val="0070C0"/>
                </a:solidFill>
              </a:rPr>
              <a:t>Пока мечтаем мы и буйствуем,</a:t>
            </a:r>
            <a:br>
              <a:rPr lang="ru-RU" sz="2800" b="1" i="1">
                <a:solidFill>
                  <a:srgbClr val="0070C0"/>
                </a:solidFill>
              </a:rPr>
            </a:br>
            <a:r>
              <a:rPr lang="ru-RU" sz="2800" b="1" i="1">
                <a:solidFill>
                  <a:srgbClr val="0070C0"/>
                </a:solidFill>
              </a:rPr>
              <a:t>Есть нашей жизни оправдание</a:t>
            </a:r>
          </a:p>
        </p:txBody>
      </p:sp>
      <p:pic>
        <p:nvPicPr>
          <p:cNvPr id="18435" name="Picture 2" descr="http://im6-tub-ru.yandex.net/i?id=126550534-10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27300" y="2584450"/>
            <a:ext cx="3644900" cy="391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Содержимое 2"/>
          <p:cNvSpPr>
            <a:spLocks noGrp="1"/>
          </p:cNvSpPr>
          <p:nvPr>
            <p:ph idx="1"/>
          </p:nvPr>
        </p:nvSpPr>
        <p:spPr>
          <a:xfrm>
            <a:off x="393700" y="317500"/>
            <a:ext cx="8229600" cy="5815013"/>
          </a:xfrm>
        </p:spPr>
        <p:txBody>
          <a:bodyPr/>
          <a:lstStyle/>
          <a:p>
            <a:pPr>
              <a:buFont typeface="Arial" charset="0"/>
              <a:buNone/>
            </a:pPr>
            <a:endParaRPr lang="ru-RU" b="1" i="1" smtClean="0">
              <a:solidFill>
                <a:srgbClr val="0070C0"/>
              </a:solidFill>
            </a:endParaRPr>
          </a:p>
          <a:p>
            <a:pPr algn="ctr">
              <a:buFont typeface="Arial" charset="0"/>
              <a:buNone/>
            </a:pPr>
            <a:r>
              <a:rPr lang="ru-RU" sz="5400" b="1" i="1" smtClean="0">
                <a:solidFill>
                  <a:srgbClr val="0070C0"/>
                </a:solidFill>
              </a:rPr>
              <a:t>Сочувствие</a:t>
            </a:r>
          </a:p>
          <a:p>
            <a:pPr algn="ctr">
              <a:buFont typeface="Arial" charset="0"/>
              <a:buNone/>
            </a:pPr>
            <a:endParaRPr lang="ru-RU" sz="5400" b="1" i="1" smtClean="0">
              <a:solidFill>
                <a:srgbClr val="0070C0"/>
              </a:solidFill>
            </a:endParaRPr>
          </a:p>
          <a:p>
            <a:pPr algn="ctr">
              <a:buFont typeface="Arial" charset="0"/>
              <a:buNone/>
            </a:pPr>
            <a:r>
              <a:rPr lang="ru-RU" sz="5400" b="1" i="1" smtClean="0">
                <a:solidFill>
                  <a:srgbClr val="0070C0"/>
                </a:solidFill>
              </a:rPr>
              <a:t>Сострадание</a:t>
            </a:r>
          </a:p>
          <a:p>
            <a:pPr algn="ctr">
              <a:buFont typeface="Arial" charset="0"/>
              <a:buNone/>
            </a:pPr>
            <a:endParaRPr lang="ru-RU" sz="5400" b="1" i="1" smtClean="0">
              <a:solidFill>
                <a:srgbClr val="0070C0"/>
              </a:solidFill>
            </a:endParaRPr>
          </a:p>
          <a:p>
            <a:pPr algn="ctr">
              <a:buFont typeface="Arial" charset="0"/>
              <a:buNone/>
            </a:pPr>
            <a:r>
              <a:rPr lang="ru-RU" sz="5400" b="1" i="1" smtClean="0">
                <a:solidFill>
                  <a:srgbClr val="0070C0"/>
                </a:solidFill>
              </a:rPr>
              <a:t>Сопереживание</a:t>
            </a:r>
            <a:endParaRPr lang="ru-RU" sz="5400" smtClean="0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Содержимое 2"/>
          <p:cNvSpPr>
            <a:spLocks noGrp="1"/>
          </p:cNvSpPr>
          <p:nvPr>
            <p:ph idx="1"/>
          </p:nvPr>
        </p:nvSpPr>
        <p:spPr>
          <a:xfrm>
            <a:off x="457200" y="406400"/>
            <a:ext cx="8229600" cy="600075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7200" b="1" i="1" smtClean="0">
                <a:solidFill>
                  <a:srgbClr val="0070C0"/>
                </a:solidFill>
              </a:rPr>
              <a:t> </a:t>
            </a:r>
            <a:r>
              <a:rPr lang="ru-RU" sz="4000" b="1" i="1" smtClean="0">
                <a:solidFill>
                  <a:srgbClr val="0070C0"/>
                </a:solidFill>
              </a:rPr>
              <a:t>Сочувствие</a:t>
            </a:r>
            <a:r>
              <a:rPr lang="ru-RU" sz="4000" b="1" smtClean="0"/>
              <a:t> </a:t>
            </a:r>
            <a:r>
              <a:rPr lang="ru-RU" b="1" smtClean="0"/>
              <a:t>- жалость, сочувствие, вызываемые чьим-нибудь несчастьем, горем.</a:t>
            </a:r>
            <a:endParaRPr lang="ru-RU" sz="4000" b="1" i="1" smtClean="0">
              <a:solidFill>
                <a:srgbClr val="0070C0"/>
              </a:solidFill>
            </a:endParaRPr>
          </a:p>
          <a:p>
            <a:pPr>
              <a:buFont typeface="Arial" charset="0"/>
              <a:buNone/>
            </a:pPr>
            <a:r>
              <a:rPr lang="ru-RU" sz="4000" b="1" i="1" smtClean="0">
                <a:solidFill>
                  <a:srgbClr val="0070C0"/>
                </a:solidFill>
              </a:rPr>
              <a:t>Сострадание -</a:t>
            </a:r>
            <a:r>
              <a:rPr lang="ru-RU" sz="4000" b="1" smtClean="0"/>
              <a:t> </a:t>
            </a:r>
            <a:r>
              <a:rPr lang="ru-RU" b="1" smtClean="0"/>
              <a:t>сочувствие другому, переживать вместе с ним душевное состояние.</a:t>
            </a:r>
            <a:endParaRPr lang="ru-RU" sz="4000" b="1" i="1" smtClean="0">
              <a:solidFill>
                <a:srgbClr val="0070C0"/>
              </a:solidFill>
            </a:endParaRPr>
          </a:p>
          <a:p>
            <a:pPr>
              <a:buFont typeface="Arial" charset="0"/>
              <a:buNone/>
            </a:pPr>
            <a:r>
              <a:rPr lang="ru-RU" sz="4000" b="1" i="1" smtClean="0">
                <a:solidFill>
                  <a:srgbClr val="0070C0"/>
                </a:solidFill>
              </a:rPr>
              <a:t>Сопереживание-</a:t>
            </a:r>
            <a:r>
              <a:rPr lang="ru-RU" sz="4000" b="1" smtClean="0"/>
              <a:t> </a:t>
            </a:r>
            <a:r>
              <a:rPr lang="ru-RU" b="1" smtClean="0"/>
              <a:t>отзывчивое, участливое отношение к переживаниям, несчастью других.</a:t>
            </a:r>
            <a:endParaRPr lang="ru-RU" b="1" i="1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 rot="-545928">
            <a:off x="855663" y="1993900"/>
            <a:ext cx="729932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0" b="1">
                <a:solidFill>
                  <a:srgbClr val="6666FF"/>
                </a:solidFill>
                <a:latin typeface="Monotype Corsiva" pitchFamily="66" charset="0"/>
              </a:rPr>
              <a:t>Милосердие 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14313" y="4572000"/>
            <a:ext cx="83439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8000" b="1">
                <a:solidFill>
                  <a:srgbClr val="6666FF"/>
                </a:solidFill>
                <a:latin typeface="Monotype Corsiva" pitchFamily="66" charset="0"/>
              </a:rPr>
              <a:t>Милосердие  - это </a:t>
            </a:r>
            <a:r>
              <a:rPr lang="ru-RU" sz="8000" b="1">
                <a:solidFill>
                  <a:srgbClr val="6666FF"/>
                </a:solidFill>
              </a:rPr>
              <a:t>…</a:t>
            </a:r>
          </a:p>
        </p:txBody>
      </p:sp>
      <p:pic>
        <p:nvPicPr>
          <p:cNvPr id="6148" name="Picture 5" descr="http://static.freepik.com/darmowe-zdjecie/obecnie-sztuka-prezenty-symbol_32997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0350" y="317500"/>
            <a:ext cx="3571875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5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50" y="406400"/>
            <a:ext cx="8623300" cy="575468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/>
            <a:r>
              <a:rPr lang="ru-RU" sz="4000" b="1">
                <a:solidFill>
                  <a:srgbClr val="0070C0"/>
                </a:solidFill>
                <a:latin typeface="Trebuchet MS" pitchFamily="34" charset="0"/>
                <a:cs typeface="Times New Roman" pitchFamily="18" charset="0"/>
              </a:rPr>
              <a:t>Милосердие</a:t>
            </a:r>
            <a:r>
              <a:rPr lang="ru-RU" sz="2800" b="1">
                <a:latin typeface="Trebuchet MS" pitchFamily="34" charset="0"/>
                <a:cs typeface="Times New Roman" pitchFamily="18" charset="0"/>
              </a:rPr>
              <a:t>- </a:t>
            </a:r>
            <a:r>
              <a:rPr lang="ru-RU" sz="2800" b="1" i="1">
                <a:solidFill>
                  <a:srgbClr val="105766"/>
                </a:solidFill>
                <a:latin typeface="Trebuchet MS" pitchFamily="34" charset="0"/>
                <a:cs typeface="Times New Roman" pitchFamily="18" charset="0"/>
              </a:rPr>
              <a:t>готовность помочь или простить кого-нибудь из сострадания.</a:t>
            </a:r>
          </a:p>
          <a:p>
            <a:pPr eaLnBrk="0" hangingPunct="0"/>
            <a:endParaRPr lang="ru-RU" sz="2800">
              <a:latin typeface="Trebuchet MS" pitchFamily="34" charset="0"/>
            </a:endParaRPr>
          </a:p>
          <a:p>
            <a:pPr eaLnBrk="0" hangingPunct="0"/>
            <a:r>
              <a:rPr lang="ru-RU" sz="4000" b="1">
                <a:solidFill>
                  <a:srgbClr val="0070C0"/>
                </a:solidFill>
                <a:latin typeface="Trebuchet MS" pitchFamily="34" charset="0"/>
                <a:cs typeface="Times New Roman" pitchFamily="18" charset="0"/>
              </a:rPr>
              <a:t>Милосердие-</a:t>
            </a:r>
            <a:r>
              <a:rPr lang="ru-RU" sz="2800" b="1">
                <a:latin typeface="Trebuchet MS" pitchFamily="34" charset="0"/>
                <a:cs typeface="Times New Roman" pitchFamily="18" charset="0"/>
              </a:rPr>
              <a:t> </a:t>
            </a:r>
            <a:r>
              <a:rPr lang="ru-RU" sz="2800" b="1" i="1">
                <a:solidFill>
                  <a:srgbClr val="105766"/>
                </a:solidFill>
                <a:latin typeface="Trebuchet MS" pitchFamily="34" charset="0"/>
                <a:cs typeface="Times New Roman" pitchFamily="18" charset="0"/>
              </a:rPr>
              <a:t>соучастие в облегчении беды, несчастья, страдания другого человека.</a:t>
            </a:r>
          </a:p>
          <a:p>
            <a:pPr eaLnBrk="0" hangingPunct="0"/>
            <a:endParaRPr lang="ru-RU" sz="2800">
              <a:latin typeface="Trebuchet MS" pitchFamily="34" charset="0"/>
            </a:endParaRPr>
          </a:p>
          <a:p>
            <a:pPr eaLnBrk="0" hangingPunct="0"/>
            <a:r>
              <a:rPr lang="ru-RU" sz="4000" b="1">
                <a:solidFill>
                  <a:srgbClr val="0070C0"/>
                </a:solidFill>
                <a:latin typeface="Trebuchet MS" pitchFamily="34" charset="0"/>
                <a:cs typeface="Times New Roman" pitchFamily="18" charset="0"/>
              </a:rPr>
              <a:t>Милосердие</a:t>
            </a:r>
            <a:r>
              <a:rPr lang="ru-RU" sz="2800" b="1">
                <a:latin typeface="Trebuchet MS" pitchFamily="34" charset="0"/>
                <a:cs typeface="Times New Roman" pitchFamily="18" charset="0"/>
              </a:rPr>
              <a:t>- </a:t>
            </a:r>
            <a:r>
              <a:rPr lang="ru-RU" sz="2800" b="1" i="1">
                <a:solidFill>
                  <a:srgbClr val="105766"/>
                </a:solidFill>
                <a:latin typeface="Trebuchet MS" pitchFamily="34" charset="0"/>
                <a:cs typeface="Times New Roman" pitchFamily="18" charset="0"/>
              </a:rPr>
              <a:t>умение отказаться от собственного ради того, чтобы доставить облегчение другому.</a:t>
            </a:r>
          </a:p>
          <a:p>
            <a:pPr eaLnBrk="0" hangingPunct="0"/>
            <a:endParaRPr lang="ru-RU" sz="4000">
              <a:solidFill>
                <a:srgbClr val="0070C0"/>
              </a:solidFill>
              <a:latin typeface="Trebuchet MS" pitchFamily="34" charset="0"/>
            </a:endParaRPr>
          </a:p>
          <a:p>
            <a:pPr eaLnBrk="0" hangingPunct="0"/>
            <a:r>
              <a:rPr lang="ru-RU" sz="4000" b="1">
                <a:solidFill>
                  <a:srgbClr val="0070C0"/>
                </a:solidFill>
                <a:latin typeface="Trebuchet MS" pitchFamily="34" charset="0"/>
                <a:cs typeface="Times New Roman" pitchFamily="18" charset="0"/>
              </a:rPr>
              <a:t>Милосердие- </a:t>
            </a:r>
            <a:r>
              <a:rPr lang="ru-RU" sz="2800" b="1" i="1">
                <a:solidFill>
                  <a:srgbClr val="105766"/>
                </a:solidFill>
                <a:latin typeface="Trebuchet MS" pitchFamily="34" charset="0"/>
                <a:cs typeface="Times New Roman" pitchFamily="18" charset="0"/>
              </a:rPr>
              <a:t>помощь нуждающимся.</a:t>
            </a:r>
            <a:endParaRPr lang="ru-RU" sz="2800" i="1">
              <a:solidFill>
                <a:srgbClr val="105766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Мой фильм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-55880"/>
            <a:ext cx="9144000" cy="6913880"/>
          </a:xfrm>
          <a:prstGeom prst="rect">
            <a:avLst/>
          </a:prstGeom>
        </p:spPr>
      </p:pic>
      <p:pic>
        <p:nvPicPr>
          <p:cNvPr id="3" name="Мой фильм.avi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1143000" y="685800"/>
            <a:ext cx="6858000" cy="5486400"/>
          </a:xfrm>
          <a:prstGeom prst="rect">
            <a:avLst/>
          </a:prstGeom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Мой фильм.2avi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60350" y="184150"/>
            <a:ext cx="8667750" cy="6356350"/>
          </a:xfrm>
          <a:prstGeom prst="rect">
            <a:avLst/>
          </a:prstGeom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Мой фильм.3avi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04800" y="0"/>
            <a:ext cx="8489950" cy="6718300"/>
          </a:xfrm>
          <a:prstGeom prst="rect">
            <a:avLst/>
          </a:prstGeom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CCFFCC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E2FFE2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1162</TotalTime>
  <Words>319</Words>
  <Application>Microsoft Office PowerPoint</Application>
  <PresentationFormat>Экран (4:3)</PresentationFormat>
  <Paragraphs>74</Paragraphs>
  <Slides>23</Slides>
  <Notes>0</Notes>
  <HiddenSlides>0</HiddenSlides>
  <MMClips>10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AMONR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Поговорим о МИЛОСЕРДИИ</dc:title>
  <dc:subject>презентация к уроку</dc:subject>
  <dc:creator>Асафьева О.С.</dc:creator>
  <cp:lastModifiedBy>RWT</cp:lastModifiedBy>
  <cp:revision>96</cp:revision>
  <dcterms:created xsi:type="dcterms:W3CDTF">2009-01-08T12:24:37Z</dcterms:created>
  <dcterms:modified xsi:type="dcterms:W3CDTF">2012-11-25T10:31:32Z</dcterms:modified>
</cp:coreProperties>
</file>